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sldIdLst>
    <p:sldId id="256" r:id="rId2"/>
    <p:sldId id="276" r:id="rId3"/>
    <p:sldId id="265" r:id="rId4"/>
    <p:sldId id="266" r:id="rId5"/>
    <p:sldId id="267" r:id="rId6"/>
    <p:sldId id="272" r:id="rId7"/>
    <p:sldId id="273" r:id="rId8"/>
    <p:sldId id="277" r:id="rId9"/>
    <p:sldId id="278" r:id="rId10"/>
    <p:sldId id="279" r:id="rId11"/>
    <p:sldId id="280" r:id="rId12"/>
    <p:sldId id="281" r:id="rId13"/>
    <p:sldId id="282" r:id="rId14"/>
    <p:sldId id="2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3" autoAdjust="0"/>
    <p:restoredTop sz="94660"/>
  </p:normalViewPr>
  <p:slideViewPr>
    <p:cSldViewPr>
      <p:cViewPr>
        <p:scale>
          <a:sx n="75" d="100"/>
          <a:sy n="75" d="100"/>
        </p:scale>
        <p:origin x="-18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29FD-9ECB-446B-92F2-776EA67672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3FE50-C84F-457C-9FF2-EE0F1F9A34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5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FC05-897B-4923-B333-90CE46743504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88F81-9935-4F60-93EB-29586996D2A5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3771-223D-46EE-BBD7-659C1797525E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C37-C11B-4829-B58E-4B524C88B847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FA8E4-625B-4D5E-BEE9-E61FAE00B7E8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5557-B39B-4D8A-8EBC-38680DAF0517}" type="datetime1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13D9-CA11-447B-8D35-DBDFF40E4BA2}" type="datetime1">
              <a:rPr lang="ru-RU" smtClean="0"/>
              <a:t>19.05.2016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DEE2-4D82-465E-AEFF-AB733C1268CF}" type="datetime1">
              <a:rPr lang="ru-RU" smtClean="0"/>
              <a:t>19.05.2016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15C-9C3F-45B8-9F4E-5B7B3908C86A}" type="datetime1">
              <a:rPr lang="ru-RU" smtClean="0"/>
              <a:t>19.05.2016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AA7-3C7D-4936-B30F-5354F9409E60}" type="datetime1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BBEA-12E6-4B70-998E-69A9544F908C}" type="datetime1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A5B09E-4CD0-4E96-8D89-476DF5947E35}" type="datetime1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50C81C2-ADBD-49A4-8D84-803D94DF7C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g@riep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848600" cy="1927225"/>
          </a:xfrm>
        </p:spPr>
        <p:txBody>
          <a:bodyPr/>
          <a:lstStyle/>
          <a:p>
            <a:r>
              <a:rPr lang="ru-RU" sz="4000" dirty="0"/>
              <a:t>ПОДХОДЫ К АНАЛИЗУ ПУБЛИКАЦИЙ РОССИЙСКИХ </a:t>
            </a:r>
            <a:r>
              <a:rPr lang="ru-RU" sz="4000" dirty="0" smtClean="0"/>
              <a:t>ИССЛЕДОВАТЕЛЕЙ на основе данных </a:t>
            </a:r>
            <a:r>
              <a:rPr lang="en-US" sz="4000" dirty="0" smtClean="0"/>
              <a:t>Web of science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6400800" cy="1507976"/>
          </a:xfrm>
        </p:spPr>
        <p:txBody>
          <a:bodyPr/>
          <a:lstStyle/>
          <a:p>
            <a:r>
              <a:rPr lang="ru-RU" dirty="0" smtClean="0"/>
              <a:t>Е</a:t>
            </a:r>
            <a:r>
              <a:rPr lang="ru-RU" dirty="0" smtClean="0"/>
              <a:t>катерина </a:t>
            </a:r>
            <a:r>
              <a:rPr lang="ru-RU" dirty="0" smtClean="0"/>
              <a:t>Гришакина</a:t>
            </a:r>
            <a:r>
              <a:rPr lang="ru-RU" dirty="0" smtClean="0"/>
              <a:t>,</a:t>
            </a:r>
          </a:p>
          <a:p>
            <a:r>
              <a:rPr lang="ru-RU" smtClean="0"/>
              <a:t>Светлана </a:t>
            </a:r>
            <a:r>
              <a:rPr lang="ru-RU" dirty="0" smtClean="0"/>
              <a:t>Парфенова</a:t>
            </a:r>
          </a:p>
          <a:p>
            <a:r>
              <a:rPr lang="ru-RU" dirty="0" smtClean="0"/>
              <a:t>19 мая 2016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845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Autofit/>
          </a:bodyPr>
          <a:lstStyle/>
          <a:p>
            <a:r>
              <a:rPr lang="ru-RU" sz="3200" dirty="0"/>
              <a:t>Доля статей, написанных в соавторстве учеными организаций,</a:t>
            </a:r>
            <a:br>
              <a:rPr lang="ru-RU" sz="3200" dirty="0"/>
            </a:br>
            <a:r>
              <a:rPr lang="ru-RU" sz="3200" dirty="0"/>
              <a:t>подведомственных ФАНО </a:t>
            </a:r>
            <a:r>
              <a:rPr lang="ru-RU" sz="3200" dirty="0" smtClean="0"/>
              <a:t>России, </a:t>
            </a:r>
            <a:r>
              <a:rPr lang="ru-RU" sz="3200" dirty="0"/>
              <a:t>и </a:t>
            </a:r>
            <a:r>
              <a:rPr lang="ru-RU" sz="3200" dirty="0" smtClean="0"/>
              <a:t>университетов России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10</a:t>
            </a:fld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46" y="2294337"/>
            <a:ext cx="6835353" cy="456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59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Публикационные связи «НГУ – научная организация»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11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16" y="2348880"/>
            <a:ext cx="8922412" cy="416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852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71464"/>
          </a:xfrm>
        </p:spPr>
        <p:txBody>
          <a:bodyPr>
            <a:normAutofit fontScale="90000"/>
          </a:bodyPr>
          <a:lstStyle/>
          <a:p>
            <a:r>
              <a:rPr lang="ru-RU" dirty="0"/>
              <a:t>Динамика количества публикаций в соавторстве </a:t>
            </a:r>
            <a:br>
              <a:rPr lang="ru-RU" dirty="0"/>
            </a:br>
            <a:r>
              <a:rPr lang="ru-RU" dirty="0"/>
              <a:t>«университет – научная организация – научная организация»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12</a:t>
            </a:fld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4" y="2708920"/>
            <a:ext cx="648885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5000" y="2708920"/>
            <a:ext cx="262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НГУ – Новосибирский национальный исследовательский государственный университет;</a:t>
            </a:r>
          </a:p>
          <a:p>
            <a:r>
              <a:rPr lang="ru-RU" sz="1400" dirty="0"/>
              <a:t>ИК СО РАН – Институт катализа им. Г.К. Борескова СО РАН</a:t>
            </a:r>
            <a:r>
              <a:rPr lang="ru-RU" sz="1400" dirty="0" smtClean="0"/>
              <a:t>;</a:t>
            </a:r>
            <a:endParaRPr lang="ru-RU" sz="1400" dirty="0"/>
          </a:p>
          <a:p>
            <a:r>
              <a:rPr lang="ru-RU" sz="1400" dirty="0"/>
              <a:t>ИНХ СО РАН – Институт неорганической химии им. А.В. Николаева СО РАН;</a:t>
            </a:r>
          </a:p>
          <a:p>
            <a:r>
              <a:rPr lang="ru-RU" sz="1400" dirty="0"/>
              <a:t>ИХТТМ СО РАН – Институт химии твердого тела и </a:t>
            </a:r>
            <a:r>
              <a:rPr lang="ru-RU" sz="1400" dirty="0" err="1"/>
              <a:t>механохимии</a:t>
            </a:r>
            <a:r>
              <a:rPr lang="ru-RU" sz="1400" dirty="0"/>
              <a:t> СО РАН;</a:t>
            </a:r>
          </a:p>
          <a:p>
            <a:r>
              <a:rPr lang="ru-RU" sz="1400" dirty="0"/>
              <a:t>НИОХ СО РАН – Новосибирский институт органической химии им. Н.Н. Ворожцова СО РАН</a:t>
            </a:r>
          </a:p>
        </p:txBody>
      </p:sp>
    </p:spTree>
    <p:extLst>
      <p:ext uri="{BB962C8B-B14F-4D97-AF65-F5344CB8AC3E}">
        <p14:creationId xmlns:p14="http://schemas.microsoft.com/office/powerpoint/2010/main" val="146233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92" y="821432"/>
            <a:ext cx="8229600" cy="123941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«возрастающей» активности научных коммуникаций </a:t>
            </a:r>
            <a:br>
              <a:rPr lang="ru-RU" dirty="0"/>
            </a:br>
            <a:r>
              <a:rPr lang="ru-RU" dirty="0"/>
              <a:t>«научная организация – университет»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13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2" y="2060848"/>
            <a:ext cx="886236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77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848600" cy="1927225"/>
          </a:xfrm>
        </p:spPr>
        <p:txBody>
          <a:bodyPr/>
          <a:lstStyle/>
          <a:p>
            <a:r>
              <a:rPr lang="ru-RU" sz="4000" dirty="0"/>
              <a:t>ПОДХОДЫ К АНАЛИЗУ ПУБЛИКАЦИЙ РОССИЙСКИХ </a:t>
            </a:r>
            <a:r>
              <a:rPr lang="ru-RU" sz="4000" dirty="0" smtClean="0"/>
              <a:t>ИССЛЕДОВАТЕЛЕЙ на основе данных </a:t>
            </a:r>
            <a:r>
              <a:rPr lang="en-US" sz="4000" dirty="0" smtClean="0"/>
              <a:t>Web of science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6400800" cy="1800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Е.Г. Гришакина,</a:t>
            </a:r>
          </a:p>
          <a:p>
            <a:r>
              <a:rPr lang="ru-RU" dirty="0" smtClean="0"/>
              <a:t>С.Л. Парфенова</a:t>
            </a:r>
          </a:p>
          <a:p>
            <a:r>
              <a:rPr lang="ru-RU" dirty="0" smtClean="0"/>
              <a:t>19 мая 2016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eg@riep.ru</a:t>
            </a:r>
            <a:endParaRPr lang="en-US" dirty="0" smtClean="0"/>
          </a:p>
          <a:p>
            <a:r>
              <a:rPr lang="en-US" dirty="0" smtClean="0"/>
              <a:t>+7 905 550</a:t>
            </a:r>
            <a:r>
              <a:rPr lang="ru-RU" smtClean="0"/>
              <a:t> </a:t>
            </a:r>
            <a:r>
              <a:rPr lang="en-US" smtClean="0"/>
              <a:t>78 </a:t>
            </a:r>
            <a:r>
              <a:rPr lang="en-US" dirty="0" smtClean="0"/>
              <a:t>46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510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Анализ количества публикаций в зависимости от индексов цитирования и типа документа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437112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. Первые три блока </a:t>
            </a:r>
            <a:r>
              <a:rPr lang="en-US" dirty="0" smtClean="0"/>
              <a:t>Web of Science Core Collection </a:t>
            </a:r>
            <a:r>
              <a:rPr lang="ru-RU" dirty="0" smtClean="0"/>
              <a:t>и тип документа «</a:t>
            </a:r>
            <a:r>
              <a:rPr lang="en-US" dirty="0" smtClean="0"/>
              <a:t>article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en-US" dirty="0" smtClean="0"/>
              <a:t>II. </a:t>
            </a:r>
            <a:r>
              <a:rPr lang="ru-RU" dirty="0" smtClean="0"/>
              <a:t>Первые </a:t>
            </a:r>
            <a:r>
              <a:rPr lang="ru-RU" dirty="0"/>
              <a:t>пять блоков </a:t>
            </a:r>
            <a:r>
              <a:rPr lang="ru-RU" dirty="0" err="1"/>
              <a:t>WoS</a:t>
            </a:r>
            <a:r>
              <a:rPr lang="ru-RU" dirty="0"/>
              <a:t> CC и типы документов </a:t>
            </a:r>
            <a:r>
              <a:rPr lang="ru-RU" dirty="0" smtClean="0"/>
              <a:t>«</a:t>
            </a:r>
            <a:r>
              <a:rPr lang="ru-RU" dirty="0" err="1" smtClean="0"/>
              <a:t>article</a:t>
            </a:r>
            <a:r>
              <a:rPr lang="ru-RU" dirty="0"/>
              <a:t>», </a:t>
            </a:r>
            <a:r>
              <a:rPr lang="ru-RU" dirty="0" smtClean="0"/>
              <a:t>«</a:t>
            </a:r>
            <a:r>
              <a:rPr lang="ru-RU" dirty="0" err="1" smtClean="0"/>
              <a:t>review</a:t>
            </a:r>
            <a:r>
              <a:rPr lang="ru-RU" dirty="0"/>
              <a:t>», </a:t>
            </a:r>
            <a:r>
              <a:rPr lang="ru-RU" dirty="0" smtClean="0"/>
              <a:t>«</a:t>
            </a:r>
            <a:r>
              <a:rPr lang="ru-RU" dirty="0" err="1" smtClean="0"/>
              <a:t>proceedings</a:t>
            </a:r>
            <a:r>
              <a:rPr lang="ru-RU" dirty="0" smtClean="0"/>
              <a:t> </a:t>
            </a:r>
            <a:r>
              <a:rPr lang="ru-RU" dirty="0" err="1"/>
              <a:t>paper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r>
              <a:rPr lang="en-US" dirty="0" smtClean="0"/>
              <a:t>III. </a:t>
            </a:r>
            <a:r>
              <a:rPr lang="ru-RU" dirty="0"/>
              <a:t>В</a:t>
            </a:r>
            <a:r>
              <a:rPr lang="ru-RU" dirty="0" smtClean="0"/>
              <a:t>се </a:t>
            </a:r>
            <a:r>
              <a:rPr lang="ru-RU" dirty="0"/>
              <a:t>блоки </a:t>
            </a:r>
            <a:r>
              <a:rPr lang="ru-RU" dirty="0" err="1"/>
              <a:t>WoS</a:t>
            </a:r>
            <a:r>
              <a:rPr lang="ru-RU" dirty="0"/>
              <a:t> CC и все типы документов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43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Распределение публикаций российских ученых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8712968" cy="5184576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2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Распределение публикаций российских </a:t>
            </a:r>
            <a:r>
              <a:rPr lang="ru-RU" dirty="0" smtClean="0"/>
              <a:t>ученых по сравнению с Бразилией и Индией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1817440"/>
            <a:ext cx="8541692" cy="504056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00"/>
            <a:ext cx="8496944" cy="1351408"/>
          </a:xfrm>
        </p:spPr>
        <p:txBody>
          <a:bodyPr>
            <a:noAutofit/>
          </a:bodyPr>
          <a:lstStyle/>
          <a:p>
            <a:r>
              <a:rPr lang="ru-RU" sz="3200" dirty="0"/>
              <a:t>Распределение публикаций российских </a:t>
            </a:r>
            <a:r>
              <a:rPr lang="ru-RU" sz="3200" dirty="0" smtClean="0"/>
              <a:t>ученых  по </a:t>
            </a:r>
            <a:r>
              <a:rPr lang="ru-RU" sz="3200" dirty="0"/>
              <a:t>сравнению </a:t>
            </a:r>
            <a:r>
              <a:rPr lang="ru-RU" sz="3200" dirty="0" smtClean="0"/>
              <a:t>со странами-лидерами мировой науки</a:t>
            </a:r>
            <a:endParaRPr lang="ru-RU" sz="32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568952" cy="5080248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3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Динамика публикационной активности российских авторов с 1999 по 2015 годы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6</a:t>
            </a:fld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712968" cy="5076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5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Динамика публикационной активности российских авторов с </a:t>
            </a:r>
            <a:r>
              <a:rPr lang="ru-RU" sz="3200" dirty="0" smtClean="0"/>
              <a:t>2011 по 2015 </a:t>
            </a:r>
            <a:r>
              <a:rPr lang="ru-RU" sz="3200" dirty="0"/>
              <a:t>годы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7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3"/>
            <a:ext cx="8274236" cy="53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4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47" y="404664"/>
            <a:ext cx="8507288" cy="1368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2. Анализ публикаций, написанных в соавторстве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8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14389"/>
            <a:ext cx="8391515" cy="442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7" y="1704430"/>
            <a:ext cx="85355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Количество и доля российских публикаций, написанных в международном соавторстве</a:t>
            </a:r>
          </a:p>
        </p:txBody>
      </p:sp>
    </p:spTree>
    <p:extLst>
      <p:ext uri="{BB962C8B-B14F-4D97-AF65-F5344CB8AC3E}">
        <p14:creationId xmlns:p14="http://schemas.microsoft.com/office/powerpoint/2010/main" val="145125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научные партнеры России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81C2-ADBD-49A4-8D84-803D94DF7C2F}" type="slidenum">
              <a:rPr lang="ru-RU" smtClean="0"/>
              <a:t>9</a:t>
            </a:fld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025230" cy="5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94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765</TotalTime>
  <Words>280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ПОДХОДЫ К АНАЛИЗУ ПУБЛИКАЦИЙ РОССИЙСКИХ ИССЛЕДОВАТЕЛЕЙ на основе данных Web of science</vt:lpstr>
      <vt:lpstr>1. Анализ количества публикаций в зависимости от индексов цитирования и типа документа</vt:lpstr>
      <vt:lpstr>Распределение публикаций российских ученых</vt:lpstr>
      <vt:lpstr>Распределение публикаций российских ученых по сравнению с Бразилией и Индией</vt:lpstr>
      <vt:lpstr>Распределение публикаций российских ученых  по сравнению со странами-лидерами мировой науки</vt:lpstr>
      <vt:lpstr>Динамика публикационной активности российских авторов с 1999 по 2015 годы</vt:lpstr>
      <vt:lpstr>Динамика публикационной активности российских авторов с 2011 по 2015 годы</vt:lpstr>
      <vt:lpstr>2. Анализ публикаций, написанных в соавторстве</vt:lpstr>
      <vt:lpstr>Основные научные партнеры России</vt:lpstr>
      <vt:lpstr>Доля статей, написанных в соавторстве учеными организаций, подведомственных ФАНО России, и университетов России</vt:lpstr>
      <vt:lpstr>Публикационные связи «НГУ – научная организация»</vt:lpstr>
      <vt:lpstr>Динамика количества публикаций в соавторстве  «университет – научная организация – научная организация» </vt:lpstr>
      <vt:lpstr>Пример «возрастающей» активности научных коммуникаций  «научная организация – университет» </vt:lpstr>
      <vt:lpstr>ПОДХОДЫ К АНАЛИЗУ ПУБЛИКАЦИЙ РОССИЙСКИХ ИССЛЕДОВАТЕЛЕЙ на основе данных Web of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Гришакина Екатерина Георгиевна</dc:creator>
  <cp:lastModifiedBy>admin</cp:lastModifiedBy>
  <cp:revision>50</cp:revision>
  <dcterms:created xsi:type="dcterms:W3CDTF">2016-02-25T16:33:51Z</dcterms:created>
  <dcterms:modified xsi:type="dcterms:W3CDTF">2016-05-19T11:28:06Z</dcterms:modified>
</cp:coreProperties>
</file>