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316" r:id="rId3"/>
    <p:sldId id="298" r:id="rId4"/>
    <p:sldId id="320" r:id="rId5"/>
    <p:sldId id="317" r:id="rId6"/>
    <p:sldId id="319" r:id="rId7"/>
    <p:sldId id="300" r:id="rId8"/>
    <p:sldId id="299" r:id="rId9"/>
    <p:sldId id="310" r:id="rId10"/>
    <p:sldId id="304" r:id="rId11"/>
    <p:sldId id="306" r:id="rId12"/>
    <p:sldId id="307" r:id="rId13"/>
    <p:sldId id="308" r:id="rId14"/>
    <p:sldId id="302" r:id="rId15"/>
    <p:sldId id="301" r:id="rId16"/>
    <p:sldId id="323" r:id="rId17"/>
    <p:sldId id="321" r:id="rId18"/>
    <p:sldId id="303" r:id="rId19"/>
    <p:sldId id="325" r:id="rId20"/>
    <p:sldId id="326" r:id="rId21"/>
    <p:sldId id="297" r:id="rId22"/>
    <p:sldId id="309" r:id="rId23"/>
    <p:sldId id="311" r:id="rId24"/>
    <p:sldId id="313" r:id="rId25"/>
    <p:sldId id="271" r:id="rId26"/>
    <p:sldId id="272" r:id="rId27"/>
    <p:sldId id="276" r:id="rId28"/>
    <p:sldId id="286" r:id="rId29"/>
    <p:sldId id="315" r:id="rId30"/>
    <p:sldId id="314" r:id="rId31"/>
    <p:sldId id="31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3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публикаций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Лист1!$B$1:$D$1</c:f>
              <c:strCache>
                <c:ptCount val="3"/>
                <c:pt idx="0">
                  <c:v>должно быть не &lt;</c:v>
                </c:pt>
                <c:pt idx="1">
                  <c:v>было</c:v>
                </c:pt>
                <c:pt idx="2">
                  <c:v>стало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50</c:v>
                </c:pt>
                <c:pt idx="1">
                  <c:v>149</c:v>
                </c:pt>
                <c:pt idx="2">
                  <c:v>187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1226184"/>
        <c:axId val="230356920"/>
      </c:barChart>
      <c:catAx>
        <c:axId val="101226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0356920"/>
        <c:crosses val="autoZero"/>
        <c:auto val="1"/>
        <c:lblAlgn val="ctr"/>
        <c:lblOffset val="100"/>
        <c:noMultiLvlLbl val="0"/>
      </c:catAx>
      <c:valAx>
        <c:axId val="230356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22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Число ссылок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Лист1!$B$5:$D$5</c:f>
              <c:strCache>
                <c:ptCount val="3"/>
                <c:pt idx="0">
                  <c:v>должно быть не &lt;</c:v>
                </c:pt>
                <c:pt idx="1">
                  <c:v>было</c:v>
                </c:pt>
                <c:pt idx="2">
                  <c:v>стало</c:v>
                </c:pt>
              </c:strCache>
            </c:str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200</c:v>
                </c:pt>
                <c:pt idx="1">
                  <c:v>2698</c:v>
                </c:pt>
                <c:pt idx="2">
                  <c:v>5529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4870608"/>
        <c:axId val="174871000"/>
      </c:barChart>
      <c:catAx>
        <c:axId val="17487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871000"/>
        <c:crosses val="autoZero"/>
        <c:auto val="1"/>
        <c:lblAlgn val="ctr"/>
        <c:lblOffset val="100"/>
        <c:noMultiLvlLbl val="0"/>
      </c:catAx>
      <c:valAx>
        <c:axId val="174871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87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Лист1!$A$9</c:f>
              <c:strCache>
                <c:ptCount val="1"/>
                <c:pt idx="0">
                  <c:v>Индекс Хирша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Лист1!$B$8:$D$8</c:f>
              <c:strCache>
                <c:ptCount val="3"/>
                <c:pt idx="0">
                  <c:v>должно быть не &lt;</c:v>
                </c:pt>
                <c:pt idx="1">
                  <c:v>было</c:v>
                </c:pt>
                <c:pt idx="2">
                  <c:v>стало</c:v>
                </c:pt>
              </c:strCache>
            </c:strRef>
          </c:cat>
          <c:val>
            <c:numRef>
              <c:f>Лист1!$B$9:$D$9</c:f>
              <c:numCache>
                <c:formatCode>General</c:formatCode>
                <c:ptCount val="3"/>
                <c:pt idx="0">
                  <c:v>7</c:v>
                </c:pt>
                <c:pt idx="1">
                  <c:v>22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4871784"/>
        <c:axId val="174872176"/>
      </c:barChart>
      <c:catAx>
        <c:axId val="174871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872176"/>
        <c:crosses val="autoZero"/>
        <c:auto val="1"/>
        <c:lblAlgn val="ctr"/>
        <c:lblOffset val="100"/>
        <c:noMultiLvlLbl val="0"/>
      </c:catAx>
      <c:valAx>
        <c:axId val="17487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871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97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3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9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9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1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86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05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4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3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833E-E8B0-4A38-9390-C15FAE534CA5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F4D2-10E2-4053-8796-FF923BBA4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0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5" descr="SL-1-n77n 2copy.jpg"/>
          <p:cNvPicPr>
            <a:picLocks noChangeAspect="1"/>
          </p:cNvPicPr>
          <p:nvPr/>
        </p:nvPicPr>
        <p:blipFill>
          <a:blip r:embed="rId2" cstate="print"/>
          <a:srcRect r="27093"/>
          <a:stretch>
            <a:fillRect/>
          </a:stretch>
        </p:blipFill>
        <p:spPr>
          <a:xfrm flipH="1">
            <a:off x="6101696" y="0"/>
            <a:ext cx="6119091" cy="4583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70" y="3507"/>
            <a:ext cx="6245330" cy="2098757"/>
          </a:xfrm>
          <a:prstGeom prst="rect">
            <a:avLst/>
          </a:prstGeom>
        </p:spPr>
      </p:pic>
      <p:pic>
        <p:nvPicPr>
          <p:cNvPr id="13" name="Рисунок 5" descr="SL-1-n77n 2copy.jpg"/>
          <p:cNvPicPr>
            <a:picLocks noChangeAspect="1"/>
          </p:cNvPicPr>
          <p:nvPr/>
        </p:nvPicPr>
        <p:blipFill>
          <a:blip r:embed="rId2" cstate="print"/>
          <a:srcRect r="27093"/>
          <a:stretch>
            <a:fillRect/>
          </a:stretch>
        </p:blipFill>
        <p:spPr>
          <a:xfrm>
            <a:off x="0" y="0"/>
            <a:ext cx="6101697" cy="4583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0692" y="2314150"/>
            <a:ext cx="749271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ЖУРНАЛ </a:t>
            </a:r>
            <a:endParaRPr lang="en-US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200" b="1" spc="55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200" b="1" spc="55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 </a:t>
            </a:r>
            <a:endParaRPr lang="en-US" sz="3200" b="1" spc="55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УЧРЕДИТЕЛЕЙ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" name="Рисунок 6" descr="Logo-icg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5645" y="130642"/>
            <a:ext cx="1212238" cy="12122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9182" y="130642"/>
            <a:ext cx="264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исследовательский центр Институт цитологии и генетики СО РАН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86" y="2102264"/>
            <a:ext cx="2714713" cy="24859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49899" y="4252535"/>
            <a:ext cx="135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РАН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73012" y="4940447"/>
            <a:ext cx="825736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u="sng" spc="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Вавиловский</a:t>
            </a:r>
            <a:r>
              <a:rPr lang="ru-RU" sz="2400" b="1" u="sng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 генетики и селекции</a:t>
            </a:r>
            <a:endParaRPr lang="en-US" sz="2400" b="1" u="sng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редактор:  </a:t>
            </a:r>
            <a:r>
              <a:rPr lang="ru-RU" sz="2000" spc="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РАН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В.К. Шумный</a:t>
            </a:r>
          </a:p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Зам.главного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редактора:  </a:t>
            </a:r>
            <a:r>
              <a:rPr lang="ru-RU" sz="2000" spc="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РАН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Колчанов</a:t>
            </a:r>
          </a:p>
          <a:p>
            <a:pPr algn="ctr"/>
            <a:r>
              <a:rPr lang="ru-RU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Зам.главного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редактора</a:t>
            </a:r>
            <a:r>
              <a:rPr lang="ru-RU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000" u="sng" spc="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РАН </a:t>
            </a:r>
            <a:r>
              <a:rPr lang="ru-RU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Е.К. </a:t>
            </a:r>
            <a:r>
              <a:rPr lang="ru-RU" sz="20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Хлесткина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*докладчик;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orcid.org/0000-0002-8470-8254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04576" y="5147467"/>
            <a:ext cx="2017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5-я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МНПК 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«Научное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издание международного уровня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2016…»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НЭИКОН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4" name="Oval 1023"/>
          <p:cNvSpPr/>
          <p:nvPr/>
        </p:nvSpPr>
        <p:spPr>
          <a:xfrm>
            <a:off x="9973140" y="4923106"/>
            <a:ext cx="1800313" cy="161827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22" y="4773729"/>
            <a:ext cx="1682503" cy="17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862" y="836486"/>
            <a:ext cx="2393389" cy="2501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8585" y="223453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ВЛИЯНИЕ 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318" y="981764"/>
            <a:ext cx="2425331" cy="17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247117" y="2224131"/>
            <a:ext cx="1880075" cy="854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18585" y="2991028"/>
            <a:ext cx="55420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Вавиловское</a:t>
            </a:r>
            <a:r>
              <a:rPr lang="ru-RU" b="1" dirty="0" smtClean="0"/>
              <a:t> общество генетиков и селекционеров 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29 региональных отделений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2524 членов из институтов РАН, РАСХН и РАМН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b="1" dirty="0" smtClean="0"/>
              <a:t>Основные цели: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содействие интеграции генетиков и селекционеров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всех отраслей генетики и селекции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популяризация </a:t>
            </a:r>
            <a:r>
              <a:rPr lang="ru-RU" dirty="0"/>
              <a:t>и пропаганда знаний и новейших научных и </a:t>
            </a:r>
            <a:r>
              <a:rPr lang="ru-RU" dirty="0" smtClean="0"/>
              <a:t>практических достижений </a:t>
            </a:r>
            <a:r>
              <a:rPr lang="ru-RU" dirty="0"/>
              <a:t>в области генетики и </a:t>
            </a:r>
            <a:r>
              <a:rPr lang="ru-RU" dirty="0" smtClean="0"/>
              <a:t>селекции…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89065" y="1505024"/>
            <a:ext cx="35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междисциплинарность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4933" y="3811556"/>
            <a:ext cx="34439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ВОГиС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– крупнейшее экспертное сообщество (сеть ученых) в области генетики и селекции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 облегчает поиск рецензентов, новых авторов, новых членов редколлегии и редсовета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22" y="92824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РЕДАКЦИОННАЯ КОЛЛЕГИЯ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02331" y="721607"/>
            <a:ext cx="0" cy="604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45919" y="1286604"/>
            <a:ext cx="169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ДО 2015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1575" y="1286603"/>
            <a:ext cx="237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ПОСЛЕ 2015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426" y="2235949"/>
            <a:ext cx="320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13</a:t>
            </a:r>
            <a:r>
              <a:rPr lang="ru-RU" sz="3200" dirty="0" smtClean="0"/>
              <a:t> </a:t>
            </a:r>
            <a:r>
              <a:rPr lang="ru-RU" dirty="0" smtClean="0"/>
              <a:t>ЧЛЕНОВ РЕДКОЛЛЕГИИ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87683" y="2235949"/>
            <a:ext cx="691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61</a:t>
            </a:r>
            <a:r>
              <a:rPr lang="ru-RU" sz="3200" dirty="0" smtClean="0"/>
              <a:t> </a:t>
            </a:r>
            <a:r>
              <a:rPr lang="ru-RU" sz="2800" dirty="0" smtClean="0"/>
              <a:t>= </a:t>
            </a:r>
            <a:r>
              <a:rPr lang="ru-RU" sz="3200" b="1" dirty="0" smtClean="0"/>
              <a:t>31 </a:t>
            </a:r>
            <a:r>
              <a:rPr lang="ru-RU" dirty="0" smtClean="0"/>
              <a:t>ЧЛЕНОВ РЕДКОЛЛЕГИИ </a:t>
            </a:r>
            <a:r>
              <a:rPr lang="ru-RU" sz="2800" dirty="0" smtClean="0"/>
              <a:t>+</a:t>
            </a:r>
            <a:r>
              <a:rPr lang="ru-RU" dirty="0" smtClean="0"/>
              <a:t> </a:t>
            </a:r>
            <a:r>
              <a:rPr lang="ru-RU" sz="3200" b="1" dirty="0" smtClean="0"/>
              <a:t>30 </a:t>
            </a:r>
            <a:r>
              <a:rPr lang="ru-RU" dirty="0"/>
              <a:t>ЧЛЕНОВ </a:t>
            </a:r>
            <a:r>
              <a:rPr lang="ru-RU" dirty="0" smtClean="0"/>
              <a:t>РЕДСОВЕТА</a:t>
            </a:r>
            <a:endParaRPr lang="ru-R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513" y="3104922"/>
            <a:ext cx="3078302" cy="1850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546" y="3096037"/>
            <a:ext cx="3093084" cy="1859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16" y="3096037"/>
            <a:ext cx="3084775" cy="18541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57598" y="5094868"/>
            <a:ext cx="217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7%</a:t>
            </a:r>
            <a:r>
              <a:rPr lang="ru-RU" dirty="0" smtClean="0"/>
              <a:t> ЗАРУБЕЖНЫХ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601787" y="5094868"/>
            <a:ext cx="256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13%</a:t>
            </a:r>
            <a:r>
              <a:rPr lang="ru-RU" dirty="0" smtClean="0"/>
              <a:t> ЗАРУБЕЖНЫХ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596552" y="5094868"/>
            <a:ext cx="255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47%</a:t>
            </a:r>
            <a:r>
              <a:rPr lang="ru-RU" dirty="0" smtClean="0"/>
              <a:t> ЗАРУБЕЖНЫХ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16426" y="3096037"/>
            <a:ext cx="3116465" cy="185414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90546" y="3096036"/>
            <a:ext cx="3116465" cy="185414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544894" y="3096035"/>
            <a:ext cx="3054921" cy="185414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7922" y="145075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«ГЕОГРАФИЯ» РЕДАКЦИОННОГО СОВЕТА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771525"/>
            <a:ext cx="10487025" cy="53149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149448" y="1653650"/>
            <a:ext cx="1698791" cy="13181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954434" y="1669720"/>
            <a:ext cx="1898139" cy="21897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19439" y="1664609"/>
            <a:ext cx="1824467" cy="4532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825509" y="1649539"/>
            <a:ext cx="2025982" cy="399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932744" y="1681570"/>
            <a:ext cx="1705292" cy="52425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917578" y="1674542"/>
            <a:ext cx="1800629" cy="26157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591481" y="1618475"/>
            <a:ext cx="1260010" cy="3495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185956" y="1669720"/>
            <a:ext cx="4657950" cy="6455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20084" y="1653650"/>
            <a:ext cx="3828155" cy="202670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76941" y="3429000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6207" y="2130648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4451" y="1417369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36016" y="1638093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94843" y="1357345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0211" y="1681675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00476" y="1477053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99033" y="2028189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78122" y="4105647"/>
            <a:ext cx="15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16974" y="1241728"/>
            <a:ext cx="5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16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Explosion 1 39"/>
          <p:cNvSpPr/>
          <p:nvPr/>
        </p:nvSpPr>
        <p:spPr>
          <a:xfrm>
            <a:off x="7788673" y="1550420"/>
            <a:ext cx="234826" cy="176257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9569" y="211941"/>
            <a:ext cx="1062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СРЕДНИЙ ПОКАЗАТЕЛЬ ПО 3 НАИБОЛЕЕ ПРОДУКТИВНЫМ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ЧЛЕНАМ РЕДКОЛЛЕГИИ/СОВЕТА</a:t>
            </a:r>
            <a:r>
              <a:rPr lang="en-US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 WEB OF SCIENCE 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920892"/>
              </p:ext>
            </p:extLst>
          </p:nvPr>
        </p:nvGraphicFramePr>
        <p:xfrm>
          <a:off x="66675" y="13477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501127"/>
              </p:ext>
            </p:extLst>
          </p:nvPr>
        </p:nvGraphicFramePr>
        <p:xfrm>
          <a:off x="3657600" y="39862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490698"/>
              </p:ext>
            </p:extLst>
          </p:nvPr>
        </p:nvGraphicFramePr>
        <p:xfrm>
          <a:off x="7467600" y="12602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/>
          <p:cNvCxnSpPr/>
          <p:nvPr/>
        </p:nvCxnSpPr>
        <p:spPr>
          <a:xfrm flipH="1">
            <a:off x="2480648" y="1783533"/>
            <a:ext cx="9054" cy="203702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35493" y="1700872"/>
            <a:ext cx="9054" cy="203702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57317" y="4425636"/>
            <a:ext cx="9054" cy="203702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0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3468" y="121035"/>
            <a:ext cx="1062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ОСНОВНЫЕ НАПРАВЛЕНИЯ ПУБЛИКУЕМЫХ РАБОТ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0006" y="1023516"/>
            <a:ext cx="56623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растений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животных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генетика и селекция микроорганизмов, </a:t>
            </a:r>
            <a:r>
              <a:rPr lang="ru-RU" dirty="0" err="1"/>
              <a:t>симбиогенетика</a:t>
            </a:r>
            <a:r>
              <a:rPr lang="ru-RU" dirty="0"/>
              <a:t>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человека, медицинская генетика, нейрофизиология, </a:t>
            </a:r>
            <a:r>
              <a:rPr lang="ru-RU" dirty="0" err="1" smtClean="0"/>
              <a:t>нейроонкология</a:t>
            </a:r>
            <a:r>
              <a:rPr lang="ru-RU" dirty="0" smtClean="0"/>
              <a:t>, </a:t>
            </a:r>
            <a:r>
              <a:rPr lang="ru-RU" dirty="0" err="1" smtClean="0"/>
              <a:t>нейрогенетика</a:t>
            </a:r>
            <a:r>
              <a:rPr lang="ru-RU" dirty="0" smtClean="0"/>
              <a:t>, иммуногенетика, </a:t>
            </a:r>
            <a:r>
              <a:rPr lang="ru-RU" dirty="0" err="1" smtClean="0"/>
              <a:t>палеогенетика</a:t>
            </a:r>
            <a:r>
              <a:rPr lang="ru-RU" dirty="0" smtClean="0"/>
              <a:t> человека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молекулярная генетика и клеточная биология, молекулярная биология и биохимия, генетические основы биотехнологий, биоинженерия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биоинформатика</a:t>
            </a:r>
            <a:r>
              <a:rPr lang="ru-RU" dirty="0" smtClean="0"/>
              <a:t> и системная биология</a:t>
            </a:r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5534" y="1023516"/>
            <a:ext cx="218548" cy="793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07579" y="1887847"/>
            <a:ext cx="702427" cy="70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6465" y="3622103"/>
            <a:ext cx="423025" cy="866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5454" y="2918036"/>
            <a:ext cx="465046" cy="480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761676" y="4640980"/>
            <a:ext cx="435467" cy="777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288" y="5963812"/>
            <a:ext cx="684241" cy="3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072" y="746673"/>
            <a:ext cx="2393389" cy="2501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67" y="210763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ВЛИЯНИЕ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Logo-icg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585" y="1018896"/>
            <a:ext cx="1785138" cy="17851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247117" y="2224131"/>
            <a:ext cx="1880075" cy="854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48000" y="1215449"/>
            <a:ext cx="4634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Междисциплинарность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, широта охватываемых направлений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991" y="3059058"/>
            <a:ext cx="11547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Институт цитологии и генетики СО РАН </a:t>
            </a:r>
            <a:endParaRPr lang="ru-RU" b="1" dirty="0" smtClean="0"/>
          </a:p>
          <a:p>
            <a:r>
              <a:rPr lang="ru-RU" dirty="0" smtClean="0"/>
              <a:t>(</a:t>
            </a:r>
            <a:r>
              <a:rPr lang="ru-RU" dirty="0" err="1"/>
              <a:t>ИЦиГ</a:t>
            </a:r>
            <a:r>
              <a:rPr lang="ru-RU" dirty="0"/>
              <a:t> СО </a:t>
            </a:r>
            <a:r>
              <a:rPr lang="ru-RU" dirty="0" smtClean="0"/>
              <a:t>РАН) </a:t>
            </a:r>
            <a:r>
              <a:rPr lang="ru-RU" dirty="0"/>
              <a:t>- в настоящее время </a:t>
            </a:r>
            <a:r>
              <a:rPr lang="ru-RU" dirty="0" err="1"/>
              <a:t>мультидисциплинарный</a:t>
            </a:r>
            <a:r>
              <a:rPr lang="ru-RU" dirty="0"/>
              <a:t>, многопрофильный биологический институт, недавно преобразованный в один из первых федеральных исследовательских </a:t>
            </a:r>
            <a:r>
              <a:rPr lang="ru-RU" dirty="0" smtClean="0"/>
              <a:t>центров (ФИЦ) в Российской Федерации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744475" y="4049500"/>
            <a:ext cx="41468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структура 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63 </a:t>
            </a:r>
            <a:r>
              <a:rPr lang="ru-RU" dirty="0"/>
              <a:t>научных </a:t>
            </a:r>
            <a:r>
              <a:rPr lang="ru-RU" dirty="0" smtClean="0"/>
              <a:t>подразделения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11 центров коллективного пользования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аспирантура (</a:t>
            </a:r>
            <a:r>
              <a:rPr lang="ru-RU" dirty="0"/>
              <a:t>54 </a:t>
            </a:r>
            <a:r>
              <a:rPr lang="ru-RU" dirty="0" smtClean="0"/>
              <a:t>аспиранта)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1080 сотрудников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Rectangle 17"/>
          <p:cNvSpPr/>
          <p:nvPr/>
        </p:nvSpPr>
        <p:spPr>
          <a:xfrm>
            <a:off x="4186326" y="4049500"/>
            <a:ext cx="36024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том числе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422 </a:t>
            </a:r>
            <a:r>
              <a:rPr lang="ru-RU" dirty="0"/>
              <a:t>научных </a:t>
            </a:r>
            <a:r>
              <a:rPr lang="ru-RU" dirty="0" smtClean="0"/>
              <a:t>сотрудника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2 </a:t>
            </a:r>
            <a:r>
              <a:rPr lang="ru-RU" dirty="0"/>
              <a:t>советника </a:t>
            </a:r>
            <a:r>
              <a:rPr lang="ru-RU" dirty="0" smtClean="0"/>
              <a:t>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4 </a:t>
            </a:r>
            <a:r>
              <a:rPr lang="ru-RU" dirty="0"/>
              <a:t>академика </a:t>
            </a:r>
            <a:r>
              <a:rPr lang="ru-RU" dirty="0" smtClean="0"/>
              <a:t>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4 </a:t>
            </a:r>
            <a:r>
              <a:rPr lang="ru-RU" dirty="0"/>
              <a:t>члена-корреспондента </a:t>
            </a:r>
            <a:r>
              <a:rPr lang="ru-RU" dirty="0" smtClean="0"/>
              <a:t>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3 профессора 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54 </a:t>
            </a:r>
            <a:r>
              <a:rPr lang="ru-RU" dirty="0"/>
              <a:t>доктора </a:t>
            </a:r>
            <a:r>
              <a:rPr lang="ru-RU" dirty="0" smtClean="0"/>
              <a:t>наук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262 </a:t>
            </a:r>
            <a:r>
              <a:rPr lang="ru-RU" dirty="0"/>
              <a:t>кандидата </a:t>
            </a:r>
            <a:r>
              <a:rPr lang="ru-RU" dirty="0" smtClean="0"/>
              <a:t>наук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Rectangle 19"/>
          <p:cNvSpPr/>
          <p:nvPr/>
        </p:nvSpPr>
        <p:spPr>
          <a:xfrm>
            <a:off x="7788733" y="4074881"/>
            <a:ext cx="36024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2014-2015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</a:t>
            </a:r>
            <a:r>
              <a:rPr lang="ru-RU" dirty="0"/>
              <a:t>монографий и учебных пособий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656 статей в рецензируемых журналах</a:t>
            </a:r>
            <a:endParaRPr lang="en-US" dirty="0"/>
          </a:p>
          <a:p>
            <a:r>
              <a:rPr lang="ru-RU" b="1" dirty="0"/>
              <a:t>В том числе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Nature </a:t>
            </a:r>
            <a:r>
              <a:rPr lang="en-US" dirty="0" smtClean="0"/>
              <a:t>Protocols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5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8959" y="3050216"/>
            <a:ext cx="105822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БЫВАЕТ НАУКИ СТУДЕНЧЕСКОЙ, КАНДИДАТСКОЙ ИЛИ ДОКТОРСКОЙ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!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БЫВАЕТ ЖУРНАЛОВ СТУДЕНЧЕСКИХ, КАНДИДАТСКИХ ИЛИ ДОКТОРСКИХ!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0950" y="952324"/>
            <a:ext cx="122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5*</a:t>
            </a:r>
            <a:endParaRPr lang="ru-RU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33510" y="979095"/>
            <a:ext cx="122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4*</a:t>
            </a:r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66070" y="952324"/>
            <a:ext cx="122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3*</a:t>
            </a:r>
            <a:endParaRPr lang="ru-RU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02378" y="979095"/>
            <a:ext cx="122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2*</a:t>
            </a:r>
            <a:endParaRPr lang="ru-RU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434938" y="979094"/>
            <a:ext cx="122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1*</a:t>
            </a:r>
            <a:endParaRPr lang="ru-RU" sz="4400" b="1" dirty="0"/>
          </a:p>
        </p:txBody>
      </p:sp>
      <p:cxnSp>
        <p:nvCxnSpPr>
          <p:cNvPr id="10" name="Straight Connector 9"/>
          <p:cNvCxnSpPr>
            <a:endCxn id="7" idx="2"/>
          </p:cNvCxnSpPr>
          <p:nvPr/>
        </p:nvCxnSpPr>
        <p:spPr>
          <a:xfrm>
            <a:off x="5455919" y="875321"/>
            <a:ext cx="821356" cy="846444"/>
          </a:xfrm>
          <a:prstGeom prst="line">
            <a:avLst/>
          </a:prstGeom>
          <a:ln w="381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40352" y="874742"/>
            <a:ext cx="821356" cy="846444"/>
          </a:xfrm>
          <a:prstGeom prst="line">
            <a:avLst/>
          </a:prstGeom>
          <a:ln w="381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15160" y="870530"/>
            <a:ext cx="821356" cy="846444"/>
          </a:xfrm>
          <a:prstGeom prst="line">
            <a:avLst/>
          </a:prstGeom>
          <a:ln w="381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25914" y="924249"/>
            <a:ext cx="840607" cy="879129"/>
          </a:xfrm>
          <a:prstGeom prst="line">
            <a:avLst/>
          </a:prstGeom>
          <a:ln w="381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08052" y="854187"/>
            <a:ext cx="840607" cy="879129"/>
          </a:xfrm>
          <a:prstGeom prst="line">
            <a:avLst/>
          </a:prstGeom>
          <a:ln w="381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258472" y="913683"/>
            <a:ext cx="840607" cy="879129"/>
          </a:xfrm>
          <a:prstGeom prst="line">
            <a:avLst/>
          </a:prstGeom>
          <a:ln w="381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401715" y="660227"/>
            <a:ext cx="1432560" cy="1407172"/>
          </a:xfrm>
          <a:prstGeom prst="ellipse">
            <a:avLst/>
          </a:prstGeom>
          <a:noFill/>
          <a:ln w="76200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3980472" y="854187"/>
            <a:ext cx="1050325" cy="949191"/>
          </a:xfrm>
          <a:prstGeom prst="ellipse">
            <a:avLst/>
          </a:prstGeom>
          <a:noFill/>
          <a:ln w="19050">
            <a:solidFill>
              <a:srgbClr val="D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7" y="1201002"/>
            <a:ext cx="3195137" cy="5334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130" y="2451434"/>
            <a:ext cx="902564" cy="965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06" y="2444290"/>
            <a:ext cx="972678" cy="972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835" y="240851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СТАТЬИ АВТОРОВ ИЗ ОРГАНИЗАЦИИ 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УЧРЕДИТЕЛЯ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643337">
            <a:off x="4963529" y="1159258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211625">
            <a:off x="5444897" y="1065120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416666">
            <a:off x="5902787" y="1191369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236066">
            <a:off x="6239104" y="1424876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888" y="1483756"/>
            <a:ext cx="35596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Сотрудники 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организации-учредителя (</a:t>
            </a:r>
            <a:r>
              <a:rPr lang="ru-RU" sz="2400" dirty="0" err="1" smtClean="0">
                <a:latin typeface="Comic Sans MS" panose="030F0702030302020204" pitchFamily="66" charset="0"/>
              </a:rPr>
              <a:t>ИЦиГ</a:t>
            </a:r>
            <a:r>
              <a:rPr lang="ru-RU" sz="2400" dirty="0">
                <a:latin typeface="Comic Sans MS" panose="030F0702030302020204" pitchFamily="66" charset="0"/>
              </a:rPr>
              <a:t>)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публикации высокого уровня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70691" y="2901537"/>
            <a:ext cx="9626" cy="3459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74609" y="1698906"/>
            <a:ext cx="2562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Ограничение доли статей сотрудников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организации-учредителя!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034" y="223453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СТАТЬИ АВТОРОВ ИЗ ОРГАНИЗАЦИИ-УЧРЕДИТЕЛЯ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6" descr="Logo-icg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8309" y="66531"/>
            <a:ext cx="837064" cy="837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03" y="1266519"/>
            <a:ext cx="8456099" cy="50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c IMG 46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76" y="1413876"/>
            <a:ext cx="7739456" cy="52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34" y="2204101"/>
            <a:ext cx="2542268" cy="3494055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2861187" y="1914390"/>
            <a:ext cx="552261" cy="57942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6034" y="223453"/>
            <a:ext cx="105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SPF-</a:t>
            </a: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ВИВАРИЙ </a:t>
            </a: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– УНИКАЛЬНАЯ УСТАНОВКА ДЛЯ УНИКАЛЬНЫХ ИССЛЕДОВАНИЙ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54" y="1654738"/>
            <a:ext cx="2393389" cy="2501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585" y="223453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ВАВИЛОВСКИЙ ЖУРНАЛ ГЕНЕТИКИ И СЕЛЕКЦИИ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8298" y="5359176"/>
            <a:ext cx="786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ЖУРНАЛ КАТЕГОРИИ «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Platinum Open Access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7" y="1201002"/>
            <a:ext cx="3195137" cy="5334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130" y="2451434"/>
            <a:ext cx="902564" cy="965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06" y="2444290"/>
            <a:ext cx="972678" cy="972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835" y="240851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СТАТЬИ АВТОРОВ ИЗ ОРГАНИЗАЦИИ 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УЧРЕДИТЕЛЯ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643337">
            <a:off x="4963529" y="1159258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211625">
            <a:off x="5444897" y="1065120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416666">
            <a:off x="5902787" y="1191369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236066">
            <a:off x="6239104" y="1424876"/>
            <a:ext cx="9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888" y="1483756"/>
            <a:ext cx="35596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Сотрудники 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организации-учредителя (</a:t>
            </a:r>
            <a:r>
              <a:rPr lang="ru-RU" sz="2400" dirty="0" err="1" smtClean="0">
                <a:latin typeface="Comic Sans MS" panose="030F0702030302020204" pitchFamily="66" charset="0"/>
              </a:rPr>
              <a:t>ИЦиГ</a:t>
            </a:r>
            <a:r>
              <a:rPr lang="ru-RU" sz="2400" dirty="0">
                <a:latin typeface="Comic Sans MS" panose="030F0702030302020204" pitchFamily="66" charset="0"/>
              </a:rPr>
              <a:t>)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публикации высокого уровня, уникальные работы!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70691" y="2901537"/>
            <a:ext cx="9626" cy="3459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74609" y="1698906"/>
            <a:ext cx="2562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Ограничение доли статей сотрудников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организации-учредителя!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J Cover.in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43" y="1114418"/>
            <a:ext cx="1495027" cy="204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351" y="1177892"/>
            <a:ext cx="1464184" cy="2065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516" y="1177891"/>
            <a:ext cx="1507137" cy="2065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68" y="1177891"/>
            <a:ext cx="1503210" cy="2065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822" y="3904173"/>
            <a:ext cx="1507548" cy="2055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351" y="3894468"/>
            <a:ext cx="1524343" cy="2065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400" y="3820606"/>
            <a:ext cx="1494447" cy="2045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680" y="3812473"/>
            <a:ext cx="1459098" cy="20621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034" y="223453"/>
            <a:ext cx="1058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ТЕМАТИЧЕСКИЕ ВЫПУСКИ </a:t>
            </a: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– ПОВЫШЕНИЕ УРОВНЯ СТАТЕЙ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9687208" y="1050202"/>
            <a:ext cx="552261" cy="57942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Explosion 1 14"/>
          <p:cNvSpPr/>
          <p:nvPr/>
        </p:nvSpPr>
        <p:spPr>
          <a:xfrm>
            <a:off x="9687208" y="3736653"/>
            <a:ext cx="552261" cy="579422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Explosion 1 15"/>
          <p:cNvSpPr/>
          <p:nvPr/>
        </p:nvSpPr>
        <p:spPr>
          <a:xfrm>
            <a:off x="5394910" y="3736653"/>
            <a:ext cx="552261" cy="579422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Explosion 1 16"/>
          <p:cNvSpPr/>
          <p:nvPr/>
        </p:nvSpPr>
        <p:spPr>
          <a:xfrm>
            <a:off x="2972630" y="3614462"/>
            <a:ext cx="552261" cy="579422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246939" y="3082779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5267" y="3120935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38759" y="3127478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10853" y="3101741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3550" y="5880299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8386" y="5926084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9435" y="5936320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2016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61683" y="5931202"/>
            <a:ext cx="103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2016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034" y="223453"/>
            <a:ext cx="1058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КАК УСКОРИТЬ ВЫХОД ПУБЛИКАЦИЙ? 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64" y="1074417"/>
            <a:ext cx="7596813" cy="45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43" y="350134"/>
            <a:ext cx="6249484" cy="494543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6708618" y="1771650"/>
            <a:ext cx="242909" cy="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931583" y="1581150"/>
            <a:ext cx="777035" cy="381000"/>
          </a:xfrm>
          <a:prstGeom prst="ellipse">
            <a:avLst/>
          </a:prstGeom>
          <a:noFill/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897925" y="2796026"/>
            <a:ext cx="2344847" cy="206280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91743" y="196225"/>
            <a:ext cx="318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ONLINE-FIRST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571" y="873354"/>
            <a:ext cx="3945244" cy="58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1228725"/>
            <a:ext cx="6172200" cy="2038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805508"/>
            <a:ext cx="3981450" cy="591432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1209675" y="1971676"/>
            <a:ext cx="4476750" cy="424338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81687" y="3465539"/>
            <a:ext cx="54673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DOI – digital object identifier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постоянный </a:t>
            </a:r>
            <a:r>
              <a:rPr lang="ru-RU" sz="1600" b="1" dirty="0">
                <a:solidFill>
                  <a:srgbClr val="C00000"/>
                </a:solidFill>
              </a:rPr>
              <a:t>уникальный цифровой идентификатор</a:t>
            </a:r>
            <a:endParaRPr lang="en-US" sz="1600" b="1" u="sng" dirty="0" smtClean="0">
              <a:solidFill>
                <a:srgbClr val="C00000"/>
              </a:solidFill>
            </a:endParaRPr>
          </a:p>
          <a:p>
            <a:endParaRPr lang="ru-RU" sz="1600" dirty="0" smtClean="0"/>
          </a:p>
          <a:p>
            <a:r>
              <a:rPr lang="en-US" sz="1600" dirty="0" smtClean="0"/>
              <a:t>DOI</a:t>
            </a:r>
            <a:r>
              <a:rPr lang="ru-RU" sz="1600" dirty="0" smtClean="0"/>
              <a:t> </a:t>
            </a:r>
            <a:r>
              <a:rPr lang="ru-RU" sz="1600" dirty="0"/>
              <a:t>определяет местонахождение публикации в электронном пространстве.</a:t>
            </a:r>
          </a:p>
          <a:p>
            <a:endParaRPr lang="ru-RU" sz="1600" dirty="0" smtClean="0"/>
          </a:p>
          <a:p>
            <a:r>
              <a:rPr lang="ru-RU" sz="1600" dirty="0" smtClean="0"/>
              <a:t>Регистрация через </a:t>
            </a:r>
            <a:r>
              <a:rPr lang="ru-RU" sz="1600" dirty="0"/>
              <a:t>международное регистрационное агентство </a:t>
            </a:r>
            <a:r>
              <a:rPr lang="ru-RU" sz="1600" dirty="0" err="1"/>
              <a:t>CrossRef</a:t>
            </a:r>
            <a:r>
              <a:rPr lang="ru-RU" sz="1600" dirty="0"/>
              <a:t>. 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Наличие </a:t>
            </a:r>
            <a:r>
              <a:rPr lang="en-US" sz="1600" dirty="0"/>
              <a:t>DOI </a:t>
            </a:r>
            <a:r>
              <a:rPr lang="ru-RU" sz="1600" dirty="0"/>
              <a:t>облегчает процедуру цитирования, поиска и локализации научной публикации, что в конечном счете повышает вероятность цитирования работы в международных </a:t>
            </a:r>
            <a:r>
              <a:rPr lang="ru-RU" sz="1600" dirty="0" smtClean="0"/>
              <a:t>источниках!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448831" y="298496"/>
            <a:ext cx="152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DOI</a:t>
            </a:r>
            <a:endParaRPr lang="ru-RU" sz="4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070" y="142875"/>
            <a:ext cx="1571625" cy="10858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86424" y="1543050"/>
            <a:ext cx="5662613" cy="1724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38151" y="6215062"/>
            <a:ext cx="914400" cy="2143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1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1" y="925008"/>
            <a:ext cx="6020657" cy="5331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838" y="84784"/>
            <a:ext cx="7591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ДВОЙНАЯ ЭЛЕКТРОННАЯ ВЕРСИЯ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95" y="2527443"/>
            <a:ext cx="3897023" cy="4172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457" y="236306"/>
            <a:ext cx="3863676" cy="39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792956"/>
            <a:ext cx="3989900" cy="5926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99" y="1050131"/>
            <a:ext cx="3273425" cy="4910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384" y="792956"/>
            <a:ext cx="2299915" cy="582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013" y="47298"/>
            <a:ext cx="1159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ВАРИАНТ СТАТЬИ ДЛЯ АНГЛОЯЗЫЧНОГО ЧИТАТЕЛЯ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4384" y="1050131"/>
            <a:ext cx="259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References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2832" y="788521"/>
            <a:ext cx="259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Figures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150" y="1913870"/>
            <a:ext cx="259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Abstract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150" y="5123795"/>
            <a:ext cx="259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&gt;</a:t>
            </a:r>
            <a:r>
              <a:rPr lang="en-US" sz="2800" b="1" dirty="0" smtClean="0">
                <a:solidFill>
                  <a:srgbClr val="C00000"/>
                </a:solidFill>
              </a:rPr>
              <a:t>250 </a:t>
            </a:r>
            <a:r>
              <a:rPr lang="ru-RU" sz="2800" b="1" dirty="0" smtClean="0">
                <a:solidFill>
                  <a:srgbClr val="C00000"/>
                </a:solidFill>
              </a:rPr>
              <a:t>слов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150" y="6550556"/>
            <a:ext cx="10687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Больше читателей, выше шанс цитирования, можно давать ссылки и размещать у себя на странице в </a:t>
            </a:r>
            <a:r>
              <a:rPr lang="en-US" sz="1600" b="1" dirty="0" err="1" smtClean="0">
                <a:solidFill>
                  <a:srgbClr val="FF0000"/>
                </a:solidFill>
              </a:rPr>
              <a:t>ResearchGate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42" y="2040556"/>
            <a:ext cx="2711189" cy="3821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179" y="89949"/>
            <a:ext cx="1183004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БЕСПЛАТНЫЙ ДОСТУП, БЕСПЛАТНАЯ ПЕЧАТЬ ЦВЕТНЫХ ИЛЛЮСТРАЦИЙ, ЭЛЕКТРОННЫЕ ПРИЛОЖЕНИЯ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(ТАБЛИЦЫ, РИСУНКИ, ВИДЕО…)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1650131"/>
            <a:ext cx="1281112" cy="5207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4" y="2733675"/>
            <a:ext cx="3605040" cy="2300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717" y="1283333"/>
            <a:ext cx="681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</a:rPr>
              <a:t>дополнительные электронные материалы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0168" y="1338978"/>
            <a:ext cx="264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5928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5503" y="164563"/>
            <a:ext cx="11993077" cy="75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ПОВЫШЕНИЕ 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ЧИСЛА ОТКЛОНЯЕМЫХ СТАТЕЙ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49" y="1601509"/>
            <a:ext cx="6702770" cy="40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9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3307" y="162376"/>
            <a:ext cx="8733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ЗАДАЧИ И МЕРОПРИЯТИЯ 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 ДАЛЬНЕЙШЕМУ ПРОДВИЖЕНИЮ И РАЗВИТИЮ ЖУРНАЛА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179" y="1831408"/>
            <a:ext cx="404100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ПОВЫШЕНИЕ УРОВНЯ СТАТЕЙ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1420" y="3553644"/>
            <a:ext cx="2917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of Science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 collection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307" y="3969142"/>
            <a:ext cx="2775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ВХОЖДЕНИЕ В </a:t>
            </a:r>
            <a:r>
              <a:rPr lang="en-US" sz="2400" b="1" dirty="0">
                <a:latin typeface="Arial Black" panose="020B0A04020102020204" pitchFamily="34" charset="0"/>
              </a:rPr>
              <a:t>SCOPUS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3211" y="1785241"/>
            <a:ext cx="3473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Повышение привлекательности журнала</a:t>
            </a:r>
            <a:endParaRPr lang="ru-RU" sz="2400" b="1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0426" y="5310916"/>
            <a:ext cx="355961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СОХРАНЕНИЕ СТАТУСА </a:t>
            </a:r>
            <a:r>
              <a:rPr lang="ru-RU" sz="2400" b="1" dirty="0"/>
              <a:t>«</a:t>
            </a:r>
            <a:r>
              <a:rPr lang="en-US" sz="2400" b="1" dirty="0"/>
              <a:t>Platinum Open </a:t>
            </a:r>
            <a:r>
              <a:rPr lang="en-US" sz="2400" b="1" dirty="0" smtClean="0"/>
              <a:t>Access Journal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0412" y="3269607"/>
            <a:ext cx="4041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УЛУЧШЕНИЕ ВИДИМОСТ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</a:t>
            </a:r>
            <a:r>
              <a:rPr lang="ru-RU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ЖУРНАЛА</a:t>
            </a:r>
            <a:endParaRPr lang="ru-RU" sz="2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6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54" y="1654738"/>
            <a:ext cx="2393389" cy="2501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8585" y="223453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ОСНОВНЫЕ ФУНКЦИИ 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Logo-icg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290" y="4898456"/>
            <a:ext cx="1212238" cy="12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836" y="1443162"/>
            <a:ext cx="1140554" cy="1123302"/>
          </a:xfrm>
          <a:prstGeom prst="rect">
            <a:avLst/>
          </a:prstGeom>
        </p:spPr>
      </p:pic>
      <p:pic>
        <p:nvPicPr>
          <p:cNvPr id="9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158" y="1111236"/>
            <a:ext cx="2425331" cy="17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62554" y="6148269"/>
            <a:ext cx="2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Издатель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7408" y="2644042"/>
            <a:ext cx="2859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Финансирование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510" y="2662641"/>
            <a:ext cx="2859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Рецензирование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89490" y="2288910"/>
            <a:ext cx="546931" cy="233462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152060" y="2333002"/>
            <a:ext cx="522718" cy="18937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78409" y="4161111"/>
            <a:ext cx="22077" cy="564084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1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SL-1-n77n 2copy.jpg"/>
          <p:cNvPicPr>
            <a:picLocks noChangeAspect="1"/>
          </p:cNvPicPr>
          <p:nvPr/>
        </p:nvPicPr>
        <p:blipFill>
          <a:blip r:embed="rId2" cstate="print"/>
          <a:srcRect r="27093"/>
          <a:stretch>
            <a:fillRect/>
          </a:stretch>
        </p:blipFill>
        <p:spPr>
          <a:xfrm>
            <a:off x="-1240324" y="-1"/>
            <a:ext cx="9112612" cy="6845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97" y="-1"/>
            <a:ext cx="4843602" cy="6845333"/>
          </a:xfrm>
          <a:prstGeom prst="rect">
            <a:avLst/>
          </a:prstGeom>
        </p:spPr>
      </p:pic>
      <p:pic>
        <p:nvPicPr>
          <p:cNvPr id="6" name="Рисунок 6" descr="Logo-icg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2567" y="194017"/>
            <a:ext cx="1212238" cy="1212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2885" y="1937441"/>
            <a:ext cx="4150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98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19" y="281130"/>
            <a:ext cx="10623148" cy="3494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307" y="162376"/>
            <a:ext cx="873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КОНТАКТЫ</a:t>
            </a:r>
            <a:endParaRPr lang="ru-RU" sz="28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036" y="3948498"/>
            <a:ext cx="7415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Федеральное государственное бюджетное научное учреждение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Федеральный исследовательский центр Институт цитологии и генетики </a:t>
            </a:r>
            <a:endParaRPr lang="ru-RU" dirty="0" smtClean="0"/>
          </a:p>
          <a:p>
            <a:pPr algn="ctr"/>
            <a:r>
              <a:rPr lang="ru-RU" dirty="0" smtClean="0"/>
              <a:t>Сибирского </a:t>
            </a:r>
            <a:r>
              <a:rPr lang="ru-RU" dirty="0"/>
              <a:t>отделения Российской академии наук» (</a:t>
            </a:r>
            <a:r>
              <a:rPr lang="ru-RU" dirty="0" err="1"/>
              <a:t>ИЦиГ</a:t>
            </a:r>
            <a:r>
              <a:rPr lang="ru-RU" dirty="0"/>
              <a:t> СО РАН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62" y="4997841"/>
            <a:ext cx="1084141" cy="1532187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716326" y="5278663"/>
            <a:ext cx="41325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Телефон: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+7(383) 363-49-63*5204</a:t>
            </a:r>
          </a:p>
        </p:txBody>
      </p:sp>
      <p:sp>
        <p:nvSpPr>
          <p:cNvPr id="9" name="AutoShape 2" descr="resource://82AF8DCA-6DE9-405D-BD5E-43525BDAD38A/data/call_skype_logo.png"/>
          <p:cNvSpPr>
            <a:spLocks noChangeAspect="1" noChangeArrowheads="1"/>
          </p:cNvSpPr>
          <p:nvPr/>
        </p:nvSpPr>
        <p:spPr bwMode="auto">
          <a:xfrm>
            <a:off x="1311275" y="-190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8933799" y="4518104"/>
            <a:ext cx="1961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www.bionet.nsc.ru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33137" y="5606698"/>
            <a:ext cx="4007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E-mail: </a:t>
            </a:r>
            <a:r>
              <a:rPr lang="en-US" dirty="0"/>
              <a:t>vavilov_journal@bionet.nsc.ru </a:t>
            </a:r>
            <a:br>
              <a:rPr lang="en-US" dirty="0"/>
            </a:br>
            <a:r>
              <a:rPr lang="en-US" dirty="0" smtClean="0"/>
              <a:t>http</a:t>
            </a:r>
            <a:r>
              <a:rPr lang="en-US" dirty="0"/>
              <a:t>://bionet.nsc.ru/vogis/ </a:t>
            </a:r>
            <a:br>
              <a:rPr lang="en-US" dirty="0"/>
            </a:br>
            <a:r>
              <a:rPr lang="en-US" dirty="0"/>
              <a:t>http://vavilov.elpub.ru/index.php/jour/</a:t>
            </a:r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2352344" y="5422032"/>
            <a:ext cx="4441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Вавиловский</a:t>
            </a:r>
            <a:r>
              <a:rPr lang="ru-RU" dirty="0"/>
              <a:t> журнал генетики и селекции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38998" y="5791364"/>
            <a:ext cx="406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Vavilov</a:t>
            </a:r>
            <a:r>
              <a:rPr lang="en-US" b="1" i="1" dirty="0"/>
              <a:t> Journal of Genetics and Breeding</a:t>
            </a:r>
            <a:endParaRPr lang="ru-RU" b="1" i="1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458783" y="3942211"/>
            <a:ext cx="3390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Телефон: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+7(383) 363-49-80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E·mail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icg-adm@bionet.nsc.ru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59019" y="4887436"/>
            <a:ext cx="106950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1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366" y="588659"/>
            <a:ext cx="1497054" cy="1564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650" y="65439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ВЛИЯНИЕ 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75" y="503200"/>
            <a:ext cx="2425331" cy="17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537674" y="1745567"/>
            <a:ext cx="1880075" cy="854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9384" y="2569323"/>
            <a:ext cx="49739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Вавиловское</a:t>
            </a:r>
            <a:r>
              <a:rPr lang="ru-RU" b="1" dirty="0" smtClean="0"/>
              <a:t> общество генетиков и селекционеров 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29 региональных отделений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2524 членов из институтов РАН, РАСХН и РАМН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b="1" dirty="0" smtClean="0"/>
              <a:t>Основные цели: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содействие интеграции генетиков и селекционеров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всех отраслей генетики и селекции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популяризация </a:t>
            </a:r>
            <a:r>
              <a:rPr lang="ru-RU" dirty="0"/>
              <a:t>и пропаганда знаний и новейших научных и </a:t>
            </a:r>
            <a:r>
              <a:rPr lang="ru-RU" dirty="0" smtClean="0"/>
              <a:t>практических достижений </a:t>
            </a:r>
            <a:r>
              <a:rPr lang="ru-RU" dirty="0"/>
              <a:t>в области генетики и </a:t>
            </a:r>
            <a:r>
              <a:rPr lang="ru-RU" dirty="0" smtClean="0"/>
              <a:t>селекции…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79622" y="1026460"/>
            <a:ext cx="35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междисциплинарность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8714" y="2058652"/>
            <a:ext cx="56623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растений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животных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человека, медицинская генетика, нейрофизиология, </a:t>
            </a:r>
            <a:r>
              <a:rPr lang="ru-RU" dirty="0" err="1" smtClean="0"/>
              <a:t>нейроонкология</a:t>
            </a:r>
            <a:r>
              <a:rPr lang="ru-RU" dirty="0" smtClean="0"/>
              <a:t>, </a:t>
            </a:r>
            <a:r>
              <a:rPr lang="ru-RU" dirty="0" err="1" smtClean="0"/>
              <a:t>нейрогенетика</a:t>
            </a:r>
            <a:r>
              <a:rPr lang="ru-RU" dirty="0" smtClean="0"/>
              <a:t>, иммуногенетика, </a:t>
            </a:r>
            <a:r>
              <a:rPr lang="ru-RU" dirty="0" err="1" smtClean="0"/>
              <a:t>палеогенетика</a:t>
            </a:r>
            <a:r>
              <a:rPr lang="ru-RU" dirty="0" smtClean="0"/>
              <a:t> человека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микроорганизмов, </a:t>
            </a:r>
            <a:r>
              <a:rPr lang="ru-RU" dirty="0" err="1" smtClean="0"/>
              <a:t>симбиогенетика</a:t>
            </a:r>
            <a:r>
              <a:rPr lang="ru-RU" dirty="0" smtClean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молекулярная генетика и клеточная биология, молекулярная биология и биохимия, генетические основы биотехнологий, биоинженерия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биоинформатика</a:t>
            </a:r>
            <a:r>
              <a:rPr lang="ru-RU" dirty="0" smtClean="0"/>
              <a:t> и системная биология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44242" y="2058652"/>
            <a:ext cx="218548" cy="793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26287" y="2922983"/>
            <a:ext cx="702427" cy="702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420" y="3826251"/>
            <a:ext cx="423025" cy="866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420" y="4997520"/>
            <a:ext cx="465046" cy="480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48953" y="5676115"/>
            <a:ext cx="435467" cy="777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828" y="6452075"/>
            <a:ext cx="684241" cy="351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93293" y="2058652"/>
            <a:ext cx="6880534" cy="47579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366" y="588659"/>
            <a:ext cx="1497054" cy="1564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650" y="65439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ВЛИЯНИЕ 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75" y="503200"/>
            <a:ext cx="2425331" cy="17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537674" y="1745567"/>
            <a:ext cx="1880075" cy="854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9384" y="2569323"/>
            <a:ext cx="49739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Вавиловское</a:t>
            </a:r>
            <a:r>
              <a:rPr lang="ru-RU" b="1" dirty="0" smtClean="0"/>
              <a:t> общество генетиков и селекционеров 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29 региональных отделений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2524 членов из институтов РАН, РАСХН и РАМН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b="1" dirty="0" smtClean="0"/>
              <a:t>Основные цели: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содействие интеграции генетиков и селекционеров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всех отраслей генетики и селекции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популяризация </a:t>
            </a:r>
            <a:r>
              <a:rPr lang="ru-RU" dirty="0"/>
              <a:t>и пропаганда знаний и новейших научных и </a:t>
            </a:r>
            <a:r>
              <a:rPr lang="ru-RU" dirty="0" smtClean="0"/>
              <a:t>практических достижений </a:t>
            </a:r>
            <a:r>
              <a:rPr lang="ru-RU" dirty="0"/>
              <a:t>в области генетики и </a:t>
            </a:r>
            <a:r>
              <a:rPr lang="ru-RU" dirty="0" smtClean="0"/>
              <a:t>селекции…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79622" y="1026460"/>
            <a:ext cx="35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междисциплинарность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8714" y="2058652"/>
            <a:ext cx="56623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растений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животных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человека, медицинская генетика, нейрофизиология, </a:t>
            </a:r>
            <a:r>
              <a:rPr lang="ru-RU" dirty="0" err="1" smtClean="0"/>
              <a:t>нейроонкология</a:t>
            </a:r>
            <a:r>
              <a:rPr lang="ru-RU" dirty="0" smtClean="0"/>
              <a:t>, </a:t>
            </a:r>
            <a:r>
              <a:rPr lang="ru-RU" dirty="0" err="1" smtClean="0"/>
              <a:t>нейрогенетика</a:t>
            </a:r>
            <a:r>
              <a:rPr lang="ru-RU" dirty="0" smtClean="0"/>
              <a:t>, иммуногенетика, </a:t>
            </a:r>
            <a:r>
              <a:rPr lang="ru-RU" dirty="0" err="1" smtClean="0"/>
              <a:t>палеогенетика</a:t>
            </a:r>
            <a:r>
              <a:rPr lang="ru-RU" dirty="0" smtClean="0"/>
              <a:t> человека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микроорганизмов, </a:t>
            </a:r>
            <a:r>
              <a:rPr lang="ru-RU" dirty="0" err="1" smtClean="0"/>
              <a:t>симбиогенетика</a:t>
            </a:r>
            <a:r>
              <a:rPr lang="ru-RU" dirty="0" smtClean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молекулярная генетика и клеточная биология, молекулярная биология и биохимия, генетические основы биотехнологий, биоинженерия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биоинформатика</a:t>
            </a:r>
            <a:r>
              <a:rPr lang="ru-RU" dirty="0" smtClean="0"/>
              <a:t> и системная биология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44242" y="2058652"/>
            <a:ext cx="218548" cy="793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26287" y="2922983"/>
            <a:ext cx="702427" cy="702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420" y="3826251"/>
            <a:ext cx="423025" cy="866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420" y="4997520"/>
            <a:ext cx="465046" cy="480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48953" y="5676115"/>
            <a:ext cx="435467" cy="777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828" y="6452075"/>
            <a:ext cx="684241" cy="351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21480" y="3717421"/>
            <a:ext cx="6742632" cy="30992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366" y="588659"/>
            <a:ext cx="1497054" cy="1564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650" y="65439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ВЛИЯНИЕ 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75" y="503200"/>
            <a:ext cx="2425331" cy="17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537674" y="1745567"/>
            <a:ext cx="1880075" cy="854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9384" y="2569323"/>
            <a:ext cx="49739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Вавиловское</a:t>
            </a:r>
            <a:r>
              <a:rPr lang="ru-RU" b="1" dirty="0" smtClean="0"/>
              <a:t> общество генетиков и селекционеров 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29 региональных отделений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2524 членов из институтов РАН, РАСХН и РАМН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b="1" dirty="0" smtClean="0"/>
              <a:t>Основные цели: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содействие интеграции генетиков и селекционеров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всех отраслей генетики и селекции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популяризация </a:t>
            </a:r>
            <a:r>
              <a:rPr lang="ru-RU" dirty="0"/>
              <a:t>и пропаганда знаний и новейших научных и </a:t>
            </a:r>
            <a:r>
              <a:rPr lang="ru-RU" dirty="0" smtClean="0"/>
              <a:t>практических достижений </a:t>
            </a:r>
            <a:r>
              <a:rPr lang="ru-RU" dirty="0"/>
              <a:t>в области генетики и </a:t>
            </a:r>
            <a:r>
              <a:rPr lang="ru-RU" dirty="0" smtClean="0"/>
              <a:t>селекции…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79622" y="1026460"/>
            <a:ext cx="35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междисциплинарность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8714" y="2058652"/>
            <a:ext cx="56623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растений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животных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человека, медицинская генетика, нейрофизиология, </a:t>
            </a:r>
            <a:r>
              <a:rPr lang="ru-RU" dirty="0" err="1" smtClean="0"/>
              <a:t>нейроонкология</a:t>
            </a:r>
            <a:r>
              <a:rPr lang="ru-RU" dirty="0" smtClean="0"/>
              <a:t>, </a:t>
            </a:r>
            <a:r>
              <a:rPr lang="ru-RU" dirty="0" err="1" smtClean="0"/>
              <a:t>нейрогенетика</a:t>
            </a:r>
            <a:r>
              <a:rPr lang="ru-RU" dirty="0" smtClean="0"/>
              <a:t>, иммуногенетика, </a:t>
            </a:r>
            <a:r>
              <a:rPr lang="ru-RU" dirty="0" err="1" smtClean="0"/>
              <a:t>палеогенетика</a:t>
            </a:r>
            <a:r>
              <a:rPr lang="ru-RU" dirty="0" smtClean="0"/>
              <a:t> человека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генетика и селекция микроорганизмов, </a:t>
            </a:r>
            <a:r>
              <a:rPr lang="ru-RU" dirty="0" err="1" smtClean="0"/>
              <a:t>симбиогенетика</a:t>
            </a:r>
            <a:r>
              <a:rPr lang="ru-RU" dirty="0" smtClean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молекулярная генетика и клеточная биология, молекулярная биология и биохимия, генетические основы биотехнологий, биоинженерия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биоинформатика</a:t>
            </a:r>
            <a:r>
              <a:rPr lang="ru-RU" dirty="0" smtClean="0"/>
              <a:t> и системная биология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44242" y="2058652"/>
            <a:ext cx="218548" cy="793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26287" y="2922983"/>
            <a:ext cx="702427" cy="702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420" y="3826251"/>
            <a:ext cx="423025" cy="866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420" y="4997520"/>
            <a:ext cx="465046" cy="480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48953" y="5676115"/>
            <a:ext cx="435467" cy="777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828" y="6452075"/>
            <a:ext cx="684241" cy="351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74828" y="4794281"/>
            <a:ext cx="6489283" cy="202236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6465980" y="4013735"/>
            <a:ext cx="5314556" cy="98378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5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862" y="836486"/>
            <a:ext cx="2393389" cy="2501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8585" y="223453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ВЛИЯНИЕ УЧРЕДИТЕЛЕЙ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318" y="981764"/>
            <a:ext cx="2425331" cy="17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247117" y="2224131"/>
            <a:ext cx="1880075" cy="854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18585" y="2991028"/>
            <a:ext cx="55420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Вавиловское</a:t>
            </a:r>
            <a:r>
              <a:rPr lang="ru-RU" b="1" dirty="0" smtClean="0"/>
              <a:t> общество генетиков и селекционеров 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29 региональных отделений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2524 членов из институтов РАН, РАСХН и РАМН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b="1" dirty="0" smtClean="0"/>
              <a:t>Основные цели:</a:t>
            </a: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содействие интеграции генетиков и селекционеров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всех отраслей генетики и селекции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популяризация </a:t>
            </a:r>
            <a:r>
              <a:rPr lang="ru-RU" dirty="0"/>
              <a:t>и пропаганда знаний и новейших научных и </a:t>
            </a:r>
            <a:r>
              <a:rPr lang="ru-RU" dirty="0" smtClean="0"/>
              <a:t>практических достижений </a:t>
            </a:r>
            <a:r>
              <a:rPr lang="ru-RU" dirty="0"/>
              <a:t>в области генетики и </a:t>
            </a:r>
            <a:r>
              <a:rPr lang="ru-RU" dirty="0" smtClean="0"/>
              <a:t>селекции…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89065" y="1505024"/>
            <a:ext cx="35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междисциплинарность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8006" y="4052406"/>
            <a:ext cx="3443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 2004 по 2014 гг. центральный орган управления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ВОГиС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находился в Новосибирске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 тесное взаимодействие всех учредителей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877" y="309974"/>
            <a:ext cx="799104" cy="812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204" y="122015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ОСНОВНЫЕ ЭТАПЫ РАЗВИТИЯ ЖУРНАЛА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20371" y="1053240"/>
            <a:ext cx="129456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4431553" y="2120232"/>
            <a:ext cx="324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11553" y="2799313"/>
            <a:ext cx="43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7649275" y="1400232"/>
            <a:ext cx="21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96749" y="2988083"/>
            <a:ext cx="17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1997-2004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7845" y="2293979"/>
            <a:ext cx="17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2004-2010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5179" y="1653602"/>
            <a:ext cx="17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2011-2014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1696" y="1112631"/>
            <a:ext cx="89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2015-2016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282" y="1818969"/>
            <a:ext cx="1730221" cy="244527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179" y="4359044"/>
            <a:ext cx="1813663" cy="249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-184223" y="1372837"/>
            <a:ext cx="4532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Вестник </a:t>
            </a:r>
            <a:r>
              <a:rPr lang="ru-RU" sz="1600" b="1" dirty="0" err="1"/>
              <a:t>ВОГиС</a:t>
            </a:r>
            <a:r>
              <a:rPr lang="ru-RU" sz="1600" b="1" dirty="0"/>
              <a:t> </a:t>
            </a:r>
            <a:r>
              <a:rPr lang="ru-RU" sz="1600" dirty="0" smtClean="0"/>
              <a:t>- оперативный </a:t>
            </a:r>
            <a:r>
              <a:rPr lang="ru-RU" sz="1600" dirty="0"/>
              <a:t>печатный </a:t>
            </a:r>
            <a:r>
              <a:rPr lang="ru-RU" sz="1600" dirty="0" smtClean="0"/>
              <a:t>орган </a:t>
            </a:r>
          </a:p>
          <a:p>
            <a:pPr algn="ctr"/>
            <a:r>
              <a:rPr lang="ru-RU" sz="1600" dirty="0" smtClean="0"/>
              <a:t>ЦС </a:t>
            </a:r>
            <a:r>
              <a:rPr lang="ru-RU" sz="1600" dirty="0" err="1"/>
              <a:t>ВОГиС</a:t>
            </a:r>
            <a:r>
              <a:rPr lang="ru-RU" sz="1600" dirty="0"/>
              <a:t>, Сибирского отделения </a:t>
            </a:r>
            <a:r>
              <a:rPr lang="ru-RU" sz="1600" dirty="0" err="1" smtClean="0"/>
              <a:t>ВОГиС</a:t>
            </a:r>
            <a:r>
              <a:rPr lang="ru-RU" sz="1600" dirty="0" smtClean="0"/>
              <a:t>,</a:t>
            </a:r>
            <a:endParaRPr lang="ru-RU" sz="1600" dirty="0"/>
          </a:p>
          <a:p>
            <a:pPr algn="ctr"/>
            <a:r>
              <a:rPr lang="ru-RU" sz="1600" dirty="0" smtClean="0"/>
              <a:t>Научного </a:t>
            </a:r>
            <a:r>
              <a:rPr lang="ru-RU" sz="1600" dirty="0"/>
              <a:t>совета РАН по проблемам генетики и </a:t>
            </a:r>
            <a:r>
              <a:rPr lang="ru-RU" sz="1600" dirty="0" smtClean="0"/>
              <a:t>селекции. 30 номеров (</a:t>
            </a:r>
            <a:r>
              <a:rPr lang="ru-RU" sz="1600" dirty="0"/>
              <a:t>нерегулярных </a:t>
            </a:r>
            <a:r>
              <a:rPr lang="ru-RU" sz="1600" dirty="0" smtClean="0"/>
              <a:t>). </a:t>
            </a:r>
          </a:p>
          <a:p>
            <a:pPr algn="ctr"/>
            <a:r>
              <a:rPr lang="ru-RU" sz="1600" dirty="0" smtClean="0"/>
              <a:t>214 публикаций.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75900" y="861317"/>
            <a:ext cx="3190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Вестник </a:t>
            </a:r>
            <a:r>
              <a:rPr lang="ru-RU" sz="1600" b="1" dirty="0" err="1"/>
              <a:t>ВОГиС</a:t>
            </a:r>
            <a:r>
              <a:rPr lang="ru-RU" sz="1600" b="1" dirty="0"/>
              <a:t>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C00000"/>
                </a:solidFill>
              </a:rPr>
              <a:t>рецензируемый </a:t>
            </a:r>
            <a:r>
              <a:rPr lang="ru-RU" sz="1600" dirty="0" smtClean="0"/>
              <a:t>научный журнал</a:t>
            </a:r>
            <a:r>
              <a:rPr lang="ru-RU" sz="1600" dirty="0" smtClean="0">
                <a:solidFill>
                  <a:srgbClr val="C00000"/>
                </a:solidFill>
              </a:rPr>
              <a:t>. 4 номера в год</a:t>
            </a:r>
            <a:r>
              <a:rPr lang="ru-RU" sz="1600" dirty="0" smtClean="0"/>
              <a:t>.  </a:t>
            </a:r>
          </a:p>
          <a:p>
            <a:pPr algn="ctr"/>
            <a:r>
              <a:rPr lang="ru-RU" sz="1600" dirty="0" smtClean="0"/>
              <a:t>408 публикаций (оригинальные и обзорные статьи, хроники, персоналии, рецензии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015804" y="2271562"/>
            <a:ext cx="32400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ru-RU" sz="1600" b="1" dirty="0" err="1" smtClean="0"/>
              <a:t>Вавиловский</a:t>
            </a:r>
            <a:r>
              <a:rPr lang="ru-RU" sz="1600" b="1" dirty="0" smtClean="0"/>
              <a:t> журнал</a:t>
            </a:r>
            <a:endParaRPr lang="en-US" sz="1600" b="1" dirty="0" smtClean="0"/>
          </a:p>
          <a:p>
            <a:pPr algn="ctr"/>
            <a:r>
              <a:rPr lang="ru-RU" sz="1600" b="1" dirty="0" smtClean="0"/>
              <a:t> </a:t>
            </a:r>
            <a:r>
              <a:rPr lang="en-US" sz="1600" b="1" dirty="0" smtClean="0"/>
              <a:t>   </a:t>
            </a:r>
            <a:r>
              <a:rPr lang="ru-RU" sz="1600" b="1" dirty="0" smtClean="0"/>
              <a:t>генетики и селекции </a:t>
            </a:r>
            <a:r>
              <a:rPr lang="ru-RU" sz="1600" dirty="0" smtClean="0"/>
              <a:t>– рецензируемый научный журнал. 4 номера в год. </a:t>
            </a:r>
            <a:r>
              <a:rPr lang="ru-RU" sz="1600" dirty="0" smtClean="0"/>
              <a:t>Частично переводится на английский. 398 публикаций (оригинальные и обзорные статьи, хроники, персоналии, рецензии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922293" y="4264244"/>
            <a:ext cx="2295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Вавиловский</a:t>
            </a:r>
            <a:r>
              <a:rPr lang="ru-RU" sz="1600" b="1" dirty="0" smtClean="0"/>
              <a:t> журнал генетики и селекции </a:t>
            </a:r>
            <a:r>
              <a:rPr lang="ru-RU" sz="1600" dirty="0" smtClean="0"/>
              <a:t>– </a:t>
            </a:r>
            <a:r>
              <a:rPr lang="ru-RU" sz="1600" dirty="0" smtClean="0">
                <a:solidFill>
                  <a:srgbClr val="C00000"/>
                </a:solidFill>
              </a:rPr>
              <a:t>рецензируемый</a:t>
            </a:r>
            <a:r>
              <a:rPr lang="ru-RU" sz="1600" dirty="0" smtClean="0"/>
              <a:t>  </a:t>
            </a:r>
            <a:r>
              <a:rPr lang="ru-RU" sz="1600" dirty="0" smtClean="0">
                <a:solidFill>
                  <a:srgbClr val="C00000"/>
                </a:solidFill>
              </a:rPr>
              <a:t>переводной</a:t>
            </a:r>
            <a:r>
              <a:rPr lang="ru-RU" sz="1600" dirty="0" smtClean="0"/>
              <a:t> научный журнал. </a:t>
            </a:r>
            <a:r>
              <a:rPr lang="ru-RU" sz="1600" dirty="0" smtClean="0">
                <a:solidFill>
                  <a:srgbClr val="C00000"/>
                </a:solidFill>
              </a:rPr>
              <a:t>6 номеров </a:t>
            </a:r>
            <a:r>
              <a:rPr lang="ru-RU" sz="1600" dirty="0" smtClean="0"/>
              <a:t>в год. Публикует </a:t>
            </a:r>
            <a:r>
              <a:rPr lang="ru-RU" sz="1600" dirty="0" smtClean="0">
                <a:solidFill>
                  <a:srgbClr val="C00000"/>
                </a:solidFill>
              </a:rPr>
              <a:t>оригинальные и обзорные статьи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 smtClean="0"/>
              <a:t>Новая редколлегия. Редсовет.</a:t>
            </a:r>
            <a:endParaRPr lang="ru-RU" sz="1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031" y="106630"/>
            <a:ext cx="1033502" cy="16536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236" y="681973"/>
            <a:ext cx="973636" cy="580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157" y="2917183"/>
            <a:ext cx="973636" cy="5803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306" y="102053"/>
            <a:ext cx="809625" cy="4286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249" y="3752315"/>
            <a:ext cx="1819992" cy="2629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981" y="3685478"/>
            <a:ext cx="1872046" cy="2696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8250" y="3708083"/>
            <a:ext cx="1859112" cy="27689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904703" y="3685479"/>
            <a:ext cx="1859112" cy="2696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160724" y="1822881"/>
            <a:ext cx="1743780" cy="24543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380390"/>
            <a:ext cx="3433762" cy="6187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46" y="1226624"/>
            <a:ext cx="3327935" cy="56313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47" y="4742203"/>
            <a:ext cx="3525492" cy="177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8436" y="100314"/>
            <a:ext cx="71919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ХРОНИКИ, ПЕРСОНАЛИИ И НОВОСТИ </a:t>
            </a:r>
            <a:r>
              <a:rPr lang="ru-RU" sz="2800" b="1" dirty="0" err="1" smtClean="0">
                <a:solidFill>
                  <a:srgbClr val="C00000"/>
                </a:solidFill>
              </a:rPr>
              <a:t>ВОГиС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ВЫНЕСЕНЫ В ОТДЕЛЬНОЕ ЭЛЕКТРОННОЕ ИЗДАНИЕ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5417" y="1930107"/>
            <a:ext cx="1514475" cy="2571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266506"/>
            <a:ext cx="3804220" cy="49462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7" idx="3"/>
          </p:cNvCxnSpPr>
          <p:nvPr/>
        </p:nvCxnSpPr>
        <p:spPr>
          <a:xfrm flipV="1">
            <a:off x="2529892" y="1307721"/>
            <a:ext cx="2042107" cy="7509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1164" y="85725"/>
            <a:ext cx="1010891" cy="66103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051163" y="118663"/>
            <a:ext cx="1010892" cy="66103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015" y="1380848"/>
            <a:ext cx="3609401" cy="472085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>
            <a:endCxn id="13" idx="1"/>
          </p:cNvCxnSpPr>
          <p:nvPr/>
        </p:nvCxnSpPr>
        <p:spPr>
          <a:xfrm flipV="1">
            <a:off x="4199698" y="3390900"/>
            <a:ext cx="6851466" cy="23019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29046" y="5479321"/>
            <a:ext cx="3082405" cy="2571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1197</Words>
  <Application>Microsoft Office PowerPoint</Application>
  <PresentationFormat>Widescreen</PresentationFormat>
  <Paragraphs>284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Comic Sans MS</vt:lpstr>
      <vt:lpstr>Courier New</vt:lpstr>
      <vt:lpstr>Symbol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Хлесткина Елена Константиновна</dc:creator>
  <cp:lastModifiedBy>cereal</cp:lastModifiedBy>
  <cp:revision>136</cp:revision>
  <dcterms:created xsi:type="dcterms:W3CDTF">2015-05-18T13:13:58Z</dcterms:created>
  <dcterms:modified xsi:type="dcterms:W3CDTF">2016-05-18T23:01:16Z</dcterms:modified>
</cp:coreProperties>
</file>