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ov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2"/>
  </p:notesMasterIdLst>
  <p:sldIdLst>
    <p:sldId id="256" r:id="rId2"/>
    <p:sldId id="286" r:id="rId3"/>
    <p:sldId id="299" r:id="rId4"/>
    <p:sldId id="297" r:id="rId5"/>
    <p:sldId id="307" r:id="rId6"/>
    <p:sldId id="301" r:id="rId7"/>
    <p:sldId id="300" r:id="rId8"/>
    <p:sldId id="302" r:id="rId9"/>
    <p:sldId id="304" r:id="rId10"/>
    <p:sldId id="308" r:id="rId11"/>
    <p:sldId id="305" r:id="rId12"/>
    <p:sldId id="289" r:id="rId13"/>
    <p:sldId id="303" r:id="rId14"/>
    <p:sldId id="287" r:id="rId15"/>
    <p:sldId id="292" r:id="rId16"/>
    <p:sldId id="296" r:id="rId17"/>
    <p:sldId id="310" r:id="rId18"/>
    <p:sldId id="306" r:id="rId19"/>
    <p:sldId id="311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kopov" initials="A" lastIdx="10" clrIdx="0"/>
  <p:cmAuthor id="1" name="Gerda" initials="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B8"/>
    <a:srgbClr val="3B6228"/>
    <a:srgbClr val="92C777"/>
    <a:srgbClr val="90E1F4"/>
    <a:srgbClr val="77DF5F"/>
    <a:srgbClr val="E1EFFF"/>
    <a:srgbClr val="FFD72D"/>
    <a:srgbClr val="FFE265"/>
    <a:srgbClr val="FFFF65"/>
    <a:srgbClr val="006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37" autoAdjust="0"/>
    <p:restoredTop sz="94737" autoAdjust="0"/>
  </p:normalViewPr>
  <p:slideViewPr>
    <p:cSldViewPr>
      <p:cViewPr varScale="1">
        <p:scale>
          <a:sx n="111" d="100"/>
          <a:sy n="111" d="100"/>
        </p:scale>
        <p:origin x="-112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1260C-AEB2-4DFF-ACBD-2C8A1B62AAA9}" type="datetimeFigureOut">
              <a:rPr lang="ru-RU" smtClean="0"/>
              <a:pPr/>
              <a:t>27.09.16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96EAE-56C4-48C8-8146-C0B462044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815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baseline="0" dirty="0" smtClean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003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96EAE-56C4-48C8-8146-C0B46204461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02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/>
              <a:pPr/>
              <a:t>27.09.16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27.09.16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27.09.16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27.09.16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27.09.16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27.09.16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pPr/>
              <a:t>27.09.16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pPr/>
              <a:t>27.09.16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27.09.16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knigafund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anager@directmedia.ru" TargetMode="External"/><Relationship Id="rId4" Type="http://schemas.openxmlformats.org/officeDocument/2006/relationships/hyperlink" Target="http://www.knigafund.ru/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484784"/>
            <a:ext cx="6980818" cy="792088"/>
          </a:xfrm>
          <a:solidFill>
            <a:schemeClr val="accent2"/>
          </a:solidFill>
          <a:ln w="3175"/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l"/>
            <a:r>
              <a:rPr lang="ru-RU" sz="26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Электронно-библиотечная система   </a:t>
            </a:r>
            <a:endParaRPr lang="ru-RU" sz="26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" name="Рисунок 5" descr="NEW_логоти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2236" y="2627280"/>
            <a:ext cx="4144901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108919" y="4509120"/>
            <a:ext cx="70595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D72D"/>
                </a:solidFill>
                <a:latin typeface="Arial"/>
                <a:cs typeface="Arial"/>
              </a:rPr>
              <a:t>ЭБС, ПРОВЕРЕННАЯ ВРЕМЕНЕМ!</a:t>
            </a:r>
            <a:endParaRPr lang="en-US" sz="2800" dirty="0" smtClean="0">
              <a:solidFill>
                <a:srgbClr val="FFD72D"/>
              </a:solidFill>
              <a:latin typeface="Arial"/>
              <a:cs typeface="Arial"/>
            </a:endParaRPr>
          </a:p>
          <a:p>
            <a:pPr algn="ctr"/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Константин Костюк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ООО «</a:t>
            </a:r>
            <a:r>
              <a:rPr lang="ru-RU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Директ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-Медиа»</a:t>
            </a:r>
          </a:p>
          <a:p>
            <a:pPr algn="ctr"/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algn="ctr"/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algn="ctr"/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Португалия, </a:t>
            </a:r>
            <a:r>
              <a:rPr lang="ru-RU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Эшторил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, сентябрь 2016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г.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1603343" y="4422252"/>
            <a:ext cx="613700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603344" y="5070324"/>
            <a:ext cx="613700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15616" y="332656"/>
            <a:ext cx="7135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4-й </a:t>
            </a:r>
            <a:r>
              <a:rPr lang="ru-RU" sz="1400" dirty="0" smtClean="0">
                <a:latin typeface="Arial"/>
                <a:cs typeface="Arial"/>
              </a:rPr>
              <a:t>международная конференция </a:t>
            </a:r>
            <a:r>
              <a:rPr lang="ru-RU" sz="1400" dirty="0">
                <a:latin typeface="Arial"/>
                <a:cs typeface="Arial"/>
              </a:rPr>
              <a:t>НЭИКОН «Электронные научные и образовательные ресурсы: создание, продвижение и использование»</a:t>
            </a:r>
            <a:endParaRPr lang="ru-RU" sz="1400" dirty="0" smtClean="0">
              <a:solidFill>
                <a:schemeClr val="bg2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546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Гарантированный сервис </a:t>
            </a:r>
            <a:r>
              <a:rPr lang="ru-RU" sz="3000" dirty="0" err="1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К</a:t>
            </a:r>
            <a:r>
              <a:rPr lang="ru-RU" sz="3000" dirty="0" err="1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нигообеспеченности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585" y="2159858"/>
            <a:ext cx="7528863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Одно из знаков кризиса – выпадение книг и издательств. Проблемы для вузовской системы </a:t>
            </a:r>
            <a:r>
              <a:rPr lang="ru-R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книгообеспеченности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.</a:t>
            </a:r>
          </a:p>
          <a:p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Гарантированный сервис </a:t>
            </a:r>
            <a:r>
              <a:rPr lang="ru-RU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книгообеспеченности</a:t>
            </a: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– обязательства ЭБС по сохранению книг до конца срока подписки.</a:t>
            </a: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Выверяется список тех книг, которые участвуют в вузовских РПД.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Условия – заявка от вуза.</a:t>
            </a:r>
          </a:p>
          <a:p>
            <a:pPr marL="342900" indent="-342900">
              <a:buFont typeface="Arial"/>
              <a:buChar char="•"/>
            </a:pP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Карта </a:t>
            </a:r>
            <a:r>
              <a:rPr lang="ru-RU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книгообеспеченности</a:t>
            </a: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вуза.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3608" y="5661248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D72D"/>
                </a:solidFill>
                <a:latin typeface="Arial"/>
                <a:cs typeface="Arial"/>
              </a:rPr>
              <a:t>На 2016/17 г. этот сервис предоставляется бесплатно.</a:t>
            </a:r>
          </a:p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Сервис предоставляется инструментами «Рекомендательного сервиса </a:t>
            </a:r>
            <a:r>
              <a:rPr lang="ru-R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книгообеспеченности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ЭБС УБ онлайн».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59832" y="1516722"/>
            <a:ext cx="3935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65"/>
                </a:solidFill>
                <a:latin typeface="Arial"/>
                <a:cs typeface="Arial"/>
              </a:rPr>
              <a:t>Против выпадения книг из ЭБС</a:t>
            </a:r>
            <a:endParaRPr lang="ru-RU" dirty="0">
              <a:solidFill>
                <a:srgbClr val="FFFF6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64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Просто, быстро, удобно!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269"/>
            <a:ext cx="9144000" cy="50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9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rgbClr val="0070C0"/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Чем мы гордимся в </a:t>
            </a:r>
            <a:r>
              <a:rPr lang="ru-RU" sz="3000" dirty="0" err="1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КнигаФонде</a:t>
            </a:r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?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4895" y="1556792"/>
            <a:ext cx="25864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Arial"/>
                <a:cs typeface="Arial"/>
              </a:rPr>
              <a:t>Качественным ПО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4895" y="2708920"/>
            <a:ext cx="47856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Arial"/>
                <a:cs typeface="Arial"/>
              </a:rPr>
              <a:t>Простотой и ясностью интерфейса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3284984"/>
            <a:ext cx="66024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Arial"/>
                <a:cs typeface="Arial"/>
              </a:rPr>
              <a:t>Простым элегантным решением основных задач </a:t>
            </a:r>
            <a:endParaRPr lang="ru-RU" sz="16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895" y="2177239"/>
            <a:ext cx="48981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Arial"/>
                <a:cs typeface="Arial"/>
              </a:rPr>
              <a:t>Отсутствием лишнего функционала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11560" y="1713888"/>
            <a:ext cx="172530" cy="172530"/>
          </a:xfrm>
          <a:prstGeom prst="ellipse">
            <a:avLst/>
          </a:prstGeom>
          <a:solidFill>
            <a:srgbClr val="0088B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11560" y="2284369"/>
            <a:ext cx="172530" cy="172530"/>
          </a:xfrm>
          <a:prstGeom prst="ellipse">
            <a:avLst/>
          </a:prstGeom>
          <a:solidFill>
            <a:srgbClr val="0088B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11560" y="2838092"/>
            <a:ext cx="172530" cy="172530"/>
          </a:xfrm>
          <a:prstGeom prst="ellipse">
            <a:avLst/>
          </a:prstGeom>
          <a:solidFill>
            <a:srgbClr val="0088B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11560" y="3436198"/>
            <a:ext cx="172530" cy="172530"/>
          </a:xfrm>
          <a:prstGeom prst="ellipse">
            <a:avLst/>
          </a:prstGeom>
          <a:solidFill>
            <a:srgbClr val="0088B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11560" y="4001052"/>
            <a:ext cx="172530" cy="172530"/>
          </a:xfrm>
          <a:prstGeom prst="ellipse">
            <a:avLst/>
          </a:prstGeom>
          <a:solidFill>
            <a:srgbClr val="0088B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11560" y="5440123"/>
            <a:ext cx="172530" cy="172530"/>
          </a:xfrm>
          <a:prstGeom prst="ellipse">
            <a:avLst/>
          </a:prstGeom>
          <a:solidFill>
            <a:srgbClr val="0088B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1601" y="3861048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/>
                <a:cs typeface="Arial"/>
              </a:rPr>
              <a:t>Мы не вкладываемся в рекламу и наращивание функционала</a:t>
            </a:r>
            <a:endParaRPr lang="ru-RU" sz="16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9592" y="5229200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D72D"/>
                </a:solidFill>
                <a:latin typeface="Arial"/>
                <a:cs typeface="Arial"/>
              </a:rPr>
              <a:t>MINI-MAX</a:t>
            </a:r>
            <a:r>
              <a:rPr lang="ru-RU" sz="2200" dirty="0" smtClean="0">
                <a:solidFill>
                  <a:srgbClr val="FFD72D"/>
                </a:solidFill>
                <a:latin typeface="Arial"/>
                <a:cs typeface="Arial"/>
              </a:rPr>
              <a:t>: наиболее выгодное решение при наименьших затратах</a:t>
            </a:r>
            <a:endParaRPr lang="ru-RU" sz="1600" dirty="0">
              <a:solidFill>
                <a:srgbClr val="FFD72D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1600" y="4725144"/>
            <a:ext cx="75109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Arial"/>
                <a:cs typeface="Arial"/>
              </a:rPr>
              <a:t>Мы снижаем затраты и добиваемся минимальной цены</a:t>
            </a:r>
            <a:endParaRPr lang="ru-RU" sz="1600" dirty="0">
              <a:latin typeface="Arial"/>
              <a:cs typeface="Arial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611560" y="4869160"/>
            <a:ext cx="172530" cy="172530"/>
          </a:xfrm>
          <a:prstGeom prst="ellipse">
            <a:avLst/>
          </a:prstGeom>
          <a:solidFill>
            <a:srgbClr val="0088B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122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rgbClr val="0070C0"/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Что здесь есть и чего нет в другом месте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4895" y="1556792"/>
            <a:ext cx="42054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Arial"/>
                <a:cs typeface="Arial"/>
              </a:rPr>
              <a:t>Самый большой объем фонда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2132856"/>
            <a:ext cx="25753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Arial"/>
                <a:cs typeface="Arial"/>
              </a:rPr>
              <a:t>Открытый каталог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5281" y="3284984"/>
            <a:ext cx="31726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Arial"/>
                <a:cs typeface="Arial"/>
              </a:rPr>
              <a:t>Полнотекстовый поиск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4895" y="3861048"/>
            <a:ext cx="491996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Arial"/>
                <a:cs typeface="Arial"/>
              </a:rPr>
              <a:t>Хранение наработок пользователей</a:t>
            </a:r>
            <a:endParaRPr lang="en-US" sz="2200" dirty="0" smtClean="0">
              <a:latin typeface="Arial"/>
              <a:cs typeface="Arial"/>
            </a:endParaRPr>
          </a:p>
          <a:p>
            <a:r>
              <a:rPr lang="ru-RU" sz="1600" dirty="0" smtClean="0">
                <a:latin typeface="Arial"/>
                <a:cs typeface="Arial"/>
              </a:rPr>
              <a:t>Книжная полка, конспекты, цитаты 10%</a:t>
            </a:r>
            <a:endParaRPr lang="ru-RU" sz="16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589" y="2708920"/>
            <a:ext cx="49295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Arial"/>
                <a:cs typeface="Arial"/>
              </a:rPr>
              <a:t>Развитая система классификаторов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11560" y="1713888"/>
            <a:ext cx="172530" cy="172530"/>
          </a:xfrm>
          <a:prstGeom prst="ellipse">
            <a:avLst/>
          </a:prstGeom>
          <a:solidFill>
            <a:srgbClr val="0088B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11560" y="2284369"/>
            <a:ext cx="172530" cy="172530"/>
          </a:xfrm>
          <a:prstGeom prst="ellipse">
            <a:avLst/>
          </a:prstGeom>
          <a:solidFill>
            <a:srgbClr val="0088B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11560" y="2838092"/>
            <a:ext cx="172530" cy="172530"/>
          </a:xfrm>
          <a:prstGeom prst="ellipse">
            <a:avLst/>
          </a:prstGeom>
          <a:solidFill>
            <a:srgbClr val="0088B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11560" y="3436198"/>
            <a:ext cx="172530" cy="172530"/>
          </a:xfrm>
          <a:prstGeom prst="ellipse">
            <a:avLst/>
          </a:prstGeom>
          <a:solidFill>
            <a:srgbClr val="0088B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11560" y="4001052"/>
            <a:ext cx="172530" cy="172530"/>
          </a:xfrm>
          <a:prstGeom prst="ellipse">
            <a:avLst/>
          </a:prstGeom>
          <a:solidFill>
            <a:srgbClr val="0088B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4895" y="4631402"/>
            <a:ext cx="2484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err="1" smtClean="0">
                <a:latin typeface="Arial"/>
                <a:cs typeface="Arial"/>
              </a:rPr>
              <a:t>Репозиторий</a:t>
            </a:r>
            <a:r>
              <a:rPr lang="ru-RU" sz="2200" dirty="0" smtClean="0">
                <a:latin typeface="Arial"/>
                <a:cs typeface="Arial"/>
              </a:rPr>
              <a:t> ВКР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11560" y="4792051"/>
            <a:ext cx="172530" cy="172530"/>
          </a:xfrm>
          <a:prstGeom prst="ellipse">
            <a:avLst/>
          </a:prstGeom>
          <a:solidFill>
            <a:srgbClr val="0088B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4895" y="5230361"/>
            <a:ext cx="59459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Arial"/>
                <a:cs typeface="Arial"/>
              </a:rPr>
              <a:t>Возможность подписки для физических лиц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13887" y="5384479"/>
            <a:ext cx="172530" cy="172530"/>
          </a:xfrm>
          <a:prstGeom prst="ellipse">
            <a:avLst/>
          </a:prstGeom>
          <a:solidFill>
            <a:srgbClr val="0088B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984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rgbClr val="00B050"/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Удобства навигации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592" y="2308142"/>
            <a:ext cx="2102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Области знаний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9592" y="2829056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ББК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23124" y="2480075"/>
            <a:ext cx="172530" cy="172530"/>
          </a:xfrm>
          <a:prstGeom prst="ellipse">
            <a:avLst/>
          </a:prstGeom>
          <a:solidFill>
            <a:srgbClr val="00B050"/>
          </a:solidFill>
          <a:ln>
            <a:solidFill>
              <a:srgbClr val="3B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33962" y="3006404"/>
            <a:ext cx="172530" cy="172530"/>
          </a:xfrm>
          <a:prstGeom prst="ellipse">
            <a:avLst/>
          </a:prstGeom>
          <a:solidFill>
            <a:srgbClr val="00B050"/>
          </a:solidFill>
          <a:ln>
            <a:solidFill>
              <a:srgbClr val="3B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4847" y="3349970"/>
            <a:ext cx="909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ОКСО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23124" y="3518624"/>
            <a:ext cx="172530" cy="172530"/>
          </a:xfrm>
          <a:prstGeom prst="ellipse">
            <a:avLst/>
          </a:prstGeom>
          <a:solidFill>
            <a:srgbClr val="00B050"/>
          </a:solidFill>
          <a:ln>
            <a:solidFill>
              <a:srgbClr val="3B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0877" y="3870884"/>
            <a:ext cx="676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УГС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23124" y="4053868"/>
            <a:ext cx="172530" cy="172530"/>
          </a:xfrm>
          <a:prstGeom prst="ellipse">
            <a:avLst/>
          </a:prstGeom>
          <a:solidFill>
            <a:srgbClr val="00B050"/>
          </a:solidFill>
          <a:ln>
            <a:solidFill>
              <a:srgbClr val="3B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3754" y="4391798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Для СПО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8316" y="4912712"/>
            <a:ext cx="280758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Для аспирантуры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Н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аучные специальности по</a:t>
            </a:r>
          </a:p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номенклатуре ВАК РФ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29906" y="4580948"/>
            <a:ext cx="172530" cy="172530"/>
          </a:xfrm>
          <a:prstGeom prst="ellipse">
            <a:avLst/>
          </a:prstGeom>
          <a:solidFill>
            <a:srgbClr val="00B050"/>
          </a:solidFill>
          <a:ln>
            <a:solidFill>
              <a:srgbClr val="3B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529906" y="5102800"/>
            <a:ext cx="172530" cy="172530"/>
          </a:xfrm>
          <a:prstGeom prst="ellipse">
            <a:avLst/>
          </a:prstGeom>
          <a:solidFill>
            <a:srgbClr val="00B050"/>
          </a:solidFill>
          <a:ln>
            <a:solidFill>
              <a:srgbClr val="3B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8650" y="2309528"/>
            <a:ext cx="3646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/>
                <a:cs typeface="Arial"/>
              </a:rPr>
              <a:t>Расширенный поиск изданий</a:t>
            </a:r>
            <a:endParaRPr lang="ru-RU" sz="20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2839" y="2911971"/>
            <a:ext cx="3723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/>
                <a:cs typeface="Arial"/>
              </a:rPr>
              <a:t>Выгрузка перечня изданий по </a:t>
            </a:r>
          </a:p>
          <a:p>
            <a:r>
              <a:rPr lang="ru-RU" sz="2000" dirty="0" smtClean="0">
                <a:latin typeface="Arial"/>
                <a:cs typeface="Arial"/>
              </a:rPr>
              <a:t>каждому разделу</a:t>
            </a:r>
          </a:p>
          <a:p>
            <a:r>
              <a:rPr lang="ru-RU" sz="1600" dirty="0" smtClean="0">
                <a:latin typeface="Arial"/>
                <a:cs typeface="Arial"/>
              </a:rPr>
              <a:t>Книгообеспеченность</a:t>
            </a:r>
            <a:endParaRPr lang="ru-RU" sz="1600" dirty="0">
              <a:latin typeface="Arial"/>
              <a:cs typeface="Arial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173156" y="2473947"/>
            <a:ext cx="172530" cy="172530"/>
          </a:xfrm>
          <a:prstGeom prst="ellipse">
            <a:avLst/>
          </a:prstGeom>
          <a:solidFill>
            <a:srgbClr val="00B050"/>
          </a:solidFill>
          <a:ln>
            <a:solidFill>
              <a:srgbClr val="3B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4173156" y="3099317"/>
            <a:ext cx="172530" cy="172530"/>
          </a:xfrm>
          <a:prstGeom prst="ellipse">
            <a:avLst/>
          </a:prstGeom>
          <a:solidFill>
            <a:srgbClr val="00B050"/>
          </a:solidFill>
          <a:ln>
            <a:solidFill>
              <a:srgbClr val="3B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2839" y="3933669"/>
            <a:ext cx="4482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/>
                <a:cs typeface="Arial"/>
              </a:rPr>
              <a:t>Интеграция записей каталога в </a:t>
            </a:r>
          </a:p>
          <a:p>
            <a:r>
              <a:rPr lang="ru-RU" sz="2000" dirty="0" smtClean="0">
                <a:latin typeface="Arial"/>
                <a:cs typeface="Arial"/>
              </a:rPr>
              <a:t>формате </a:t>
            </a:r>
            <a:r>
              <a:rPr lang="en-US" sz="2000" dirty="0" smtClean="0">
                <a:latin typeface="Arial"/>
                <a:cs typeface="Arial"/>
              </a:rPr>
              <a:t>RUSMARC</a:t>
            </a:r>
            <a:r>
              <a:rPr lang="ru-RU" sz="2000" dirty="0" smtClean="0">
                <a:latin typeface="Arial"/>
                <a:cs typeface="Arial"/>
              </a:rPr>
              <a:t> в любую АБИС</a:t>
            </a:r>
            <a:endParaRPr lang="ru-RU" sz="2000" dirty="0">
              <a:latin typeface="Arial"/>
              <a:cs typeface="Arial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173156" y="4062847"/>
            <a:ext cx="172530" cy="172530"/>
          </a:xfrm>
          <a:prstGeom prst="ellipse">
            <a:avLst/>
          </a:prstGeom>
          <a:solidFill>
            <a:srgbClr val="00B050"/>
          </a:solidFill>
          <a:ln>
            <a:solidFill>
              <a:srgbClr val="3B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124" y="1531109"/>
            <a:ext cx="257774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dirty="0" smtClean="0">
                <a:latin typeface="Arial"/>
                <a:cs typeface="Arial"/>
              </a:rPr>
              <a:t>Каталогизаторы</a:t>
            </a:r>
            <a:endParaRPr lang="ru-RU" sz="25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73156" y="1527333"/>
            <a:ext cx="33177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dirty="0" smtClean="0">
                <a:latin typeface="Arial"/>
                <a:cs typeface="Arial"/>
              </a:rPr>
              <a:t>Прочие возможности</a:t>
            </a:r>
            <a:endParaRPr lang="ru-RU" sz="2500" dirty="0">
              <a:latin typeface="Arial"/>
              <a:cs typeface="Arial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923928" y="2204864"/>
            <a:ext cx="0" cy="367240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998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Лучшее решение: цена </a:t>
            </a:r>
            <a:r>
              <a:rPr lang="ru-RU" sz="300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/ качество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95736" y="4192052"/>
            <a:ext cx="4287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Наш подход: Индивидуальные карты доступа</a:t>
            </a:r>
            <a:endParaRPr lang="ru-RU" sz="2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9752" y="4912132"/>
            <a:ext cx="21818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Через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IP</a:t>
            </a:r>
            <a:r>
              <a:rPr lang="ru-RU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-адрес</a:t>
            </a:r>
            <a:endParaRPr lang="ru-RU" sz="2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763688" y="5027634"/>
            <a:ext cx="172530" cy="172530"/>
          </a:xfrm>
          <a:prstGeom prst="ellipse">
            <a:avLst/>
          </a:prstGeom>
          <a:gradFill>
            <a:gsLst>
              <a:gs pos="0">
                <a:srgbClr val="FEB062"/>
              </a:gs>
              <a:gs pos="24000">
                <a:schemeClr val="accent1">
                  <a:lumMod val="20000"/>
                  <a:lumOff val="80000"/>
                </a:schemeClr>
              </a:gs>
              <a:gs pos="81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758255" y="4427594"/>
            <a:ext cx="172530" cy="172530"/>
          </a:xfrm>
          <a:prstGeom prst="ellipse">
            <a:avLst/>
          </a:prstGeom>
          <a:gradFill>
            <a:gsLst>
              <a:gs pos="0">
                <a:srgbClr val="FEB062"/>
              </a:gs>
              <a:gs pos="24000">
                <a:schemeClr val="accent1">
                  <a:lumMod val="20000"/>
                  <a:lumOff val="80000"/>
                </a:schemeClr>
              </a:gs>
              <a:gs pos="81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39752" y="5416188"/>
            <a:ext cx="33714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Терминальные доступы</a:t>
            </a:r>
          </a:p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для читальных залов библиотеки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747417" y="5561157"/>
            <a:ext cx="172530" cy="172530"/>
          </a:xfrm>
          <a:prstGeom prst="ellipse">
            <a:avLst/>
          </a:prstGeom>
          <a:gradFill>
            <a:gsLst>
              <a:gs pos="0">
                <a:srgbClr val="FEB062"/>
              </a:gs>
              <a:gs pos="24000">
                <a:schemeClr val="accent1">
                  <a:lumMod val="20000"/>
                  <a:lumOff val="80000"/>
                </a:schemeClr>
              </a:gs>
              <a:gs pos="81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1628800"/>
            <a:ext cx="72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FFD72D"/>
                </a:solidFill>
                <a:latin typeface="Arial"/>
                <a:cs typeface="Arial"/>
              </a:rPr>
              <a:t>Всегда подстроены под Вас: </a:t>
            </a:r>
          </a:p>
          <a:p>
            <a:r>
              <a:rPr lang="ru-RU" sz="2200" dirty="0" smtClean="0">
                <a:solidFill>
                  <a:srgbClr val="FFD72D"/>
                </a:solidFill>
                <a:latin typeface="Arial"/>
                <a:cs typeface="Arial"/>
              </a:rPr>
              <a:t>Мы</a:t>
            </a:r>
            <a:r>
              <a:rPr lang="ru-RU" dirty="0" smtClean="0">
                <a:solidFill>
                  <a:srgbClr val="FFD72D"/>
                </a:solidFill>
              </a:rPr>
              <a:t> </a:t>
            </a:r>
            <a:r>
              <a:rPr lang="ru-RU" sz="2200" dirty="0" smtClean="0">
                <a:solidFill>
                  <a:srgbClr val="FFD72D"/>
                </a:solidFill>
                <a:latin typeface="Arial"/>
                <a:cs typeface="Arial"/>
              </a:rPr>
              <a:t>подключаем на то количество доступов, и на ту сумму, которая имеется у вуза!</a:t>
            </a:r>
            <a:r>
              <a:rPr lang="ru-RU" dirty="0" smtClean="0">
                <a:solidFill>
                  <a:srgbClr val="FFD72D"/>
                </a:solidFill>
              </a:rPr>
              <a:t> </a:t>
            </a:r>
            <a:endParaRPr lang="ru-RU" dirty="0">
              <a:solidFill>
                <a:srgbClr val="FFD72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3276853"/>
            <a:ext cx="504968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n w="6350">
                  <a:noFill/>
                </a:ln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Способ организации доступа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18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Поддержка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14657" y="2311950"/>
            <a:ext cx="33307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Техническая поддержка</a:t>
            </a:r>
            <a:endParaRPr lang="ru-RU" sz="2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14657" y="2926105"/>
            <a:ext cx="40376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Информационная поддержка</a:t>
            </a:r>
            <a:endParaRPr lang="ru-RU" sz="2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465649" y="2497537"/>
            <a:ext cx="172530" cy="172530"/>
          </a:xfrm>
          <a:prstGeom prst="ellipse">
            <a:avLst/>
          </a:prstGeom>
          <a:gradFill>
            <a:gsLst>
              <a:gs pos="0">
                <a:srgbClr val="FEB062"/>
              </a:gs>
              <a:gs pos="24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75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476487" y="3091521"/>
            <a:ext cx="172530" cy="172530"/>
          </a:xfrm>
          <a:prstGeom prst="ellipse">
            <a:avLst/>
          </a:prstGeom>
          <a:gradFill>
            <a:gsLst>
              <a:gs pos="0">
                <a:srgbClr val="FEB062"/>
              </a:gs>
              <a:gs pos="24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75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14657" y="3493457"/>
            <a:ext cx="68338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Обширная программа учебных занятий для библиотекарей, преподавателей, студентов в </a:t>
            </a:r>
            <a:r>
              <a:rPr lang="ru-RU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«Учебно-методическом центре»</a:t>
            </a:r>
            <a:r>
              <a:rPr lang="ru-RU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(на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www.biblioclub.ru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)</a:t>
            </a:r>
            <a:r>
              <a:rPr lang="ru-RU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:</a:t>
            </a:r>
          </a:p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семинары, вебинары, презентации, мастер-классы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Запланировано 45 </a:t>
            </a:r>
            <a:r>
              <a:rPr lang="ru-RU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вебинаров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на осенний семестр 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465649" y="3662047"/>
            <a:ext cx="172530" cy="172530"/>
          </a:xfrm>
          <a:prstGeom prst="ellipse">
            <a:avLst/>
          </a:prstGeom>
          <a:gradFill>
            <a:gsLst>
              <a:gs pos="0">
                <a:srgbClr val="FEB062"/>
              </a:gs>
              <a:gs pos="24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75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7308" y="5589240"/>
            <a:ext cx="9144000" cy="900038"/>
          </a:xfrm>
          <a:prstGeom prst="rect">
            <a:avLst/>
          </a:prstGeom>
          <a:solidFill>
            <a:srgbClr val="C00000"/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Тестовый доступ: 1 месяц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0530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rgbClr val="0000FF"/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Учебно-методический центр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6189"/>
            <a:ext cx="9144000" cy="54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0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rgbClr val="3366FF"/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НОВОЕ И ПЕРСПЕКТИВНОЕ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07704" y="5302369"/>
            <a:ext cx="26663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Мобильная версия</a:t>
            </a:r>
            <a:endParaRPr lang="ru-RU" sz="2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07704" y="5950441"/>
            <a:ext cx="34321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Издательские коллекции</a:t>
            </a:r>
            <a:endParaRPr lang="ru-RU" sz="2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458696" y="5487956"/>
            <a:ext cx="172530" cy="172530"/>
          </a:xfrm>
          <a:prstGeom prst="ellipse">
            <a:avLst/>
          </a:prstGeom>
          <a:gradFill>
            <a:gsLst>
              <a:gs pos="0">
                <a:srgbClr val="FEB062"/>
              </a:gs>
              <a:gs pos="24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75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469534" y="6115857"/>
            <a:ext cx="172530" cy="172530"/>
          </a:xfrm>
          <a:prstGeom prst="ellipse">
            <a:avLst/>
          </a:prstGeom>
          <a:gradFill>
            <a:gsLst>
              <a:gs pos="0">
                <a:srgbClr val="FEB062"/>
              </a:gs>
              <a:gs pos="24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75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7704" y="1844824"/>
            <a:ext cx="44347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D72D"/>
                </a:solidFill>
                <a:latin typeface="Arial"/>
                <a:cs typeface="Arial"/>
              </a:rPr>
              <a:t>New: </a:t>
            </a:r>
            <a:r>
              <a:rPr lang="ru-RU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Версия для слабовидящих</a:t>
            </a:r>
            <a:endParaRPr lang="ru-RU" sz="2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469534" y="2010240"/>
            <a:ext cx="172530" cy="172530"/>
          </a:xfrm>
          <a:prstGeom prst="ellipse">
            <a:avLst/>
          </a:prstGeom>
          <a:gradFill>
            <a:gsLst>
              <a:gs pos="0">
                <a:srgbClr val="FEB062"/>
              </a:gs>
              <a:gs pos="24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75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7704" y="2566065"/>
            <a:ext cx="31938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D72D"/>
                </a:solidFill>
                <a:latin typeface="Arial"/>
                <a:cs typeface="Arial"/>
              </a:rPr>
              <a:t>New: </a:t>
            </a:r>
            <a:r>
              <a:rPr lang="ru-RU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Размещение ВКР</a:t>
            </a:r>
            <a:endParaRPr lang="ru-RU" sz="2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469534" y="2731481"/>
            <a:ext cx="172530" cy="172530"/>
          </a:xfrm>
          <a:prstGeom prst="ellipse">
            <a:avLst/>
          </a:prstGeom>
          <a:gradFill>
            <a:gsLst>
              <a:gs pos="0">
                <a:srgbClr val="FEB062"/>
              </a:gs>
              <a:gs pos="24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75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4870321"/>
            <a:ext cx="522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БЛИЖАЙШЕЙ ПЕРСПЕКТИВЕ: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051720" y="3206586"/>
            <a:ext cx="6840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D72D"/>
                </a:solidFill>
                <a:latin typeface="Arial"/>
                <a:cs typeface="Arial"/>
              </a:rPr>
              <a:t>Be First </a:t>
            </a:r>
            <a:r>
              <a:rPr lang="en-US" sz="2200" dirty="0" smtClean="0">
                <a:solidFill>
                  <a:srgbClr val="FFD72D"/>
                </a:solidFill>
                <a:latin typeface="Arial"/>
                <a:cs typeface="Arial"/>
              </a:rPr>
              <a:t>– </a:t>
            </a:r>
            <a:r>
              <a:rPr lang="ru-RU" sz="2200" dirty="0" smtClean="0">
                <a:solidFill>
                  <a:srgbClr val="FFD72D"/>
                </a:solidFill>
                <a:latin typeface="Arial"/>
                <a:cs typeface="Arial"/>
              </a:rPr>
              <a:t>Конкурс на лучший диплом. Совместно с журналом «Университетская книга». Приняли участие студенты более 300 вузов – победители в 6 номинациях.</a:t>
            </a:r>
            <a:endParaRPr lang="ru-RU" sz="2200" dirty="0">
              <a:solidFill>
                <a:srgbClr val="FFD72D"/>
              </a:solidFill>
              <a:latin typeface="Arial"/>
              <a:cs typeface="Arial"/>
            </a:endParaRPr>
          </a:p>
        </p:txBody>
      </p:sp>
      <p:pic>
        <p:nvPicPr>
          <p:cNvPr id="4" name="Изображение 3" descr="Befirst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1136"/>
            <a:ext cx="18796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8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“Be First” </a:t>
            </a:r>
          </a:p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Конкурс на лучший студенческий диплом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970"/>
            <a:ext cx="9144000" cy="54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3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rgbClr val="92D050"/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Преимущества платформы ЭБС «</a:t>
            </a:r>
            <a:r>
              <a:rPr lang="ru-RU" sz="3000" dirty="0" err="1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КнигаФонд</a:t>
            </a:r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»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431" y="2132856"/>
            <a:ext cx="72909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Arial"/>
                <a:cs typeface="Arial"/>
              </a:rPr>
              <a:t>Онлайн-ресурс учебной и научной литературы для </a:t>
            </a:r>
          </a:p>
          <a:p>
            <a:r>
              <a:rPr lang="ru-RU" sz="2200" dirty="0" smtClean="0">
                <a:latin typeface="Arial"/>
                <a:cs typeface="Arial"/>
              </a:rPr>
              <a:t>высшего и среднего профессионального образования</a:t>
            </a:r>
          </a:p>
        </p:txBody>
      </p:sp>
      <p:sp>
        <p:nvSpPr>
          <p:cNvPr id="6" name="Овал 5"/>
          <p:cNvSpPr/>
          <p:nvPr/>
        </p:nvSpPr>
        <p:spPr>
          <a:xfrm>
            <a:off x="1627379" y="3212976"/>
            <a:ext cx="107495" cy="149976"/>
          </a:xfrm>
          <a:prstGeom prst="ellipse">
            <a:avLst/>
          </a:prstGeom>
          <a:solidFill>
            <a:srgbClr val="77DF5F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619672" y="3541008"/>
            <a:ext cx="107495" cy="149976"/>
          </a:xfrm>
          <a:prstGeom prst="ellipse">
            <a:avLst/>
          </a:prstGeom>
          <a:solidFill>
            <a:srgbClr val="77DF5F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619672" y="3895615"/>
            <a:ext cx="107495" cy="149976"/>
          </a:xfrm>
          <a:prstGeom prst="ellipse">
            <a:avLst/>
          </a:prstGeom>
          <a:solidFill>
            <a:srgbClr val="77DF5F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619672" y="4232139"/>
            <a:ext cx="107495" cy="149976"/>
          </a:xfrm>
          <a:prstGeom prst="ellipse">
            <a:avLst/>
          </a:prstGeom>
          <a:solidFill>
            <a:srgbClr val="77DF5F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431" y="4720495"/>
            <a:ext cx="652250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u="sng" dirty="0">
                <a:latin typeface="Arial"/>
                <a:cs typeface="Arial"/>
              </a:rPr>
              <a:t>Самая </a:t>
            </a:r>
            <a:r>
              <a:rPr lang="ru-RU" sz="2200" u="sng" dirty="0" err="1" smtClean="0">
                <a:latin typeface="Arial"/>
                <a:cs typeface="Arial"/>
              </a:rPr>
              <a:t>инвестоемкая</a:t>
            </a:r>
            <a:r>
              <a:rPr lang="ru-RU" sz="2200" u="sng" dirty="0" smtClean="0">
                <a:latin typeface="Arial"/>
                <a:cs typeface="Arial"/>
              </a:rPr>
              <a:t> из </a:t>
            </a:r>
            <a:r>
              <a:rPr lang="ru-RU" sz="2200" u="sng" dirty="0">
                <a:latin typeface="Arial"/>
                <a:cs typeface="Arial"/>
              </a:rPr>
              <a:t>аналогичных </a:t>
            </a:r>
            <a:r>
              <a:rPr lang="ru-RU" sz="2200" u="sng" dirty="0" smtClean="0">
                <a:latin typeface="Arial"/>
                <a:cs typeface="Arial"/>
              </a:rPr>
              <a:t>платформ</a:t>
            </a:r>
          </a:p>
          <a:p>
            <a:r>
              <a:rPr lang="ru-RU" sz="2200" dirty="0" smtClean="0">
                <a:latin typeface="Arial"/>
                <a:cs typeface="Arial"/>
              </a:rPr>
              <a:t>Зачинатель традиций и концепции ЭБС</a:t>
            </a:r>
          </a:p>
          <a:p>
            <a:r>
              <a:rPr lang="ru-RU" sz="2200" dirty="0" smtClean="0">
                <a:latin typeface="Arial"/>
                <a:cs typeface="Arial"/>
              </a:rPr>
              <a:t>8 лет успешной работы на рынке ЭБС</a:t>
            </a:r>
          </a:p>
          <a:p>
            <a:endParaRPr lang="ru-RU" sz="2200" dirty="0" smtClean="0">
              <a:latin typeface="Arial"/>
              <a:cs typeface="Arial"/>
            </a:endParaRPr>
          </a:p>
          <a:p>
            <a:r>
              <a:rPr lang="ru-RU" sz="2400" dirty="0">
                <a:solidFill>
                  <a:srgbClr val="FFFF65"/>
                </a:solidFill>
                <a:latin typeface="Arial"/>
                <a:cs typeface="Arial"/>
              </a:rPr>
              <a:t>2</a:t>
            </a:r>
            <a:r>
              <a:rPr lang="ru-RU" sz="2400" dirty="0" smtClean="0">
                <a:solidFill>
                  <a:srgbClr val="FFFF65"/>
                </a:solidFill>
                <a:latin typeface="Arial"/>
                <a:cs typeface="Arial"/>
              </a:rPr>
              <a:t>00+ подключенных организаций</a:t>
            </a:r>
          </a:p>
          <a:p>
            <a:r>
              <a:rPr lang="ru-RU" dirty="0" smtClean="0">
                <a:solidFill>
                  <a:srgbClr val="FFFF65"/>
                </a:solidFill>
                <a:latin typeface="Arial"/>
                <a:cs typeface="Arial"/>
              </a:rPr>
              <a:t>Вузы, ссузы, библиотеки, институты ДПО</a:t>
            </a:r>
            <a:endParaRPr lang="ru-RU" dirty="0">
              <a:solidFill>
                <a:srgbClr val="FFFF65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004" y="1437268"/>
            <a:ext cx="3031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  <a:hlinkClick r:id="rId3"/>
              </a:rPr>
              <a:t>www.knigafund.ru</a:t>
            </a:r>
            <a:endParaRPr lang="en-US" sz="2800" dirty="0" smtClean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9752" y="3185681"/>
            <a:ext cx="5260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/>
                <a:cs typeface="Arial"/>
              </a:rPr>
              <a:t>Простой эргономичный дизайн</a:t>
            </a:r>
          </a:p>
          <a:p>
            <a:r>
              <a:rPr lang="ru-RU" sz="2000" dirty="0" smtClean="0">
                <a:latin typeface="Arial"/>
                <a:cs typeface="Arial"/>
              </a:rPr>
              <a:t>Все необходимое для базовых дисциплин</a:t>
            </a:r>
          </a:p>
          <a:p>
            <a:r>
              <a:rPr lang="ru-RU" sz="2000" dirty="0" smtClean="0">
                <a:latin typeface="Arial"/>
                <a:cs typeface="Arial"/>
              </a:rPr>
              <a:t>Надежность и скорость работы</a:t>
            </a:r>
          </a:p>
          <a:p>
            <a:r>
              <a:rPr lang="ru-RU" sz="2000" dirty="0" smtClean="0">
                <a:latin typeface="Arial"/>
                <a:cs typeface="Arial"/>
              </a:rPr>
              <a:t>Функциональность и удобство платформы</a:t>
            </a:r>
          </a:p>
        </p:txBody>
      </p:sp>
    </p:spTree>
    <p:extLst>
      <p:ext uri="{BB962C8B-B14F-4D97-AF65-F5344CB8AC3E}">
        <p14:creationId xmlns:p14="http://schemas.microsoft.com/office/powerpoint/2010/main" val="633161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267744" y="1069891"/>
            <a:ext cx="4508500" cy="2808287"/>
          </a:xfr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numCol="1">
            <a:noAutofit/>
          </a:bodyPr>
          <a:lstStyle/>
          <a:p>
            <a:pPr marL="0" indent="0" algn="ctr">
              <a:buNone/>
            </a:pPr>
            <a:endParaRPr lang="en-US" sz="16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sz="16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/>
                <a:cs typeface="Arial"/>
              </a:rPr>
              <a:t>ООО «</a:t>
            </a:r>
            <a:r>
              <a:rPr lang="ru-RU" sz="2000" dirty="0" err="1" smtClean="0">
                <a:solidFill>
                  <a:schemeClr val="tx1"/>
                </a:solidFill>
                <a:latin typeface="Arial"/>
                <a:cs typeface="Arial"/>
              </a:rPr>
              <a:t>Директ</a:t>
            </a:r>
            <a:r>
              <a:rPr lang="ru-RU" sz="2000" dirty="0" smtClean="0">
                <a:solidFill>
                  <a:schemeClr val="tx1"/>
                </a:solidFill>
                <a:latin typeface="Arial"/>
                <a:cs typeface="Arial"/>
              </a:rPr>
              <a:t>-Медиа»</a:t>
            </a:r>
            <a:endParaRPr lang="ru-RU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ru-RU" sz="2200" dirty="0" smtClean="0">
                <a:solidFill>
                  <a:schemeClr val="tx1"/>
                </a:solidFill>
                <a:latin typeface="Arial"/>
                <a:cs typeface="Arial"/>
              </a:rPr>
              <a:t>Тел.: + 7 (495) </a:t>
            </a:r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</a:rPr>
              <a:t>333-12-42</a:t>
            </a:r>
            <a:r>
              <a:rPr lang="ru-RU" sz="2200" dirty="0" smtClean="0">
                <a:solidFill>
                  <a:schemeClr val="tx1"/>
                </a:solidFill>
                <a:latin typeface="Arial"/>
                <a:cs typeface="Arial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</a:rPr>
              <a:t>E-mail: </a:t>
            </a:r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  <a:hlinkClick r:id="rId3"/>
              </a:rPr>
              <a:t>manager@directmedia.ru</a:t>
            </a:r>
            <a:endParaRPr lang="ru-RU" sz="22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endParaRPr lang="ru-RU" sz="22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</a:rPr>
              <a:t>Web-c</a:t>
            </a:r>
            <a:r>
              <a:rPr lang="ru-RU" sz="2200" dirty="0" err="1" smtClean="0">
                <a:solidFill>
                  <a:schemeClr val="tx1"/>
                </a:solidFill>
                <a:latin typeface="Arial"/>
                <a:cs typeface="Arial"/>
              </a:rPr>
              <a:t>айт</a:t>
            </a:r>
            <a:r>
              <a:rPr lang="ru-RU" sz="2200" dirty="0" smtClean="0">
                <a:solidFill>
                  <a:schemeClr val="tx1"/>
                </a:solidFill>
                <a:latin typeface="Arial"/>
                <a:cs typeface="Arial"/>
              </a:rPr>
              <a:t>: </a:t>
            </a:r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  <a:hlinkClick r:id="rId4"/>
              </a:rPr>
              <a:t>www.knigafund.ru</a:t>
            </a:r>
            <a:endParaRPr lang="en-US" sz="22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sz="2200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4437112"/>
            <a:ext cx="9144000" cy="9000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СПАСИБО ЗА ВНИМАНИЕ!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65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9175" y="3255948"/>
            <a:ext cx="578876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Arial"/>
                <a:cs typeface="Arial"/>
              </a:rPr>
              <a:t>164 000 </a:t>
            </a:r>
            <a:r>
              <a:rPr lang="ru-RU" sz="2200" dirty="0">
                <a:latin typeface="Arial"/>
                <a:cs typeface="Arial"/>
              </a:rPr>
              <a:t> </a:t>
            </a:r>
            <a:r>
              <a:rPr lang="ru-RU" sz="2200" dirty="0" smtClean="0">
                <a:latin typeface="Arial"/>
                <a:cs typeface="Arial"/>
              </a:rPr>
              <a:t>     общий фонд</a:t>
            </a:r>
          </a:p>
          <a:p>
            <a:r>
              <a:rPr lang="ru-RU" sz="2200" dirty="0" smtClean="0">
                <a:latin typeface="Arial"/>
                <a:cs typeface="Arial"/>
              </a:rPr>
              <a:t>  25 000       издательских книг</a:t>
            </a:r>
            <a:endParaRPr lang="en-US" sz="2200" dirty="0" smtClean="0">
              <a:latin typeface="Arial"/>
              <a:cs typeface="Arial"/>
            </a:endParaRPr>
          </a:p>
          <a:p>
            <a:r>
              <a:rPr lang="ru-RU" sz="2200" dirty="0" smtClean="0">
                <a:latin typeface="Arial"/>
                <a:cs typeface="Arial"/>
              </a:rPr>
              <a:t>    </a:t>
            </a:r>
            <a:r>
              <a:rPr lang="ru-RU" sz="2200" dirty="0">
                <a:latin typeface="Arial"/>
                <a:cs typeface="Arial"/>
              </a:rPr>
              <a:t>9</a:t>
            </a:r>
            <a:r>
              <a:rPr lang="en-US" sz="2200" dirty="0" smtClean="0">
                <a:latin typeface="Arial"/>
                <a:cs typeface="Arial"/>
              </a:rPr>
              <a:t> 500</a:t>
            </a:r>
            <a:r>
              <a:rPr lang="ru-RU" sz="2200" dirty="0" smtClean="0">
                <a:latin typeface="Arial"/>
                <a:cs typeface="Arial"/>
              </a:rPr>
              <a:t>       учебников</a:t>
            </a:r>
          </a:p>
          <a:p>
            <a:r>
              <a:rPr lang="ru-RU" sz="2200" dirty="0" smtClean="0">
                <a:latin typeface="Arial"/>
                <a:cs typeface="Arial"/>
              </a:rPr>
              <a:t>    4 000       монографий</a:t>
            </a:r>
          </a:p>
          <a:p>
            <a:r>
              <a:rPr lang="ru-RU" sz="2200" dirty="0" smtClean="0">
                <a:latin typeface="Arial"/>
                <a:cs typeface="Arial"/>
              </a:rPr>
              <a:t>       100+       наименований журналов ВАК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3" name="Правая фигурная скобка 23"/>
          <p:cNvSpPr/>
          <p:nvPr/>
        </p:nvSpPr>
        <p:spPr>
          <a:xfrm flipH="1">
            <a:off x="1511143" y="3190329"/>
            <a:ext cx="287089" cy="1512169"/>
          </a:xfrm>
          <a:prstGeom prst="rightBrace">
            <a:avLst>
              <a:gd name="adj1" fmla="val 1319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5589240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65"/>
                </a:solidFill>
                <a:latin typeface="Arial"/>
                <a:cs typeface="Arial"/>
              </a:rPr>
              <a:t>ОБНОВЛЕННЫЙ КОНТЕНТ – 20 000 ИЗДАНИЙ ВЕДУЩИХ ИЗДАТЕЛЬСТВ</a:t>
            </a:r>
            <a:endParaRPr lang="ru-RU" sz="2000" b="1" dirty="0">
              <a:solidFill>
                <a:srgbClr val="FFFF65"/>
              </a:solidFill>
              <a:latin typeface="Arial"/>
              <a:cs typeface="Arial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rgbClr val="90E1F4"/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КОНТЕНТ – ПЕРЕЗАГРУЗКА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1772816"/>
            <a:ext cx="705678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65"/>
                </a:solidFill>
                <a:latin typeface="Arial"/>
                <a:cs typeface="Arial"/>
              </a:rPr>
              <a:t>КОНЦЕПТ ПЕРЕЗАГРУЗКИ: ЛУЧШЕЕ СООТНОШЕНИЕ КОЛИЧЕСТВА/КАЧЕСТВА НА РЫНКЕ</a:t>
            </a:r>
            <a:endParaRPr lang="ru-RU" sz="2400" b="1" dirty="0">
              <a:solidFill>
                <a:srgbClr val="FFFF6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476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rgbClr val="90E1F4"/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КНИГАФОНД в линейке платформ БИБЛИОКЛУБ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7585" y="2060848"/>
            <a:ext cx="7776864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На платформах БИБЛИОКЛУБ.РУ </a:t>
            </a:r>
            <a:r>
              <a:rPr lang="ru-RU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сагрегировано</a:t>
            </a: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самое большое количество образовательных, профессиональных, справочных и изданий 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NON-FICTION:</a:t>
            </a:r>
          </a:p>
          <a:p>
            <a:pPr marL="342900" indent="-342900">
              <a:buFont typeface="Arial"/>
              <a:buChar char="•"/>
            </a:pP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ЭБС «Университетская библиотека онлайн»</a:t>
            </a:r>
          </a:p>
          <a:p>
            <a:pPr marL="342900" indent="-342900">
              <a:buFont typeface="Arial"/>
              <a:buChar char="•"/>
            </a:pPr>
            <a:r>
              <a:rPr lang="ru-RU" sz="2500" dirty="0" smtClean="0">
                <a:solidFill>
                  <a:srgbClr val="FFD72D"/>
                </a:solidFill>
                <a:latin typeface="Arial"/>
                <a:cs typeface="Arial"/>
              </a:rPr>
              <a:t>ЭБС «</a:t>
            </a:r>
            <a:r>
              <a:rPr lang="ru-RU" sz="2500" dirty="0" err="1" smtClean="0">
                <a:solidFill>
                  <a:srgbClr val="FFD72D"/>
                </a:solidFill>
                <a:latin typeface="Arial"/>
                <a:cs typeface="Arial"/>
              </a:rPr>
              <a:t>КнигаФонд</a:t>
            </a:r>
            <a:r>
              <a:rPr lang="ru-RU" sz="2500" dirty="0" smtClean="0">
                <a:solidFill>
                  <a:srgbClr val="FFD72D"/>
                </a:solidFill>
                <a:latin typeface="Arial"/>
                <a:cs typeface="Arial"/>
              </a:rPr>
              <a:t>»</a:t>
            </a:r>
          </a:p>
          <a:p>
            <a:pPr marL="342900" indent="-342900">
              <a:buFont typeface="Arial"/>
              <a:buChar char="•"/>
            </a:pP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ЭБ «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NON-FICTION </a:t>
            </a: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для библиотек»</a:t>
            </a:r>
          </a:p>
          <a:p>
            <a:pPr marL="342900" indent="-342900">
              <a:buFont typeface="Arial"/>
              <a:buChar char="•"/>
            </a:pP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ЭБС «</a:t>
            </a:r>
            <a:r>
              <a:rPr lang="ru-RU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Библиошкола</a:t>
            </a: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»</a:t>
            </a:r>
          </a:p>
          <a:p>
            <a:pPr marL="342900" indent="-342900">
              <a:buFont typeface="Arial"/>
              <a:buChar char="•"/>
            </a:pP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ЭБ «Бизнес-библиотека»</a:t>
            </a:r>
          </a:p>
          <a:p>
            <a:pPr marL="342900" indent="-342900">
              <a:buFont typeface="Arial"/>
              <a:buChar char="•"/>
            </a:pP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Арт-портал «Мировая художественная культура»</a:t>
            </a:r>
          </a:p>
          <a:p>
            <a:pPr marL="342900" indent="-342900">
              <a:buFont typeface="Arial"/>
              <a:buChar char="•"/>
            </a:pP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Справочный портал «</a:t>
            </a:r>
            <a:r>
              <a:rPr lang="ru-RU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Энциклопедиум</a:t>
            </a: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»</a:t>
            </a:r>
          </a:p>
          <a:p>
            <a:endParaRPr lang="ru-RU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0593" y="1516722"/>
            <a:ext cx="3067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65"/>
                </a:solidFill>
                <a:latin typeface="Arial"/>
                <a:cs typeface="Arial"/>
              </a:rPr>
              <a:t>200 000 изданий </a:t>
            </a:r>
            <a:endParaRPr lang="ru-RU" sz="2800" b="1" dirty="0">
              <a:solidFill>
                <a:srgbClr val="FFFF6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992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Галактика БИБЛИОКЛУБ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0593" y="1516722"/>
            <a:ext cx="3067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65"/>
                </a:solidFill>
                <a:latin typeface="Arial"/>
                <a:cs typeface="Arial"/>
              </a:rPr>
              <a:t>200 000 изданий </a:t>
            </a:r>
            <a:endParaRPr lang="ru-RU" sz="2800" b="1" dirty="0">
              <a:solidFill>
                <a:srgbClr val="FFFF65"/>
              </a:solidFill>
              <a:latin typeface="Arial"/>
              <a:cs typeface="Arial"/>
            </a:endParaRPr>
          </a:p>
        </p:txBody>
      </p:sp>
      <p:pic>
        <p:nvPicPr>
          <p:cNvPr id="3" name="Галактика Директ-Медиа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120" y="141277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0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rgbClr val="90E1F4"/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err="1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Дискаунтер</a:t>
            </a:r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versus </a:t>
            </a:r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Супермаркет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9552" y="1484784"/>
            <a:ext cx="820891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FFD72D"/>
                </a:solidFill>
                <a:latin typeface="Arial"/>
                <a:cs typeface="Arial"/>
              </a:rPr>
              <a:t>ЭБС «</a:t>
            </a:r>
            <a:r>
              <a:rPr lang="ru-RU" sz="2500" dirty="0" err="1" smtClean="0">
                <a:solidFill>
                  <a:srgbClr val="FFD72D"/>
                </a:solidFill>
                <a:latin typeface="Arial"/>
                <a:cs typeface="Arial"/>
              </a:rPr>
              <a:t>КнигаФонд</a:t>
            </a:r>
            <a:r>
              <a:rPr lang="ru-RU" sz="2500" dirty="0" smtClean="0">
                <a:solidFill>
                  <a:srgbClr val="FFD72D"/>
                </a:solidFill>
                <a:latin typeface="Arial"/>
                <a:cs typeface="Arial"/>
              </a:rPr>
              <a:t>» </a:t>
            </a: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- представляет концепт простой в использовании и удобной ЭБС:</a:t>
            </a:r>
          </a:p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-    минимальный функционал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наиболее востребованный учебный контент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недорогой вариант, для тех, кому нужно решить базовые задачи ЭБС.</a:t>
            </a:r>
          </a:p>
          <a:p>
            <a:r>
              <a:rPr lang="ru-RU" sz="2500" dirty="0" smtClean="0">
                <a:solidFill>
                  <a:srgbClr val="FFD72D"/>
                </a:solidFill>
                <a:latin typeface="Arial"/>
                <a:cs typeface="Arial"/>
              </a:rPr>
              <a:t>ЭБС «Университетская библиотека онлайн» </a:t>
            </a: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– концепт разнообразного контента и функционала под индивидуальные потребности пользователя: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Персонализация подписки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Издательские коллекции и </a:t>
            </a:r>
            <a:r>
              <a:rPr lang="ru-R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покнижная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продажа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Все виды контента: книги, периодика, мультимедиа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Интеграция с информационно-образовательной средой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Техническое и методическое сопровождение библиотеки и ППС.</a:t>
            </a:r>
          </a:p>
          <a:p>
            <a:endParaRPr lang="ru-RU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831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Политика комплектования фонда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585" y="2159858"/>
            <a:ext cx="6776702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Костяк: Цикл общегуманитарных дисциплин</a:t>
            </a:r>
            <a:endParaRPr lang="ru-RU" sz="25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Э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кономика, юриспруденция, история, философия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и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т.д.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585" y="3600018"/>
            <a:ext cx="711076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Гуманитарная и естественнонаучная классика</a:t>
            </a:r>
          </a:p>
        </p:txBody>
      </p:sp>
      <p:sp>
        <p:nvSpPr>
          <p:cNvPr id="15" name="Овал 14"/>
          <p:cNvSpPr/>
          <p:nvPr/>
        </p:nvSpPr>
        <p:spPr>
          <a:xfrm>
            <a:off x="715545" y="2312120"/>
            <a:ext cx="172530" cy="172530"/>
          </a:xfrm>
          <a:prstGeom prst="ellipse">
            <a:avLst/>
          </a:prstGeom>
          <a:solidFill>
            <a:srgbClr val="90E1F4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26383" y="3763552"/>
            <a:ext cx="172530" cy="172530"/>
          </a:xfrm>
          <a:prstGeom prst="ellipse">
            <a:avLst/>
          </a:prstGeom>
          <a:solidFill>
            <a:srgbClr val="90E1F4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585" y="4296477"/>
            <a:ext cx="7312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Все уровни образования: </a:t>
            </a:r>
            <a:r>
              <a:rPr lang="ru-RU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бакалавриат</a:t>
            </a: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, магистратура, аспирантура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15545" y="4465067"/>
            <a:ext cx="172530" cy="172530"/>
          </a:xfrm>
          <a:prstGeom prst="ellipse">
            <a:avLst/>
          </a:prstGeom>
          <a:solidFill>
            <a:srgbClr val="90E1F4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5585" y="5328210"/>
            <a:ext cx="450494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Букинистическая литература</a:t>
            </a:r>
          </a:p>
        </p:txBody>
      </p:sp>
      <p:sp>
        <p:nvSpPr>
          <p:cNvPr id="25" name="Овал 24"/>
          <p:cNvSpPr/>
          <p:nvPr/>
        </p:nvSpPr>
        <p:spPr>
          <a:xfrm>
            <a:off x="715545" y="5504882"/>
            <a:ext cx="172530" cy="172530"/>
          </a:xfrm>
          <a:prstGeom prst="ellipse">
            <a:avLst/>
          </a:prstGeom>
          <a:solidFill>
            <a:srgbClr val="90E1F4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3768" y="1516722"/>
            <a:ext cx="2721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65"/>
                </a:solidFill>
                <a:latin typeface="Arial"/>
                <a:cs typeface="Arial"/>
              </a:rPr>
              <a:t>ТОЛЬКО ДЛЯ ВУЗОВ</a:t>
            </a:r>
            <a:endParaRPr lang="ru-RU" dirty="0">
              <a:solidFill>
                <a:srgbClr val="FFFF65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585" y="2996952"/>
            <a:ext cx="76539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Ведущие коммерческие и вузовские издательства</a:t>
            </a:r>
          </a:p>
        </p:txBody>
      </p:sp>
      <p:sp>
        <p:nvSpPr>
          <p:cNvPr id="19" name="Овал 18"/>
          <p:cNvSpPr/>
          <p:nvPr/>
        </p:nvSpPr>
        <p:spPr>
          <a:xfrm>
            <a:off x="726383" y="3016470"/>
            <a:ext cx="172530" cy="172530"/>
          </a:xfrm>
          <a:prstGeom prst="ellipse">
            <a:avLst/>
          </a:prstGeom>
          <a:solidFill>
            <a:srgbClr val="90E1F4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1141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rgbClr val="FFCCCC"/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Состав фонда ЭБС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585" y="2159858"/>
            <a:ext cx="495109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Учебники и учебная литература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585" y="2708920"/>
            <a:ext cx="711968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Монографии и научно-популярная литература</a:t>
            </a:r>
          </a:p>
        </p:txBody>
      </p:sp>
      <p:sp>
        <p:nvSpPr>
          <p:cNvPr id="15" name="Овал 14"/>
          <p:cNvSpPr/>
          <p:nvPr/>
        </p:nvSpPr>
        <p:spPr>
          <a:xfrm>
            <a:off x="715545" y="2312120"/>
            <a:ext cx="172530" cy="172530"/>
          </a:xfrm>
          <a:prstGeom prst="ellipse">
            <a:avLst/>
          </a:prstGeom>
          <a:solidFill>
            <a:srgbClr val="90E1F4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26383" y="2852936"/>
            <a:ext cx="172530" cy="172530"/>
          </a:xfrm>
          <a:prstGeom prst="ellipse">
            <a:avLst/>
          </a:prstGeom>
          <a:solidFill>
            <a:srgbClr val="90E1F4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585" y="3284984"/>
            <a:ext cx="77448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Открытый доступ к студенческим работам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(совместно с «Университетской библиотекой онлайн»)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15545" y="3429000"/>
            <a:ext cx="172530" cy="172530"/>
          </a:xfrm>
          <a:prstGeom prst="ellipse">
            <a:avLst/>
          </a:prstGeom>
          <a:solidFill>
            <a:srgbClr val="90E1F4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3608" y="4725144"/>
            <a:ext cx="777686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Чего нет в </a:t>
            </a:r>
            <a:r>
              <a:rPr lang="ru-RU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КнигаФонде</a:t>
            </a:r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, а есть в УБ онлайн: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Периодики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Узкоспециальных и дорогих издательств (</a:t>
            </a:r>
            <a:r>
              <a:rPr lang="ru-R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Издат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. Коллекции)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Литературы для СПО, школы, бизнеса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Авторских изданий преподавателей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Справочной литературы</a:t>
            </a:r>
          </a:p>
        </p:txBody>
      </p:sp>
      <p:sp>
        <p:nvSpPr>
          <p:cNvPr id="25" name="Овал 24"/>
          <p:cNvSpPr/>
          <p:nvPr/>
        </p:nvSpPr>
        <p:spPr>
          <a:xfrm>
            <a:off x="683568" y="4869160"/>
            <a:ext cx="172530" cy="172530"/>
          </a:xfrm>
          <a:prstGeom prst="ellipse">
            <a:avLst/>
          </a:prstGeom>
          <a:solidFill>
            <a:srgbClr val="90E1F4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08" y="1516722"/>
            <a:ext cx="2559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65"/>
                </a:solidFill>
                <a:latin typeface="Arial"/>
                <a:cs typeface="Arial"/>
              </a:rPr>
              <a:t>НИЧЕГО ЛИШНЕГО</a:t>
            </a:r>
            <a:endParaRPr lang="ru-RU" dirty="0">
              <a:solidFill>
                <a:srgbClr val="FFFF65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585" y="4149080"/>
            <a:ext cx="77448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Классика науки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(</a:t>
            </a:r>
            <a:r>
              <a:rPr lang="ru-R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Букинистика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)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15545" y="4293096"/>
            <a:ext cx="172530" cy="172530"/>
          </a:xfrm>
          <a:prstGeom prst="ellipse">
            <a:avLst/>
          </a:prstGeom>
          <a:solidFill>
            <a:srgbClr val="90E1F4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777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352986"/>
            <a:ext cx="9144000" cy="900038"/>
          </a:xfrm>
          <a:prstGeom prst="rect">
            <a:avLst/>
          </a:prstGeom>
          <a:solidFill>
            <a:srgbClr val="FFCCCC"/>
          </a:solidFill>
          <a:ln w="3175" cap="flat" cmpd="sng" algn="ctr">
            <a:solidFill>
              <a:schemeClr val="lt1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Ведущие издательства</a:t>
            </a:r>
            <a:endParaRPr lang="ru-RU" sz="30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585" y="2159858"/>
            <a:ext cx="3856455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Учебные издательства: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Юнити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-Дана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Дашков и К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Флинта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Владос</a:t>
            </a: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Логос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Когито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-центр</a:t>
            </a:r>
          </a:p>
          <a:p>
            <a:endParaRPr lang="ru-RU" sz="25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endParaRPr lang="ru-RU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15545" y="2312120"/>
            <a:ext cx="172530" cy="172530"/>
          </a:xfrm>
          <a:prstGeom prst="ellipse">
            <a:avLst/>
          </a:prstGeom>
          <a:solidFill>
            <a:srgbClr val="90E1F4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3608" y="4961200"/>
            <a:ext cx="731283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Вузовские издательства: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Евразийский открытый университет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Высшая школа экономики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РУДН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Сибирский федеральный университет</a:t>
            </a:r>
          </a:p>
        </p:txBody>
      </p:sp>
      <p:sp>
        <p:nvSpPr>
          <p:cNvPr id="25" name="Овал 24"/>
          <p:cNvSpPr/>
          <p:nvPr/>
        </p:nvSpPr>
        <p:spPr>
          <a:xfrm>
            <a:off x="683568" y="5157192"/>
            <a:ext cx="172530" cy="172530"/>
          </a:xfrm>
          <a:prstGeom prst="ellipse">
            <a:avLst/>
          </a:prstGeom>
          <a:solidFill>
            <a:srgbClr val="90E1F4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9832" y="1516722"/>
            <a:ext cx="370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65"/>
                </a:solidFill>
                <a:latin typeface="Arial"/>
                <a:cs typeface="Arial"/>
              </a:rPr>
              <a:t>Лучшие издательства страны</a:t>
            </a:r>
            <a:endParaRPr lang="ru-RU" dirty="0">
              <a:solidFill>
                <a:srgbClr val="FFFF65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2040" y="2204864"/>
            <a:ext cx="3856455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Научные издательства: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Языки славянской культуры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Алетейя</a:t>
            </a: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Весь мир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Диалог-МИФИ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Техносфера</a:t>
            </a: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ru-R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Химиздат</a:t>
            </a: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ru-R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Вышейшая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школа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Финансы и кредит</a:t>
            </a:r>
          </a:p>
          <a:p>
            <a:endParaRPr lang="ru-RU" sz="25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endParaRPr lang="ru-RU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09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Другая 14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0000"/>
      </a:accent1>
      <a:accent2>
        <a:srgbClr val="C00000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FFFF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6801</TotalTime>
  <Words>876</Words>
  <Application>Microsoft Macintosh PowerPoint</Application>
  <PresentationFormat>Экран (4:3)</PresentationFormat>
  <Paragraphs>195</Paragraphs>
  <Slides>20</Slides>
  <Notes>19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Яркая</vt:lpstr>
      <vt:lpstr>Электронно-библиотечная система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Электронно-библиотечная система</dc:title>
  <dc:creator>Gerda</dc:creator>
  <cp:lastModifiedBy>Konstantin Kostyuk</cp:lastModifiedBy>
  <cp:revision>1182</cp:revision>
  <dcterms:created xsi:type="dcterms:W3CDTF">2013-12-22T11:38:37Z</dcterms:created>
  <dcterms:modified xsi:type="dcterms:W3CDTF">2016-09-27T13:28:25Z</dcterms:modified>
</cp:coreProperties>
</file>