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5" r:id="rId5"/>
    <p:sldId id="264" r:id="rId6"/>
    <p:sldId id="258" r:id="rId7"/>
    <p:sldId id="260" r:id="rId8"/>
    <p:sldId id="261" r:id="rId9"/>
    <p:sldId id="262" r:id="rId10"/>
    <p:sldId id="263" r:id="rId11"/>
    <p:sldId id="259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2B271D2-A4F0-44C7-B16B-3279CBE22657}">
          <p14:sldIdLst>
            <p14:sldId id="256"/>
            <p14:sldId id="266"/>
            <p14:sldId id="257"/>
            <p14:sldId id="265"/>
            <p14:sldId id="264"/>
            <p14:sldId id="258"/>
            <p14:sldId id="260"/>
            <p14:sldId id="261"/>
            <p14:sldId id="262"/>
            <p14:sldId id="263"/>
            <p14:sldId id="259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60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96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89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1868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604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7314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542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770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86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05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8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2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54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97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47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35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98C5CC-E1FD-4BD1-9C6B-BFBE54D8BE8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6376843-2874-4025-B0D6-0A024EB70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1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ЭБС – ИНСТРУМЕНТ ОБРАЗОВАНИЯ И НАУКИ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Директор электронно-библиотечной системы </a:t>
            </a:r>
            <a:r>
              <a:rPr lang="en-US" dirty="0"/>
              <a:t>ZNANIUM.COM</a:t>
            </a:r>
          </a:p>
          <a:p>
            <a:r>
              <a:rPr lang="ru-RU" dirty="0"/>
              <a:t>Берберов Петр Алексеевич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73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ПРЕПОДАВАТЕЛЬ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ОЖИДАЕТ ИНСТРУМЕНТА, ТРАНСЛИРУЮЩЕГО ЕГО ПЕДАГОГИЧЕСКУЮ ТРАЕКТОРИЮ ПРЕПОДАВАНИЯ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01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ЭФФЕКТИВНОСТЬ ИНФОРМАЦИОННОГО РЕСУРСА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СООТВЕТСТВИЕ ТРЕБОВАНИЯМ КУРИРУЮЩИХ ОРГАНИЗАЦИЙ</a:t>
            </a:r>
          </a:p>
          <a:p>
            <a:r>
              <a:rPr lang="ru-RU" dirty="0"/>
              <a:t>СООТВЕТСТВИЕ НАУЧНЫМ ИНФОРМАЦИОННЫМ ВЫЗОВАМ</a:t>
            </a:r>
          </a:p>
          <a:p>
            <a:r>
              <a:rPr lang="ru-RU" dirty="0"/>
              <a:t>СООТВЕТСТВИЕ ОЖИДАНИЯМ ЧИТАТЕЛЕЙ/ПОЛЬЗОВАТЕЛЕЙ</a:t>
            </a:r>
          </a:p>
          <a:p>
            <a:r>
              <a:rPr lang="ru-RU" dirty="0"/>
              <a:t>ОБЪЕКТИВНОСТЬ СТАТИСТИКИ</a:t>
            </a:r>
          </a:p>
          <a:p>
            <a:r>
              <a:rPr lang="ru-RU" dirty="0"/>
              <a:t>ИСПОЛЬЗОВАНИЕ ВНУТРИ УЧЕБНОГО И НАУЧНОГО ПРОЦЕССА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64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Новые проблемы и вызовы, связанные с ЭБС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/>
              <a:t>Искаженное представление о стоимости интеллектуального продукта</a:t>
            </a:r>
          </a:p>
          <a:p>
            <a:pPr eaLnBrk="1" hangingPunct="1"/>
            <a:r>
              <a:rPr lang="ru-RU"/>
              <a:t>Большая разница в мотивации использования ЭБС: администрация вузов, преподаватели, студенты, библиотеки, издатели…</a:t>
            </a:r>
          </a:p>
          <a:p>
            <a:pPr eaLnBrk="1" hangingPunct="1"/>
            <a:r>
              <a:rPr lang="ru-RU"/>
              <a:t>Технологическая гонка за инновациями</a:t>
            </a:r>
          </a:p>
          <a:p>
            <a:pPr eaLnBrk="1" hangingPunct="1"/>
            <a:r>
              <a:rPr lang="ru-RU"/>
              <a:t>Рейтинги, библиометрия и ЭБС?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72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239184" y="785813"/>
            <a:ext cx="11808883" cy="4525962"/>
          </a:xfrm>
        </p:spPr>
        <p:txBody>
          <a:bodyPr/>
          <a:lstStyle/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endParaRPr lang="ru-RU" dirty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3200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Что является основной целью создания ЭБС?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277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r>
              <a:rPr lang="ru-RU" sz="3600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	ЭБС – инструмент образования и науки, который должен использовать весь доступный арсенал информационных технических средств для преподавателя и студента…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014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	</a:t>
            </a:r>
            <a:r>
              <a:rPr lang="ru-RU" sz="3600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Первоочередная задача… Преподаватель и студенты должны очень четко понимать свою мотивацию в использовании ЭБС: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Преподаватель получает доступ к большому объему информационных материалов, которые он использует при обучении своих студентов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Обучающиеся/студенты должны оперативно получать актуальную для себя информацию, которая должна быть полезна в учебном процессе…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901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ЭБС должна быть частью учебного процесса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Для  этого нужно переходить от описания продукта к методике его использования…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Все основные вопросы и проблемы находятся в плоскости реального использования данного продукта (ЭБС) в учебном процессе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Можно констатировать, что на сегодняшний день преподаватели – наименее вовлеченная в процесс использования ЭБС категория пользователей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879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/>
              <a:t>Основные виды использования ЭБС в вузах: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/>
              <a:t>Преподаватели – формируют официальные списки РПД на основе ЭБС</a:t>
            </a:r>
          </a:p>
          <a:p>
            <a:pPr marL="0" indent="0" eaLnBrk="1" hangingPunct="1">
              <a:buFont typeface="Arial" charset="0"/>
              <a:buNone/>
            </a:pPr>
            <a:endParaRPr lang="ru-RU"/>
          </a:p>
          <a:p>
            <a:pPr marL="0" indent="0" eaLnBrk="1" hangingPunct="1">
              <a:buFont typeface="Arial" charset="0"/>
              <a:buNone/>
            </a:pPr>
            <a:r>
              <a:rPr lang="ru-RU"/>
              <a:t>Активные студенты используют литературу для подготовки своих ВКР и т. п.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874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Элементарные виды использования ЭБС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/>
              <a:t>Обязательные к прочтению для студентов материалы. Контроль статистики их использования преподавателями…</a:t>
            </a:r>
          </a:p>
          <a:p>
            <a:pPr eaLnBrk="1" hangingPunct="1"/>
            <a:r>
              <a:rPr lang="ru-RU"/>
              <a:t>Включение материалов не только в РПД, но и в повседневную практику обучения</a:t>
            </a:r>
          </a:p>
          <a:p>
            <a:pPr eaLnBrk="1" hangingPunct="1"/>
            <a:r>
              <a:rPr lang="ru-RU"/>
              <a:t>Интеграция в системы дистанционного обучения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211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777875"/>
          </a:xfrm>
        </p:spPr>
        <p:txBody>
          <a:bodyPr/>
          <a:lstStyle/>
          <a:p>
            <a:pPr eaLnBrk="1" hangingPunct="1"/>
            <a:r>
              <a:rPr lang="ru-RU"/>
              <a:t>ЭБС </a:t>
            </a:r>
            <a:r>
              <a:rPr lang="en-US"/>
              <a:t>Znanium</a:t>
            </a:r>
            <a:endParaRPr lang="ru-RU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624417" y="981076"/>
            <a:ext cx="10972800" cy="4525963"/>
          </a:xfrm>
        </p:spPr>
        <p:txBody>
          <a:bodyPr/>
          <a:lstStyle/>
          <a:p>
            <a:pPr eaLnBrk="1" hangingPunct="1"/>
            <a:r>
              <a:rPr lang="en-US"/>
              <a:t>Znanium </a:t>
            </a:r>
            <a:r>
              <a:rPr lang="ru-RU"/>
              <a:t>помогает создать естественную среду для эффективного использования ЭБС в структуре ЕИОС вуза</a:t>
            </a:r>
          </a:p>
          <a:p>
            <a:pPr eaLnBrk="1" hangingPunct="1"/>
            <a:r>
              <a:rPr lang="ru-RU"/>
              <a:t>Использование учебников, монографий, периодики, ресурсов открытого доступа и разнообразной справочной информации на одной платформе – три модуля с единой авторизацией</a:t>
            </a:r>
          </a:p>
          <a:p>
            <a:pPr eaLnBrk="1" hangingPunct="1"/>
            <a:r>
              <a:rPr lang="ru-RU"/>
              <a:t>Реальное повышение публикационной активности – печатные, электронные и гибридные издания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12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879207"/>
            <a:ext cx="8534400" cy="1507067"/>
          </a:xfrm>
        </p:spPr>
        <p:txBody>
          <a:bodyPr/>
          <a:lstStyle/>
          <a:p>
            <a:r>
              <a:rPr lang="ru-RU" dirty="0"/>
              <a:t>Старт проекта ЭБС в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183083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Формирование легального рынка учебной и научной литературы на русском языке в России 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Формирование в учебных заведениях единого образовательного информационного пространства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Переход от бумажного издания к новым электронным формам представления информации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Активизация федеральные проектов по созданию единой электронной библиотеки (НЭБ и пр.)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Повышение доступности учебной и научной литературы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Усиление информационных интеграционных процессов между издателями, библиотеками и вузами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Появление новых информационных продуктов на базе ЭБС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885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ФОРМИРОВАНИЕ РЕСУРСОВ НОВОГО ТИПА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ЭНЦИКЛОПЕДИЯ </a:t>
            </a:r>
            <a:r>
              <a:rPr lang="en-US" dirty="0"/>
              <a:t>ZNANIUM – </a:t>
            </a:r>
            <a:r>
              <a:rPr lang="ru-RU" dirty="0"/>
              <a:t>важное звено в мотивации студентов и преподавателей, а также авторов учебной и научной литературы для работы в новом формате…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9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УЧАСТНИКИ Информационного ВЗАИМОДЕЙСТВИЯ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685800"/>
            <a:ext cx="121920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БИБЛИОТЕКИ – ИЗДАТЕЛЬСТВА –УЧЕБНЫЕ ЗАВЕДЕНИЯ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/>
              <a:t>библиотекари – студенты – преподаватели – издатели –</a:t>
            </a:r>
            <a:r>
              <a:rPr lang="en-US" sz="3600"/>
              <a:t> </a:t>
            </a:r>
            <a:r>
              <a:rPr lang="ru-RU" sz="3600"/>
              <a:t> </a:t>
            </a:r>
            <a:r>
              <a:rPr lang="ru-RU" sz="3600" dirty="0"/>
              <a:t>специалисты - ученые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39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ЭБС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/>
              <a:t>Электронно-библиотечная система (ЭБС) — это предусмотренный федеральными государственными образовательными стандартами высшего профессионального образования (ФГОС ВПО) России обязательный элемент библиотечно-информационного обеспечения учащихся вузов, представляющий собой базу данных, содержащую издания учебной, учебно-методической и иной литературы, используемой в образовательном процессе, и соответствующую содержательным и количественным характеристикам, установленным приказом </a:t>
            </a:r>
            <a:r>
              <a:rPr lang="ru-RU" dirty="0" err="1"/>
              <a:t>Рособрнадзора</a:t>
            </a:r>
            <a:r>
              <a:rPr lang="ru-RU" dirty="0"/>
              <a:t> от 05.11.2012 г. № 1953.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481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ЭБС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ЭБС – это совокупность используемых в образовательном процессе электронных документов, объединенных по тематическим и целевым признакам, снабженная дополнительными сервисами, облегчающими поиск документов и работу с ними, и соответствующая всем требованиям ФГОС ВО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0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ИНФОРМАЦИОННЫЕ ПРОЕКТЫ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ЭБС </a:t>
            </a:r>
            <a:r>
              <a:rPr lang="ru-RU" dirty="0" err="1"/>
              <a:t>внутривузовские</a:t>
            </a:r>
            <a:r>
              <a:rPr lang="ru-RU" dirty="0"/>
              <a:t>, ЭБС коммерческие, </a:t>
            </a:r>
            <a:r>
              <a:rPr lang="ru-RU" dirty="0" err="1"/>
              <a:t>Репозитории</a:t>
            </a:r>
            <a:r>
              <a:rPr lang="ru-RU" dirty="0"/>
              <a:t>, Реферативные базы данных, Специализированные сайты (поиск плагиата, разработка единой точки доступа, единого поиска и пр.)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074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БИБЛИОТЕКА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ЖДЕТ СООТВЕТСТВИЕ С НОРМАТИВНЫМИ ДОКУМЕНТАМИ, РЕГЛАМЕНТИРУЮЩИМИ ИХ ДЕЯТЕЛЬНОСТЬ…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943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ЧИТАТЕЛЬ/пользователь/студент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ЖДЕТ УДОВЛЕТВОРЕНИЯ СВОИХ ИНФОРМАЦИОННЫХ ПОТРЕБНОСТЕЙ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886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Ученый/специалист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ЖДЕТ ИНСТРУМЕНТА РЕШЕНИЯ СВОИХ ОСНОВНЫХ ПРОФЕССИОНАЛЬНЫХ ЗАДАЧ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96" y="5601461"/>
            <a:ext cx="1210058" cy="110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8193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310</TotalTime>
  <Words>544</Words>
  <Application>Microsoft Office PowerPoint</Application>
  <PresentationFormat>Widescreen</PresentationFormat>
  <Paragraphs>66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Сектор</vt:lpstr>
      <vt:lpstr>ЭБС – ИНСТРУМЕНТ ОБРАЗОВАНИЯ И НАУКИ</vt:lpstr>
      <vt:lpstr>Старт проекта ЭБС в РОССИИ</vt:lpstr>
      <vt:lpstr>УЧАСТНИКИ Информационного ВЗАИМОДЕЙСТВИЯ</vt:lpstr>
      <vt:lpstr>ЭБС</vt:lpstr>
      <vt:lpstr>ЭБС</vt:lpstr>
      <vt:lpstr>ИНФОРМАЦИОННЫЕ ПРОЕКТЫ</vt:lpstr>
      <vt:lpstr>БИБЛИОТЕКА</vt:lpstr>
      <vt:lpstr>ЧИТАТЕЛЬ/пользователь/студент</vt:lpstr>
      <vt:lpstr>Ученый/специалист</vt:lpstr>
      <vt:lpstr>ПРЕПОДАВАТЕЛЬ</vt:lpstr>
      <vt:lpstr>ЭФФЕКТИВНОСТЬ ИНФОРМАЦИОННОГО РЕСУРСА</vt:lpstr>
      <vt:lpstr>Новые проблемы и вызовы, связанные с ЭБС</vt:lpstr>
      <vt:lpstr>PowerPoint Presentation</vt:lpstr>
      <vt:lpstr>PowerPoint Presentation</vt:lpstr>
      <vt:lpstr>PowerPoint Presentation</vt:lpstr>
      <vt:lpstr>ЭБС должна быть частью учебного процесса</vt:lpstr>
      <vt:lpstr>Основные виды использования ЭБС в вузах:</vt:lpstr>
      <vt:lpstr>Элементарные виды использования ЭБС</vt:lpstr>
      <vt:lpstr>ЭБС Znanium</vt:lpstr>
      <vt:lpstr>ФОРМИРОВАНИЕ РЕСУРСОВ НОВОГО ТИПА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ЭБС – ИНСТРУМЕНТ ОБРАЗОВАНИЯ И НАУКИ</dc:title>
  <dc:creator>Петр Алексеевич Бреберов</dc:creator>
  <cp:lastModifiedBy>jagdev singh</cp:lastModifiedBy>
  <cp:revision>13</cp:revision>
  <dcterms:created xsi:type="dcterms:W3CDTF">2018-09-21T11:02:36Z</dcterms:created>
  <dcterms:modified xsi:type="dcterms:W3CDTF">2018-09-24T13:19:25Z</dcterms:modified>
</cp:coreProperties>
</file>