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57" r:id="rId4"/>
    <p:sldId id="265" r:id="rId5"/>
    <p:sldId id="264" r:id="rId6"/>
    <p:sldId id="258" r:id="rId7"/>
    <p:sldId id="260" r:id="rId8"/>
    <p:sldId id="261" r:id="rId9"/>
    <p:sldId id="262" r:id="rId10"/>
    <p:sldId id="263" r:id="rId11"/>
    <p:sldId id="259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42B271D2-A4F0-44C7-B16B-3279CBE22657}">
          <p14:sldIdLst>
            <p14:sldId id="256"/>
            <p14:sldId id="266"/>
            <p14:sldId id="257"/>
            <p14:sldId id="265"/>
            <p14:sldId id="264"/>
            <p14:sldId id="258"/>
            <p14:sldId id="260"/>
            <p14:sldId id="261"/>
            <p14:sldId id="262"/>
            <p14:sldId id="263"/>
            <p14:sldId id="259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0" d="100"/>
          <a:sy n="90" d="100"/>
        </p:scale>
        <p:origin x="52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C5CC-E1FD-4BD1-9C6B-BFBE54D8BE8D}" type="datetimeFigureOut">
              <a:rPr lang="ru-RU" smtClean="0"/>
              <a:t>24.09.2018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76843-2874-4025-B0D6-0A024EB70FBE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7601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C5CC-E1FD-4BD1-9C6B-BFBE54D8BE8D}" type="datetimeFigureOut">
              <a:rPr lang="ru-RU" smtClean="0"/>
              <a:t>24.09.2018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76843-2874-4025-B0D6-0A024EB70F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0968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C5CC-E1FD-4BD1-9C6B-BFBE54D8BE8D}" type="datetimeFigureOut">
              <a:rPr lang="ru-RU" smtClean="0"/>
              <a:t>24.09.2018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76843-2874-4025-B0D6-0A024EB70F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23895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C5CC-E1FD-4BD1-9C6B-BFBE54D8BE8D}" type="datetimeFigureOut">
              <a:rPr lang="ru-RU" smtClean="0"/>
              <a:t>24.09.2018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76843-2874-4025-B0D6-0A024EB70FBE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718689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C5CC-E1FD-4BD1-9C6B-BFBE54D8BE8D}" type="datetimeFigureOut">
              <a:rPr lang="ru-RU" smtClean="0"/>
              <a:t>24.09.2018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76843-2874-4025-B0D6-0A024EB70F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66042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C5CC-E1FD-4BD1-9C6B-BFBE54D8BE8D}" type="datetimeFigureOut">
              <a:rPr lang="ru-RU" smtClean="0"/>
              <a:t>24.09.2018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76843-2874-4025-B0D6-0A024EB70FBE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073141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C5CC-E1FD-4BD1-9C6B-BFBE54D8BE8D}" type="datetimeFigureOut">
              <a:rPr lang="ru-RU" smtClean="0"/>
              <a:t>24.09.2018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76843-2874-4025-B0D6-0A024EB70F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75429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C5CC-E1FD-4BD1-9C6B-BFBE54D8BE8D}" type="datetimeFigureOut">
              <a:rPr lang="ru-RU" smtClean="0"/>
              <a:t>24.09.2018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76843-2874-4025-B0D6-0A024EB70F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67703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C5CC-E1FD-4BD1-9C6B-BFBE54D8BE8D}" type="datetimeFigureOut">
              <a:rPr lang="ru-RU" smtClean="0"/>
              <a:t>24.09.2018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76843-2874-4025-B0D6-0A024EB70F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6864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C5CC-E1FD-4BD1-9C6B-BFBE54D8BE8D}" type="datetimeFigureOut">
              <a:rPr lang="ru-RU" smtClean="0"/>
              <a:t>24.09.2018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76843-2874-4025-B0D6-0A024EB70F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1055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C5CC-E1FD-4BD1-9C6B-BFBE54D8BE8D}" type="datetimeFigureOut">
              <a:rPr lang="ru-RU" smtClean="0"/>
              <a:t>24.09.2018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76843-2874-4025-B0D6-0A024EB70F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7183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C5CC-E1FD-4BD1-9C6B-BFBE54D8BE8D}" type="datetimeFigureOut">
              <a:rPr lang="ru-RU" smtClean="0"/>
              <a:t>24.09.2018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76843-2874-4025-B0D6-0A024EB70F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2222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C5CC-E1FD-4BD1-9C6B-BFBE54D8BE8D}" type="datetimeFigureOut">
              <a:rPr lang="ru-RU" smtClean="0"/>
              <a:t>24.09.2018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76843-2874-4025-B0D6-0A024EB70F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8541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C5CC-E1FD-4BD1-9C6B-BFBE54D8BE8D}" type="datetimeFigureOut">
              <a:rPr lang="ru-RU" smtClean="0"/>
              <a:t>24.09.2018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76843-2874-4025-B0D6-0A024EB70F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4978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C5CC-E1FD-4BD1-9C6B-BFBE54D8BE8D}" type="datetimeFigureOut">
              <a:rPr lang="ru-RU" smtClean="0"/>
              <a:t>24.09.2018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76843-2874-4025-B0D6-0A024EB70F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0472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C5CC-E1FD-4BD1-9C6B-BFBE54D8BE8D}" type="datetimeFigureOut">
              <a:rPr lang="ru-RU" smtClean="0"/>
              <a:t>24.09.2018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76843-2874-4025-B0D6-0A024EB70F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822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C5CC-E1FD-4BD1-9C6B-BFBE54D8BE8D}" type="datetimeFigureOut">
              <a:rPr lang="ru-RU" smtClean="0"/>
              <a:t>24.09.2018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76843-2874-4025-B0D6-0A024EB70F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3356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798C5CC-E1FD-4BD1-9C6B-BFBE54D8BE8D}" type="datetimeFigureOut">
              <a:rPr lang="ru-RU" smtClean="0"/>
              <a:t>24.09.2018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06376843-2874-4025-B0D6-0A024EB70F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80153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ЭБС – ИНСТРУМЕНТ ОБРАЗОВАНИЯ И НАУКИ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Директор электронно-библиотечной системы </a:t>
            </a:r>
            <a:r>
              <a:rPr lang="en-US" dirty="0"/>
              <a:t>ZNANIUM.COM</a:t>
            </a:r>
          </a:p>
          <a:p>
            <a:r>
              <a:rPr lang="ru-RU" dirty="0"/>
              <a:t>Берберов Петр Алексеевич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8296" y="5601461"/>
            <a:ext cx="1210058" cy="110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15733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ПРЕПОДАВАТЕЛЬ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ОЖИДАЕТ ИНСТРУМЕНТА, ТРАНСЛИРУЮЩЕГО ЕГО ПЕДАГОГИЧЕСКУЮ ТРАЕКТОРИЮ ПРЕПОДАВАНИЯ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8296" y="5601461"/>
            <a:ext cx="1210058" cy="110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2019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ЭФФЕКТИВНОСТЬ ИНФОРМАЦИОННОГО РЕСУРСА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СООТВЕТСТВИЕ ТРЕБОВАНИЯМ КУРИРУЮЩИХ ОРГАНИЗАЦИЙ</a:t>
            </a:r>
          </a:p>
          <a:p>
            <a:r>
              <a:rPr lang="ru-RU" dirty="0"/>
              <a:t>СООТВЕТСТВИЕ НАУЧНЫМ ИНФОРМАЦИОННЫМ ВЫЗОВАМ</a:t>
            </a:r>
          </a:p>
          <a:p>
            <a:r>
              <a:rPr lang="ru-RU" dirty="0"/>
              <a:t>СООТВЕТСТВИЕ ОЖИДАНИЯМ ЧИТАТЕЛЕЙ/ПОЛЬЗОВАТЕЛЕЙ</a:t>
            </a:r>
          </a:p>
          <a:p>
            <a:r>
              <a:rPr lang="ru-RU" dirty="0"/>
              <a:t>ОБЪЕКТИВНОСТЬ СТАТИСТИКИ</a:t>
            </a:r>
          </a:p>
          <a:p>
            <a:r>
              <a:rPr lang="ru-RU" dirty="0"/>
              <a:t>ИСПОЛЬЗОВАНИЕ ВНУТРИ УЧЕБНОГО И НАУЧНОГО ПРОЦЕССА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8296" y="5601461"/>
            <a:ext cx="1210058" cy="110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74644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Новые проблемы и вызовы, связанные с ЭБС</a:t>
            </a:r>
          </a:p>
        </p:txBody>
      </p:sp>
      <p:sp>
        <p:nvSpPr>
          <p:cNvPr id="512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/>
              <a:t>Искаженное представление о стоимости интеллектуального продукта</a:t>
            </a:r>
          </a:p>
          <a:p>
            <a:pPr eaLnBrk="1" hangingPunct="1"/>
            <a:r>
              <a:rPr lang="ru-RU"/>
              <a:t>Большая разница в мотивации использования ЭБС: администрация вузов, преподаватели, студенты, библиотеки, издатели…</a:t>
            </a:r>
          </a:p>
          <a:p>
            <a:pPr eaLnBrk="1" hangingPunct="1"/>
            <a:r>
              <a:rPr lang="ru-RU"/>
              <a:t>Технологическая гонка за инновациями</a:t>
            </a:r>
          </a:p>
          <a:p>
            <a:pPr eaLnBrk="1" hangingPunct="1"/>
            <a:r>
              <a:rPr lang="ru-RU"/>
              <a:t>Рейтинги, библиометрия и ЭБС?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8296" y="5601461"/>
            <a:ext cx="1210058" cy="110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45722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Содержимое 2"/>
          <p:cNvSpPr>
            <a:spLocks noGrp="1"/>
          </p:cNvSpPr>
          <p:nvPr>
            <p:ph idx="1"/>
          </p:nvPr>
        </p:nvSpPr>
        <p:spPr>
          <a:xfrm>
            <a:off x="239184" y="785813"/>
            <a:ext cx="11808883" cy="4525962"/>
          </a:xfrm>
        </p:spPr>
        <p:txBody>
          <a:bodyPr/>
          <a:lstStyle/>
          <a:p>
            <a:pPr eaLnBrk="1" hangingPunct="1">
              <a:defRPr/>
            </a:pPr>
            <a:endParaRPr lang="ru-RU" dirty="0"/>
          </a:p>
          <a:p>
            <a:pPr eaLnBrk="1" hangingPunct="1">
              <a:defRPr/>
            </a:pPr>
            <a:endParaRPr lang="ru-RU" dirty="0"/>
          </a:p>
          <a:p>
            <a:pPr eaLnBrk="1" hangingPunct="1">
              <a:defRPr/>
            </a:pPr>
            <a:endParaRPr lang="ru-RU" dirty="0"/>
          </a:p>
          <a:p>
            <a:pPr marL="0" indent="0" algn="ctr" eaLnBrk="1" hangingPunct="1">
              <a:buFont typeface="Arial" charset="0"/>
              <a:buNone/>
              <a:defRPr/>
            </a:pPr>
            <a:r>
              <a:rPr lang="ru-RU" sz="3200" cap="all" dirty="0">
                <a:ln w="3175" cmpd="sng">
                  <a:noFill/>
                </a:ln>
                <a:solidFill>
                  <a:schemeClr val="tx1"/>
                </a:solidFill>
                <a:latin typeface="+mj-lt"/>
                <a:ea typeface="+mj-ea"/>
                <a:cs typeface="+mj-cs"/>
              </a:rPr>
              <a:t>Что является основной целью создания ЭБС?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8296" y="5601461"/>
            <a:ext cx="1210058" cy="110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62775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eaLnBrk="1" hangingPunct="1">
              <a:buFont typeface="Arial" charset="0"/>
              <a:buNone/>
            </a:pPr>
            <a:r>
              <a:rPr lang="ru-RU" sz="3600" cap="all" dirty="0">
                <a:ln w="3175" cmpd="sng">
                  <a:noFill/>
                </a:ln>
                <a:solidFill>
                  <a:schemeClr val="tx1"/>
                </a:solidFill>
                <a:latin typeface="+mj-lt"/>
                <a:ea typeface="+mj-ea"/>
                <a:cs typeface="+mj-cs"/>
              </a:rPr>
              <a:t>	ЭБС – инструмент образования и науки, который должен использовать весь доступный арсенал информационных технических средств для преподавателя и студента…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8296" y="5601461"/>
            <a:ext cx="1210058" cy="110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70141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/>
              <a:t>	</a:t>
            </a:r>
            <a:r>
              <a:rPr lang="ru-RU" sz="3600" cap="all" dirty="0">
                <a:ln w="3175" cmpd="sng">
                  <a:noFill/>
                </a:ln>
                <a:solidFill>
                  <a:schemeClr val="tx1"/>
                </a:solidFill>
                <a:latin typeface="+mj-lt"/>
                <a:ea typeface="+mj-ea"/>
                <a:cs typeface="+mj-cs"/>
              </a:rPr>
              <a:t>Первоочередная задача… Преподаватель и студенты должны очень четко понимать свою мотивацию в использовании ЭБС: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600" cap="all" dirty="0">
                <a:ln w="3175" cmpd="sng">
                  <a:noFill/>
                </a:ln>
                <a:solidFill>
                  <a:schemeClr val="tx1"/>
                </a:solidFill>
                <a:latin typeface="+mj-lt"/>
                <a:ea typeface="+mj-ea"/>
                <a:cs typeface="+mj-cs"/>
              </a:rPr>
              <a:t>Преподаватель получает доступ к большому объему информационных материалов, которые он использует при обучении своих студентов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600" cap="all" dirty="0">
                <a:ln w="3175" cmpd="sng">
                  <a:noFill/>
                </a:ln>
                <a:solidFill>
                  <a:schemeClr val="tx1"/>
                </a:solidFill>
                <a:latin typeface="+mj-lt"/>
                <a:ea typeface="+mj-ea"/>
                <a:cs typeface="+mj-cs"/>
              </a:rPr>
              <a:t>Обучающиеся/студенты должны оперативно получать актуальную для себя информацию, которая должна быть полезна в учебном процессе…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8296" y="5601461"/>
            <a:ext cx="1210058" cy="110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89019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ЭБС должна быть частью учебного процесса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Для  этого нужно переходить от описания продукта к методике его использования…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Все основные вопросы и проблемы находятся в плоскости реального использования данного продукта (ЭБС) в учебном процессе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/>
              <a:t>Можно констатировать, что на сегодняшний день преподаватели – наименее вовлеченная в процесс использования ЭБС категория пользователей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8296" y="5601461"/>
            <a:ext cx="1210058" cy="110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8798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/>
              <a:t>Основные виды использования ЭБС в вузах:</a:t>
            </a:r>
          </a:p>
        </p:txBody>
      </p:sp>
      <p:sp>
        <p:nvSpPr>
          <p:cNvPr id="1024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ru-RU"/>
              <a:t>Преподаватели – формируют официальные списки РПД на основе ЭБС</a:t>
            </a:r>
          </a:p>
          <a:p>
            <a:pPr marL="0" indent="0" eaLnBrk="1" hangingPunct="1">
              <a:buFont typeface="Arial" charset="0"/>
              <a:buNone/>
            </a:pPr>
            <a:endParaRPr lang="ru-RU"/>
          </a:p>
          <a:p>
            <a:pPr marL="0" indent="0" eaLnBrk="1" hangingPunct="1">
              <a:buFont typeface="Arial" charset="0"/>
              <a:buNone/>
            </a:pPr>
            <a:r>
              <a:rPr lang="ru-RU"/>
              <a:t>Активные студенты используют литературу для подготовки своих ВКР и т. п.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8296" y="5601461"/>
            <a:ext cx="1210058" cy="110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68748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Элементарные виды использования ЭБС</a:t>
            </a:r>
          </a:p>
        </p:txBody>
      </p:sp>
      <p:sp>
        <p:nvSpPr>
          <p:cNvPr id="1126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/>
              <a:t>Обязательные к прочтению для студентов материалы. Контроль статистики их использования преподавателями…</a:t>
            </a:r>
          </a:p>
          <a:p>
            <a:pPr eaLnBrk="1" hangingPunct="1"/>
            <a:r>
              <a:rPr lang="ru-RU"/>
              <a:t>Включение материалов не только в РПД, но и в повседневную практику обучения</a:t>
            </a:r>
          </a:p>
          <a:p>
            <a:pPr eaLnBrk="1" hangingPunct="1"/>
            <a:r>
              <a:rPr lang="ru-RU"/>
              <a:t>Интеграция в системы дистанционного обучения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8296" y="5601461"/>
            <a:ext cx="1210058" cy="110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82110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777875"/>
          </a:xfrm>
        </p:spPr>
        <p:txBody>
          <a:bodyPr/>
          <a:lstStyle/>
          <a:p>
            <a:pPr eaLnBrk="1" hangingPunct="1"/>
            <a:r>
              <a:rPr lang="ru-RU"/>
              <a:t>ЭБС </a:t>
            </a:r>
            <a:r>
              <a:rPr lang="en-US"/>
              <a:t>Znanium</a:t>
            </a:r>
            <a:endParaRPr lang="ru-RU"/>
          </a:p>
        </p:txBody>
      </p:sp>
      <p:sp>
        <p:nvSpPr>
          <p:cNvPr id="12291" name="Объект 2"/>
          <p:cNvSpPr>
            <a:spLocks noGrp="1"/>
          </p:cNvSpPr>
          <p:nvPr>
            <p:ph idx="1"/>
          </p:nvPr>
        </p:nvSpPr>
        <p:spPr>
          <a:xfrm>
            <a:off x="624417" y="981076"/>
            <a:ext cx="10972800" cy="4525963"/>
          </a:xfrm>
        </p:spPr>
        <p:txBody>
          <a:bodyPr/>
          <a:lstStyle/>
          <a:p>
            <a:pPr eaLnBrk="1" hangingPunct="1"/>
            <a:r>
              <a:rPr lang="en-US"/>
              <a:t>Znanium </a:t>
            </a:r>
            <a:r>
              <a:rPr lang="ru-RU"/>
              <a:t>помогает создать естественную среду для эффективного использования ЭБС в структуре ЕИОС вуза</a:t>
            </a:r>
          </a:p>
          <a:p>
            <a:pPr eaLnBrk="1" hangingPunct="1"/>
            <a:r>
              <a:rPr lang="ru-RU"/>
              <a:t>Использование учебников, монографий, периодики, ресурсов открытого доступа и разнообразной справочной информации на одной платформе – три модуля с единой авторизацией</a:t>
            </a:r>
          </a:p>
          <a:p>
            <a:pPr eaLnBrk="1" hangingPunct="1"/>
            <a:r>
              <a:rPr lang="ru-RU"/>
              <a:t>Реальное повышение публикационной активности – печатные, электронные и гибридные издания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8296" y="5601461"/>
            <a:ext cx="1210058" cy="110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9122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2" y="4879207"/>
            <a:ext cx="8534400" cy="1507067"/>
          </a:xfrm>
        </p:spPr>
        <p:txBody>
          <a:bodyPr/>
          <a:lstStyle/>
          <a:p>
            <a:r>
              <a:rPr lang="ru-RU" dirty="0"/>
              <a:t>Старт проекта ЭБС в РОССИИ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4183083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Формирование легального рынка учебной и научной литературы на русском языке в России </a:t>
            </a:r>
          </a:p>
          <a:p>
            <a:pPr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Формирование в учебных заведениях единого образовательного информационного пространства</a:t>
            </a:r>
          </a:p>
          <a:p>
            <a:pPr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Переход от бумажного издания к новым электронным формам представления информации</a:t>
            </a:r>
          </a:p>
          <a:p>
            <a:pPr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Активизация федеральные проектов по созданию единой электронной библиотеки (НЭБ и пр.)</a:t>
            </a:r>
          </a:p>
          <a:p>
            <a:pPr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Повышение доступности учебной и научной литературы</a:t>
            </a:r>
          </a:p>
          <a:p>
            <a:pPr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Усиление информационных интеграционных процессов между издателями, библиотеками и вузами</a:t>
            </a:r>
          </a:p>
          <a:p>
            <a:pPr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Появление новых информационных продуктов на базе ЭБС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8296" y="5601461"/>
            <a:ext cx="1210058" cy="110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58858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ФОРМИРОВАНИЕ РЕСУРСОВ НОВОГО ТИПА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ЭНЦИКЛОПЕДИЯ </a:t>
            </a:r>
            <a:r>
              <a:rPr lang="en-US" dirty="0"/>
              <a:t>ZNANIUM – </a:t>
            </a:r>
            <a:r>
              <a:rPr lang="ru-RU" dirty="0"/>
              <a:t>важное звено в мотивации студентов и преподавателей, а также авторов учебной и научной литературы для работы в новом формате…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8296" y="5601461"/>
            <a:ext cx="1210058" cy="110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3092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УЧАСТНИКИ Информационного ВЗАИМОДЕЙСТВИЯ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" y="685800"/>
            <a:ext cx="12192000" cy="36152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/>
              <a:t>БИБЛИОТЕКИ – ИЗДАТЕЛЬСТВА –УЧЕБНЫЕ ЗАВЕДЕНИЯ</a:t>
            </a:r>
          </a:p>
          <a:p>
            <a:pPr marL="0" indent="0">
              <a:buNone/>
            </a:pPr>
            <a:endParaRPr lang="ru-RU" sz="3600" dirty="0"/>
          </a:p>
          <a:p>
            <a:pPr marL="0" indent="0">
              <a:buNone/>
            </a:pPr>
            <a:r>
              <a:rPr lang="ru-RU" sz="3600" dirty="0"/>
              <a:t>библиотекари – студенты – преподаватели – издатели –</a:t>
            </a:r>
            <a:r>
              <a:rPr lang="en-US" sz="3600"/>
              <a:t> </a:t>
            </a:r>
            <a:r>
              <a:rPr lang="ru-RU" sz="3600"/>
              <a:t> </a:t>
            </a:r>
            <a:r>
              <a:rPr lang="ru-RU" sz="3600" dirty="0"/>
              <a:t>специалисты - ученые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8296" y="5601461"/>
            <a:ext cx="1210058" cy="110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1395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ЭБС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dirty="0"/>
              <a:t>Электронно-библиотечная система (ЭБС) — это предусмотренный федеральными государственными образовательными стандартами высшего профессионального образования (ФГОС ВПО) России обязательный элемент библиотечно-информационного обеспечения учащихся вузов, представляющий собой базу данных, содержащую издания учебной, учебно-методической и иной литературы, используемой в образовательном процессе, и соответствующую содержательным и количественным характеристикам, установленным приказом </a:t>
            </a:r>
            <a:r>
              <a:rPr lang="ru-RU" dirty="0" err="1"/>
              <a:t>Рособрнадзора</a:t>
            </a:r>
            <a:r>
              <a:rPr lang="ru-RU" dirty="0"/>
              <a:t> от 05.11.2012 г. № 1953.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8296" y="5601461"/>
            <a:ext cx="1210058" cy="110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34813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ЭБС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ЭБС – это совокупность используемых в образовательном процессе электронных документов, объединенных по тематическим и целевым признакам, снабженная дополнительными сервисами, облегчающими поиск документов и работу с ними, и соответствующая всем требованиям ФГОС ВО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8296" y="5601461"/>
            <a:ext cx="1210058" cy="110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803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ИНФОРМАЦИОННЫЕ ПРОЕКТЫ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ЭБС </a:t>
            </a:r>
            <a:r>
              <a:rPr lang="ru-RU" dirty="0" err="1"/>
              <a:t>внутривузовские</a:t>
            </a:r>
            <a:r>
              <a:rPr lang="ru-RU" dirty="0"/>
              <a:t>, ЭБС коммерческие, </a:t>
            </a:r>
            <a:r>
              <a:rPr lang="ru-RU" dirty="0" err="1"/>
              <a:t>Репозитории</a:t>
            </a:r>
            <a:r>
              <a:rPr lang="ru-RU" dirty="0"/>
              <a:t>, Реферативные базы данных, Специализированные сайты (поиск плагиата, разработка единой точки доступа, единого поиска и пр.)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8296" y="5601461"/>
            <a:ext cx="1210058" cy="110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0742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БИБЛИОТЕКА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ЖДЕТ СООТВЕТСТВИЕ С НОРМАТИВНЫМИ ДОКУМЕНТАМИ, РЕГЛАМЕНТИРУЮЩИМИ ИХ ДЕЯТЕЛЬНОСТЬ…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8296" y="5601461"/>
            <a:ext cx="1210058" cy="110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09434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ЧИТАТЕЛЬ/пользователь/студент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ЖДЕТ УДОВЛЕТВОРЕНИЯ СВОИХ ИНФОРМАЦИОННЫХ ПОТРЕБНОСТЕЙ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8296" y="5601461"/>
            <a:ext cx="1210058" cy="110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78864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Ученый/специалист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ЖДЕТ ИНСТРУМЕНТА РЕШЕНИЯ СВОИХ ОСНОВНЫХ ПРОФЕССИОНАЛЬНЫХ ЗАДАЧ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8296" y="5601461"/>
            <a:ext cx="1210058" cy="110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981931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310</TotalTime>
  <Words>544</Words>
  <Application>Microsoft Office PowerPoint</Application>
  <PresentationFormat>Widescreen</PresentationFormat>
  <Paragraphs>66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Century Gothic</vt:lpstr>
      <vt:lpstr>Wingdings 3</vt:lpstr>
      <vt:lpstr>Сектор</vt:lpstr>
      <vt:lpstr>ЭБС – ИНСТРУМЕНТ ОБРАЗОВАНИЯ И НАУКИ</vt:lpstr>
      <vt:lpstr>Старт проекта ЭБС в РОССИИ</vt:lpstr>
      <vt:lpstr>УЧАСТНИКИ Информационного ВЗАИМОДЕЙСТВИЯ</vt:lpstr>
      <vt:lpstr>ЭБС</vt:lpstr>
      <vt:lpstr>ЭБС</vt:lpstr>
      <vt:lpstr>ИНФОРМАЦИОННЫЕ ПРОЕКТЫ</vt:lpstr>
      <vt:lpstr>БИБЛИОТЕКА</vt:lpstr>
      <vt:lpstr>ЧИТАТЕЛЬ/пользователь/студент</vt:lpstr>
      <vt:lpstr>Ученый/специалист</vt:lpstr>
      <vt:lpstr>ПРЕПОДАВАТЕЛЬ</vt:lpstr>
      <vt:lpstr>ЭФФЕКТИВНОСТЬ ИНФОРМАЦИОННОГО РЕСУРСА</vt:lpstr>
      <vt:lpstr>Новые проблемы и вызовы, связанные с ЭБС</vt:lpstr>
      <vt:lpstr>PowerPoint Presentation</vt:lpstr>
      <vt:lpstr>PowerPoint Presentation</vt:lpstr>
      <vt:lpstr>PowerPoint Presentation</vt:lpstr>
      <vt:lpstr>ЭБС должна быть частью учебного процесса</vt:lpstr>
      <vt:lpstr>Основные виды использования ЭБС в вузах:</vt:lpstr>
      <vt:lpstr>Элементарные виды использования ЭБС</vt:lpstr>
      <vt:lpstr>ЭБС Znanium</vt:lpstr>
      <vt:lpstr>ФОРМИРОВАНИЕ РЕСУРСОВ НОВОГО ТИПА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ЭБС – ИНСТРУМЕНТ ОБРАЗОВАНИЯ И НАУКИ</dc:title>
  <dc:creator>Петр Алексеевич Бреберов</dc:creator>
  <cp:lastModifiedBy>jagdev singh</cp:lastModifiedBy>
  <cp:revision>13</cp:revision>
  <dcterms:created xsi:type="dcterms:W3CDTF">2018-09-21T11:02:36Z</dcterms:created>
  <dcterms:modified xsi:type="dcterms:W3CDTF">2018-09-24T13:19:25Z</dcterms:modified>
</cp:coreProperties>
</file>