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61" r:id="rId13"/>
    <p:sldId id="271" r:id="rId14"/>
    <p:sldId id="272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5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0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9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Страна издателя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8"/>
            <c:bubble3D val="0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9"/>
            <c:bubble3D val="0"/>
            <c:spPr>
              <a:gradFill rotWithShape="1">
                <a:gsLst>
                  <a:gs pos="0">
                    <a:schemeClr val="accent4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0"/>
            <c:bubble3D val="0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1"/>
            <c:bubble3D val="0"/>
            <c:spPr>
              <a:gradFill rotWithShape="1">
                <a:gsLst>
                  <a:gs pos="0">
                    <a:schemeClr val="accent6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2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3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4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5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6"/>
            <c:bubble3D val="0"/>
            <c:spPr>
              <a:gradFill rotWithShape="1">
                <a:gsLst>
                  <a:gs pos="0">
                    <a:schemeClr val="accent5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7"/>
            <c:bubble3D val="0"/>
            <c:spPr>
              <a:gradFill rotWithShape="1">
                <a:gsLst>
                  <a:gs pos="0">
                    <a:schemeClr val="accent6">
                      <a:lumMod val="80000"/>
                      <a:lumOff val="2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6">
                      <a:lumMod val="80000"/>
                      <a:lumOff val="2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6">
                      <a:lumMod val="80000"/>
                      <a:lumOff val="2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8"/>
            <c:bubble3D val="0"/>
            <c:spPr>
              <a:gradFill rotWithShape="1">
                <a:gsLst>
                  <a:gs pos="0">
                    <a:schemeClr val="accent1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19"/>
            <c:bubble3D val="0"/>
            <c:spPr>
              <a:gradFill rotWithShape="1">
                <a:gsLst>
                  <a:gs pos="0">
                    <a:schemeClr val="accent2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0"/>
            <c:bubble3D val="0"/>
            <c:spPr>
              <a:gradFill rotWithShape="1">
                <a:gsLst>
                  <a:gs pos="0">
                    <a:schemeClr val="accent3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Pt>
            <c:idx val="21"/>
            <c:bubble3D val="0"/>
            <c:spPr>
              <a:gradFill rotWithShape="1">
                <a:gsLst>
                  <a:gs pos="0">
                    <a:schemeClr val="accent4">
                      <a:lumMod val="8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lumMod val="8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8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dPt>
          <c:dLbls>
            <c:dLbl>
              <c:idx val="9"/>
              <c:layout>
                <c:manualLayout>
                  <c:x val="-3.0727023319615913E-2"/>
                  <c:y val="1.794933122588018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2.1947873799726056E-3"/>
                  <c:y val="-2.205513784461152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norm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Лист1!$A$2:$A$23</c:f>
              <c:strCache>
                <c:ptCount val="22"/>
                <c:pt idx="0">
                  <c:v>Argentina</c:v>
                </c:pt>
                <c:pt idx="1">
                  <c:v>Brazil</c:v>
                </c:pt>
                <c:pt idx="2">
                  <c:v>Australia</c:v>
                </c:pt>
                <c:pt idx="3">
                  <c:v>Canada </c:v>
                </c:pt>
                <c:pt idx="4">
                  <c:v>Chile</c:v>
                </c:pt>
                <c:pt idx="5">
                  <c:v>Colombia</c:v>
                </c:pt>
                <c:pt idx="6">
                  <c:v>Croatia</c:v>
                </c:pt>
                <c:pt idx="7">
                  <c:v>Ecuador</c:v>
                </c:pt>
                <c:pt idx="8">
                  <c:v>Japan</c:v>
                </c:pt>
                <c:pt idx="9">
                  <c:v>Hungary</c:v>
                </c:pt>
                <c:pt idx="10">
                  <c:v>Indonesia</c:v>
                </c:pt>
                <c:pt idx="11">
                  <c:v>Iran</c:v>
                </c:pt>
                <c:pt idx="12">
                  <c:v>Italy</c:v>
                </c:pt>
                <c:pt idx="13">
                  <c:v>Mexico</c:v>
                </c:pt>
                <c:pt idx="14">
                  <c:v>Peru</c:v>
                </c:pt>
                <c:pt idx="15">
                  <c:v>Portugal</c:v>
                </c:pt>
                <c:pt idx="16">
                  <c:v>Romania</c:v>
                </c:pt>
                <c:pt idx="17">
                  <c:v>Spain</c:v>
                </c:pt>
                <c:pt idx="18">
                  <c:v>Taiwan</c:v>
                </c:pt>
                <c:pt idx="19">
                  <c:v>Turkey</c:v>
                </c:pt>
                <c:pt idx="20">
                  <c:v>USA</c:v>
                </c:pt>
                <c:pt idx="21">
                  <c:v>Venezuela</c:v>
                </c:pt>
              </c:strCache>
            </c:strRef>
          </c:cat>
          <c:val>
            <c:numRef>
              <c:f>Лист1!$B$2:$B$23</c:f>
              <c:numCache>
                <c:formatCode>General</c:formatCode>
                <c:ptCount val="22"/>
                <c:pt idx="0">
                  <c:v>4</c:v>
                </c:pt>
                <c:pt idx="1">
                  <c:v>10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12</c:v>
                </c:pt>
                <c:pt idx="11">
                  <c:v>1</c:v>
                </c:pt>
                <c:pt idx="12">
                  <c:v>2</c:v>
                </c:pt>
                <c:pt idx="13">
                  <c:v>1</c:v>
                </c:pt>
                <c:pt idx="14">
                  <c:v>1</c:v>
                </c:pt>
                <c:pt idx="15">
                  <c:v>5</c:v>
                </c:pt>
                <c:pt idx="16">
                  <c:v>2</c:v>
                </c:pt>
                <c:pt idx="17">
                  <c:v>7</c:v>
                </c:pt>
                <c:pt idx="18">
                  <c:v>1</c:v>
                </c:pt>
                <c:pt idx="19">
                  <c:v>2</c:v>
                </c:pt>
                <c:pt idx="20">
                  <c:v>3</c:v>
                </c:pt>
                <c:pt idx="21">
                  <c:v>1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6.5843621399176953E-3"/>
          <c:y val="0.13008086203933977"/>
          <c:w val="0.1635139928496592"/>
          <c:h val="0.82227804881788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 ресурсов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Лист1!$A$2:$A$14</c:f>
              <c:strCache>
                <c:ptCount val="13"/>
                <c:pt idx="0">
                  <c:v>APC</c:v>
                </c:pt>
                <c:pt idx="1">
                  <c:v>Submission charges</c:v>
                </c:pt>
                <c:pt idx="2">
                  <c:v>Sponsorship</c:v>
                </c:pt>
                <c:pt idx="3">
                  <c:v>Adverstising </c:v>
                </c:pt>
                <c:pt idx="4">
                  <c:v>Special issues</c:v>
                </c:pt>
                <c:pt idx="5">
                  <c:v>Consortium investments</c:v>
                </c:pt>
                <c:pt idx="6">
                  <c:v>Crowdfunding</c:v>
                </c:pt>
                <c:pt idx="7">
                  <c:v>Additional services</c:v>
                </c:pt>
                <c:pt idx="8">
                  <c:v>None</c:v>
                </c:pt>
                <c:pt idx="9">
                  <c:v>Crowdsourcing</c:v>
                </c:pt>
                <c:pt idx="10">
                  <c:v>Other</c:v>
                </c:pt>
                <c:pt idx="11">
                  <c:v>Governmental grant</c:v>
                </c:pt>
                <c:pt idx="12">
                  <c:v>Founders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7</c:v>
                </c:pt>
                <c:pt idx="1">
                  <c:v>5</c:v>
                </c:pt>
                <c:pt idx="2">
                  <c:v>30</c:v>
                </c:pt>
                <c:pt idx="3">
                  <c:v>1</c:v>
                </c:pt>
                <c:pt idx="4">
                  <c:v>4</c:v>
                </c:pt>
                <c:pt idx="5">
                  <c:v>6</c:v>
                </c:pt>
                <c:pt idx="6">
                  <c:v>5</c:v>
                </c:pt>
                <c:pt idx="7">
                  <c:v>7</c:v>
                </c:pt>
                <c:pt idx="8">
                  <c:v>10</c:v>
                </c:pt>
                <c:pt idx="9">
                  <c:v>1</c:v>
                </c:pt>
                <c:pt idx="10">
                  <c:v>4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442920480"/>
        <c:axId val="442922048"/>
      </c:barChart>
      <c:valAx>
        <c:axId val="44292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2920480"/>
        <c:crossBetween val="between"/>
      </c:valAx>
      <c:catAx>
        <c:axId val="4429204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2922048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Тип издателя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Академическая организация</c:v>
                </c:pt>
                <c:pt idx="1">
                  <c:v>Независимый издатель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50</c:v>
                </c:pt>
                <c:pt idx="1">
                  <c:v>14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4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Коммерческий</c:v>
                </c:pt>
                <c:pt idx="1">
                  <c:v>Некомерческий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61</c:v>
                </c:pt>
              </c:numCache>
            </c:numRef>
          </c:val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Язык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моноязычные</c:v>
                </c:pt>
                <c:pt idx="1">
                  <c:v>английский + национальный язык</c:v>
                </c:pt>
                <c:pt idx="2">
                  <c:v>мультиязычный (3 языка+)</c:v>
                </c:pt>
                <c:pt idx="3">
                  <c:v>испанский + португальский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</c:v>
                </c:pt>
                <c:pt idx="1">
                  <c:v>13</c:v>
                </c:pt>
                <c:pt idx="2">
                  <c:v>15</c:v>
                </c:pt>
                <c:pt idx="3">
                  <c:v>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зарубежных читателей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0-5%</c:v>
                </c:pt>
                <c:pt idx="1">
                  <c:v>5-15%</c:v>
                </c:pt>
                <c:pt idx="2">
                  <c:v>15-30%</c:v>
                </c:pt>
                <c:pt idx="3">
                  <c:v>30-50%</c:v>
                </c:pt>
                <c:pt idx="4">
                  <c:v>50-70%</c:v>
                </c:pt>
                <c:pt idx="5">
                  <c:v>70%+</c:v>
                </c:pt>
                <c:pt idx="6">
                  <c:v>Unknown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10</c:v>
                </c:pt>
                <c:pt idx="3">
                  <c:v>6</c:v>
                </c:pt>
                <c:pt idx="4">
                  <c:v>7</c:v>
                </c:pt>
                <c:pt idx="5">
                  <c:v>12</c:v>
                </c:pt>
                <c:pt idx="6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Доля зарубежных авторов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0-5%</c:v>
                </c:pt>
                <c:pt idx="1">
                  <c:v>5-15%</c:v>
                </c:pt>
                <c:pt idx="2">
                  <c:v>15-30%</c:v>
                </c:pt>
                <c:pt idx="3">
                  <c:v>30-50%</c:v>
                </c:pt>
                <c:pt idx="4">
                  <c:v>50-70%</c:v>
                </c:pt>
                <c:pt idx="5">
                  <c:v>70%+</c:v>
                </c:pt>
                <c:pt idx="6">
                  <c:v>Unknown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</c:v>
                </c:pt>
                <c:pt idx="1">
                  <c:v>13</c:v>
                </c:pt>
                <c:pt idx="2">
                  <c:v>13</c:v>
                </c:pt>
                <c:pt idx="3">
                  <c:v>7</c:v>
                </c:pt>
                <c:pt idx="4">
                  <c:v>6</c:v>
                </c:pt>
                <c:pt idx="5">
                  <c:v>12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выпусков журнала в год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fld id="{E1FC0D47-AD55-4046-B1FE-00FB3D3E0BF1}" type="PERCENTAGE">
                      <a:rPr lang="en-US">
                        <a:solidFill>
                          <a:schemeClr val="bg1"/>
                        </a:solidFill>
                      </a:rPr>
                      <a:pPr/>
                      <a:t>[ПРОЦЕНТ]</a:t>
                    </a:fld>
                    <a:endParaRPr lang="ru-RU"/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1</c:v>
                </c:pt>
                <c:pt idx="1">
                  <c:v>1  или 2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n/a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36</c:v>
                </c:pt>
                <c:pt idx="3">
                  <c:v>7</c:v>
                </c:pt>
                <c:pt idx="4">
                  <c:v>9</c:v>
                </c:pt>
                <c:pt idx="5">
                  <c:v>1</c:v>
                </c:pt>
                <c:pt idx="6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статей в год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&lt;20</c:v>
                </c:pt>
                <c:pt idx="1">
                  <c:v>20-50</c:v>
                </c:pt>
                <c:pt idx="2">
                  <c:v>50-70</c:v>
                </c:pt>
                <c:pt idx="3">
                  <c:v>&gt;100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29</c:v>
                </c:pt>
                <c:pt idx="1">
                  <c:v>25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Платформа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Лист1!$A$2:$A$7</c:f>
              <c:strCache>
                <c:ptCount val="6"/>
                <c:pt idx="0">
                  <c:v>OJS</c:v>
                </c:pt>
                <c:pt idx="1">
                  <c:v>Own software</c:v>
                </c:pt>
                <c:pt idx="2">
                  <c:v>Subscription-based service</c:v>
                </c:pt>
                <c:pt idx="3">
                  <c:v>The Scientific and Technological
Research Council of Turkey
(TÜBİTAK)</c:v>
                </c:pt>
                <c:pt idx="4">
                  <c:v>Hardcopy</c:v>
                </c:pt>
                <c:pt idx="5">
                  <c:v>Wordpress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56</c:v>
                </c:pt>
                <c:pt idx="1">
                  <c:v>4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6303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265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629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2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5787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9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88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616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544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3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47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95423-E5FD-4A78-AAF2-3B1581AA122D}" type="datetimeFigureOut">
              <a:rPr lang="ru-RU" smtClean="0"/>
              <a:t>26.09.2018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3EC6D-7F5E-49FE-8F62-6758E47360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138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ile:Open Access logo PLoS transparent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372" y="652463"/>
            <a:ext cx="36576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91564" y="1122363"/>
            <a:ext cx="9144000" cy="2387600"/>
          </a:xfrm>
        </p:spPr>
        <p:txBody>
          <a:bodyPr>
            <a:normAutofit/>
          </a:bodyPr>
          <a:lstStyle/>
          <a:p>
            <a:r>
              <a:rPr lang="ru-RU" b="1" dirty="0" smtClean="0"/>
              <a:t>Журналы в DOAJ  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1564" y="3625187"/>
            <a:ext cx="9144000" cy="1655762"/>
          </a:xfrm>
        </p:spPr>
        <p:txBody>
          <a:bodyPr/>
          <a:lstStyle/>
          <a:p>
            <a:r>
              <a:rPr lang="ru-RU" sz="2800" b="1" dirty="0"/>
              <a:t>А</a:t>
            </a:r>
            <a:r>
              <a:rPr lang="ru-RU" sz="2800" b="1" dirty="0" smtClean="0"/>
              <a:t>льтернатива для открытой науки? 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9200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25193"/>
              </p:ext>
            </p:extLst>
          </p:nvPr>
        </p:nvGraphicFramePr>
        <p:xfrm>
          <a:off x="775504" y="636608"/>
          <a:ext cx="10578296" cy="5540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636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396195"/>
              </p:ext>
            </p:extLst>
          </p:nvPr>
        </p:nvGraphicFramePr>
        <p:xfrm>
          <a:off x="625033" y="393539"/>
          <a:ext cx="10728767" cy="5783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67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 181 журнала в </a:t>
            </a:r>
            <a:r>
              <a:rPr lang="en-US" b="1" dirty="0" smtClean="0"/>
              <a:t>DOAJ..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771207" cy="4351338"/>
          </a:xfrm>
        </p:spPr>
        <p:txBody>
          <a:bodyPr>
            <a:normAutofit/>
          </a:bodyPr>
          <a:lstStyle/>
          <a:p>
            <a:r>
              <a:rPr lang="ru-RU" dirty="0" smtClean="0"/>
              <a:t>37 </a:t>
            </a:r>
            <a:r>
              <a:rPr lang="ru-RU" dirty="0"/>
              <a:t>входит в </a:t>
            </a:r>
            <a:r>
              <a:rPr lang="en-US" dirty="0" err="1"/>
              <a:t>WoS</a:t>
            </a:r>
            <a:r>
              <a:rPr lang="ru-RU" dirty="0"/>
              <a:t> – чуть больше 20</a:t>
            </a:r>
            <a:r>
              <a:rPr lang="ru-RU" dirty="0" smtClean="0"/>
              <a:t>%;</a:t>
            </a:r>
            <a:endParaRPr lang="ru-RU" dirty="0"/>
          </a:p>
          <a:p>
            <a:r>
              <a:rPr lang="ru-RU" dirty="0" smtClean="0"/>
              <a:t>21 </a:t>
            </a:r>
            <a:r>
              <a:rPr lang="ru-RU" dirty="0" smtClean="0"/>
              <a:t>входит в </a:t>
            </a:r>
            <a:r>
              <a:rPr lang="en-US" dirty="0" smtClean="0"/>
              <a:t>Scopus</a:t>
            </a:r>
            <a:r>
              <a:rPr lang="ru-RU" dirty="0" smtClean="0"/>
              <a:t> на 2017 год – около 12%;</a:t>
            </a:r>
          </a:p>
          <a:p>
            <a:r>
              <a:rPr lang="ru-RU" dirty="0" smtClean="0"/>
              <a:t>Всего в </a:t>
            </a:r>
            <a:r>
              <a:rPr lang="en-US" dirty="0" err="1" smtClean="0"/>
              <a:t>WoS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dirty="0" smtClean="0"/>
              <a:t>Scopus </a:t>
            </a:r>
            <a:r>
              <a:rPr lang="ru-RU" dirty="0" smtClean="0"/>
              <a:t>входит почти четверть и только 2 журнала из 44 берут плату за публикацию.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3 журнала – </a:t>
            </a:r>
            <a:r>
              <a:rPr lang="en-US" dirty="0" smtClean="0"/>
              <a:t>De </a:t>
            </a:r>
            <a:r>
              <a:rPr lang="en-US" dirty="0" err="1" smtClean="0"/>
              <a:t>Gruyter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en-US" dirty="0" smtClean="0"/>
              <a:t>1 </a:t>
            </a:r>
            <a:r>
              <a:rPr lang="ru-RU" dirty="0" smtClean="0"/>
              <a:t>журнал</a:t>
            </a:r>
            <a:r>
              <a:rPr lang="en-US" dirty="0" smtClean="0"/>
              <a:t> </a:t>
            </a:r>
            <a:r>
              <a:rPr lang="ru-RU" dirty="0" smtClean="0"/>
              <a:t>– </a:t>
            </a:r>
            <a:r>
              <a:rPr lang="en-US" dirty="0" smtClean="0"/>
              <a:t>SAGE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3074" name="Picture 2" descr="Image result for clarivate analy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4391" y="5538729"/>
            <a:ext cx="2843861" cy="975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scopu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689" y="4091404"/>
            <a:ext cx="3069266" cy="98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90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ile:Open Access logo PLoS transparent.svg"/>
          <p:cNvPicPr>
            <a:picLocks noChangeAspect="1" noChangeArrowheads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025" y="745060"/>
            <a:ext cx="3657600" cy="5715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/>
              <a:t>Итоги</a:t>
            </a:r>
            <a:endParaRPr lang="ru-RU" sz="4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OJS + </a:t>
            </a:r>
            <a:r>
              <a:rPr lang="ru-RU" dirty="0" smtClean="0"/>
              <a:t>поддержка университета = некоммерческий научный журнал, выпускающий до 50 научных статей в год.</a:t>
            </a:r>
          </a:p>
          <a:p>
            <a:pPr marL="0" indent="0">
              <a:buNone/>
            </a:pPr>
            <a:r>
              <a:rPr lang="ru-RU" dirty="0" smtClean="0"/>
              <a:t>В четверти случаев входит в международные базы научного цитирования.</a:t>
            </a:r>
          </a:p>
          <a:p>
            <a:pPr marL="0" indent="0">
              <a:buNone/>
            </a:pPr>
            <a:r>
              <a:rPr lang="ru-RU" dirty="0" smtClean="0"/>
              <a:t>В 66% встречаются статьи на английском, 94% имеют метаданные на английском.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965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90999" y="2415168"/>
            <a:ext cx="3586480" cy="140447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Наталия </a:t>
            </a:r>
            <a:r>
              <a:rPr lang="ru-RU" sz="2400" dirty="0" smtClean="0"/>
              <a:t>Трищенко </a:t>
            </a:r>
          </a:p>
          <a:p>
            <a:pPr marL="0" indent="0">
              <a:buNone/>
            </a:pPr>
            <a:r>
              <a:rPr lang="en-US" sz="2400" dirty="0" smtClean="0"/>
              <a:t>natahatri@yandex.ru</a:t>
            </a:r>
          </a:p>
          <a:p>
            <a:pPr marL="0" indent="0">
              <a:buNone/>
            </a:pPr>
            <a:r>
              <a:rPr lang="en-US" sz="2400" dirty="0" smtClean="0"/>
              <a:t>+7 915 058 78 10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349375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70213" algn="ctr"/>
                <a:tab pos="594042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altLang="ru-RU" sz="110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altLang="ru-RU" smtClean="0">
              <a:solidFill>
                <a:prstClr val="black"/>
              </a:solidFill>
            </a:endParaRPr>
          </a:p>
        </p:txBody>
      </p:sp>
      <p:pic>
        <p:nvPicPr>
          <p:cNvPr id="16" name="Рисунок 15" descr="C:\Users\Иван Засурский\Documents\отчетность 1 квартал 2016\оперативка\logo_aii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2654075"/>
            <a:ext cx="3419475" cy="697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978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Транзитный период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Horizon 2020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Open Access 2020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Plan S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13291" t="11139" r="32310" b="20844"/>
          <a:stretch/>
        </p:blipFill>
        <p:spPr>
          <a:xfrm>
            <a:off x="5231757" y="1668995"/>
            <a:ext cx="6632293" cy="466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77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192 журнала в категории </a:t>
            </a:r>
            <a:r>
              <a:rPr lang="en-US" dirty="0" smtClean="0"/>
              <a:t>Communication. Mass Media</a:t>
            </a:r>
          </a:p>
          <a:p>
            <a:r>
              <a:rPr lang="en-US" dirty="0" smtClean="0"/>
              <a:t>1 </a:t>
            </a:r>
            <a:r>
              <a:rPr lang="ru-RU" dirty="0" smtClean="0"/>
              <a:t>уже издается по подписке (продан </a:t>
            </a:r>
            <a:r>
              <a:rPr lang="en-US" dirty="0" smtClean="0"/>
              <a:t>Brill Publishers)</a:t>
            </a:r>
          </a:p>
          <a:p>
            <a:r>
              <a:rPr lang="ru-RU" dirty="0" smtClean="0"/>
              <a:t>1 является архивом</a:t>
            </a:r>
          </a:p>
          <a:p>
            <a:r>
              <a:rPr lang="ru-RU" dirty="0" smtClean="0"/>
              <a:t>9 прекратило издаваться / не работает сайт</a:t>
            </a:r>
          </a:p>
          <a:p>
            <a:endParaRPr lang="ru-RU" dirty="0" smtClean="0"/>
          </a:p>
          <a:p>
            <a:r>
              <a:rPr lang="ru-RU" dirty="0" smtClean="0"/>
              <a:t>Из 181 журнала </a:t>
            </a:r>
            <a:r>
              <a:rPr lang="ru-RU" dirty="0" smtClean="0"/>
              <a:t>на просьбу заполнить анкету ответило 64 издания.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Журналы в </a:t>
            </a:r>
            <a:r>
              <a:rPr lang="en-US" b="1" dirty="0" smtClean="0"/>
              <a:t>DOAJ – </a:t>
            </a:r>
            <a:r>
              <a:rPr lang="ru-RU" b="1" dirty="0" smtClean="0"/>
              <a:t>кто они?</a:t>
            </a:r>
            <a:endParaRPr lang="ru-RU" b="1" dirty="0"/>
          </a:p>
        </p:txBody>
      </p:sp>
      <p:pic>
        <p:nvPicPr>
          <p:cNvPr id="2050" name="Picture 2" descr="Image result for doaj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0061" y="5405337"/>
            <a:ext cx="3810000" cy="116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002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4097372"/>
              </p:ext>
            </p:extLst>
          </p:nvPr>
        </p:nvGraphicFramePr>
        <p:xfrm>
          <a:off x="321196" y="206053"/>
          <a:ext cx="11572875" cy="66519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8370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Тип издателя</a:t>
            </a:r>
            <a:endParaRPr lang="ru-RU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615200"/>
              </p:ext>
            </p:extLst>
          </p:nvPr>
        </p:nvGraphicFramePr>
        <p:xfrm>
          <a:off x="838200" y="1825625"/>
          <a:ext cx="5458428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3851480237"/>
              </p:ext>
            </p:extLst>
          </p:nvPr>
        </p:nvGraphicFramePr>
        <p:xfrm>
          <a:off x="5474825" y="1825624"/>
          <a:ext cx="5671595" cy="4471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46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4276" cy="13255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38 журналах можно опубликовать статью на английском языке, прочитать все тексты – в 23. </a:t>
            </a:r>
            <a:endParaRPr lang="ru-RU" sz="28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38660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101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177422"/>
              </p:ext>
            </p:extLst>
          </p:nvPr>
        </p:nvGraphicFramePr>
        <p:xfrm>
          <a:off x="838199" y="544010"/>
          <a:ext cx="10933253" cy="5632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51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0162447"/>
              </p:ext>
            </p:extLst>
          </p:nvPr>
        </p:nvGraphicFramePr>
        <p:xfrm>
          <a:off x="838199" y="393539"/>
          <a:ext cx="11060575" cy="5783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2814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959664"/>
              </p:ext>
            </p:extLst>
          </p:nvPr>
        </p:nvGraphicFramePr>
        <p:xfrm>
          <a:off x="838200" y="1107994"/>
          <a:ext cx="500701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155040364"/>
              </p:ext>
            </p:extLst>
          </p:nvPr>
        </p:nvGraphicFramePr>
        <p:xfrm>
          <a:off x="6018835" y="1146624"/>
          <a:ext cx="5831068" cy="43127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1254098" y="6189066"/>
            <a:ext cx="9683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80% журналов </a:t>
            </a:r>
            <a:r>
              <a:rPr lang="ru-RU" sz="2800" dirty="0" smtClean="0"/>
              <a:t>обрабатывают</a:t>
            </a:r>
            <a:r>
              <a:rPr lang="ru-RU" sz="2800" dirty="0" smtClean="0"/>
              <a:t> статьи меньше, чем за полгода.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9155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727</TotalTime>
  <Words>226</Words>
  <Application>Microsoft Office PowerPoint</Application>
  <PresentationFormat>Широкоэкранный</PresentationFormat>
  <Paragraphs>43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Тема Office</vt:lpstr>
      <vt:lpstr>Журналы в DOAJ  </vt:lpstr>
      <vt:lpstr>Транзитный период</vt:lpstr>
      <vt:lpstr>Журналы в DOAJ – кто они?</vt:lpstr>
      <vt:lpstr>Презентация PowerPoint</vt:lpstr>
      <vt:lpstr>Тип издателя</vt:lpstr>
      <vt:lpstr>В 38 журналах можно опубликовать статью на английском языке, прочитать все тексты – в 23.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 181 журнала в DOAJ..</vt:lpstr>
      <vt:lpstr>Итоги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Журналы в DOAJ</dc:title>
  <dc:creator>АИИ</dc:creator>
  <cp:lastModifiedBy>АИИ</cp:lastModifiedBy>
  <cp:revision>16</cp:revision>
  <dcterms:created xsi:type="dcterms:W3CDTF">2018-09-26T20:03:21Z</dcterms:created>
  <dcterms:modified xsi:type="dcterms:W3CDTF">2018-09-27T08:10:39Z</dcterms:modified>
</cp:coreProperties>
</file>