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0" r:id="rId3"/>
    <p:sldId id="326" r:id="rId4"/>
    <p:sldId id="317" r:id="rId5"/>
    <p:sldId id="328" r:id="rId6"/>
    <p:sldId id="330" r:id="rId7"/>
    <p:sldId id="313" r:id="rId8"/>
    <p:sldId id="325" r:id="rId9"/>
    <p:sldId id="265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олотарев Дмитрий" initials="ЗД" lastIdx="10" clrIdx="0">
    <p:extLst>
      <p:ext uri="{19B8F6BF-5375-455C-9EA6-DF929625EA0E}">
        <p15:presenceInfo xmlns="" xmlns:p15="http://schemas.microsoft.com/office/powerpoint/2012/main" userId="Золотарев Дмитрий" providerId="None"/>
      </p:ext>
    </p:extLst>
  </p:cmAuthor>
  <p:cmAuthor id="2" name="Черная Екатерина" initials="ЧЕ" lastIdx="0" clrIdx="1">
    <p:extLst>
      <p:ext uri="{19B8F6BF-5375-455C-9EA6-DF929625EA0E}">
        <p15:presenceInfo xmlns="" xmlns:p15="http://schemas.microsoft.com/office/powerpoint/2012/main" userId="Черная Екате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DF3ED"/>
    <a:srgbClr val="68A242"/>
    <a:srgbClr val="E2F0D9"/>
    <a:srgbClr val="386C9A"/>
    <a:srgbClr val="95C674"/>
    <a:srgbClr val="C5E0B4"/>
    <a:srgbClr val="EAEFF7"/>
    <a:srgbClr val="247ACF"/>
    <a:srgbClr val="ACD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4" autoAdjust="0"/>
    <p:restoredTop sz="96623" autoAdjust="0"/>
  </p:normalViewPr>
  <p:slideViewPr>
    <p:cSldViewPr>
      <p:cViewPr varScale="1">
        <p:scale>
          <a:sx n="90" d="100"/>
          <a:sy n="90" d="100"/>
        </p:scale>
        <p:origin x="-792" y="-67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3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%20(1).xlsx" TargetMode="External"/><Relationship Id="rId4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%2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%20(1)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chernaya\Downloads\&#1043;&#1088;&#1072;&#1092;&#1080;&#1082;&#1080;%20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51615467085274E-2"/>
          <c:y val="4.2301451743169169E-2"/>
          <c:w val="0.90768412441797808"/>
          <c:h val="0.41463833889587087"/>
        </c:manualLayout>
      </c:layout>
      <c:lineChart>
        <c:grouping val="standard"/>
        <c:varyColors val="0"/>
        <c:ser>
          <c:idx val="0"/>
          <c:order val="0"/>
          <c:tx>
            <c:strRef>
              <c:f>'[Графики для презентации.xlsx]Слайд 2'!$A$56</c:f>
              <c:strCache>
                <c:ptCount val="1"/>
                <c:pt idx="0">
                  <c:v>Число российских журналов в WoS, ед.</c:v>
                </c:pt>
              </c:strCache>
            </c:strRef>
          </c:tx>
          <c:spPr>
            <a:ln w="19050" cap="rnd" cmpd="sng" algn="ctr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6">
                  <a:lumMod val="75000"/>
                </a:schemeClr>
              </a:solidFill>
              <a:ln w="63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презентации.xlsx]Слайд 2'!$B$55:$F$55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презентации.xlsx]Слайд 2'!$B$56:$F$56</c:f>
              <c:numCache>
                <c:formatCode>General</c:formatCode>
                <c:ptCount val="5"/>
                <c:pt idx="0">
                  <c:v>160</c:v>
                </c:pt>
                <c:pt idx="1">
                  <c:v>221</c:v>
                </c:pt>
                <c:pt idx="2">
                  <c:v>264</c:v>
                </c:pt>
                <c:pt idx="3">
                  <c:v>306</c:v>
                </c:pt>
                <c:pt idx="4">
                  <c:v>363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F8D-4DF4-BEB4-E9FFBB2251DA}"/>
            </c:ext>
          </c:extLst>
        </c:ser>
        <c:ser>
          <c:idx val="1"/>
          <c:order val="1"/>
          <c:tx>
            <c:strRef>
              <c:f>'[Графики для презентации.xlsx]Слайд 2'!$A$57</c:f>
              <c:strCache>
                <c:ptCount val="1"/>
                <c:pt idx="0">
                  <c:v>Среднее число статей российских авторов на 1 российский журнал, входящий в WoS, ед.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презентации.xlsx]Слайд 2'!$B$55:$F$55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презентации.xlsx]Слайд 2'!$B$57:$F$57</c:f>
              <c:numCache>
                <c:formatCode>0</c:formatCode>
                <c:ptCount val="5"/>
                <c:pt idx="0">
                  <c:v>89.84375</c:v>
                </c:pt>
                <c:pt idx="1">
                  <c:v>107.5158371040724</c:v>
                </c:pt>
                <c:pt idx="2">
                  <c:v>94.382575757575751</c:v>
                </c:pt>
                <c:pt idx="3">
                  <c:v>86.019607843137251</c:v>
                </c:pt>
                <c:pt idx="4">
                  <c:v>75.578512396694208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F8D-4DF4-BEB4-E9FFBB2251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994304"/>
        <c:axId val="171016576"/>
      </c:lineChart>
      <c:catAx>
        <c:axId val="17099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16576"/>
        <c:crosses val="autoZero"/>
        <c:auto val="1"/>
        <c:lblAlgn val="ctr"/>
        <c:lblOffset val="100"/>
        <c:noMultiLvlLbl val="0"/>
      </c:catAx>
      <c:valAx>
        <c:axId val="171016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0994304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2205745056834372"/>
          <c:y val="0.58452024843277417"/>
          <c:w val="0.52220820521427413"/>
          <c:h val="0.2324493529877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31636566497854E-2"/>
          <c:y val="0.37500000000000089"/>
          <c:w val="0.85588630397181009"/>
          <c:h val="0.53587853601633162"/>
        </c:manualLayout>
      </c:layout>
      <c:lineChart>
        <c:grouping val="standard"/>
        <c:varyColors val="0"/>
        <c:ser>
          <c:idx val="1"/>
          <c:order val="0"/>
          <c:tx>
            <c:strRef>
              <c:f>'[Графики для презентации.xlsx]Слайд 5 WOS'!$K$5</c:f>
              <c:strCache>
                <c:ptCount val="1"/>
                <c:pt idx="0">
                  <c:v>Прогноз средней емкости российских журналов в базе данных WoS по приоритетам, ед.</c:v>
                </c:pt>
              </c:strCache>
            </c:strRef>
          </c:tx>
          <c:spPr>
            <a:ln w="28575" cap="rnd">
              <a:solidFill>
                <a:srgbClr val="68A242"/>
              </a:solidFill>
              <a:round/>
            </a:ln>
            <a:effectLst/>
          </c:spPr>
          <c:marker>
            <c:symbol val="star"/>
            <c:size val="8"/>
            <c:spPr>
              <a:solidFill>
                <a:schemeClr val="bg1"/>
              </a:solidFill>
              <a:ln w="28575">
                <a:solidFill>
                  <a:srgbClr val="68A242"/>
                </a:solidFill>
              </a:ln>
              <a:effectLst/>
            </c:spPr>
          </c:marker>
          <c:dLbls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'[Графики для презентации.xlsx]Слайд 5 WOS'!$L$5:$R$5</c:f>
              <c:numCache>
                <c:formatCode>_-* #\ ##0_-;\-* #\ ##0_-;_-* "-"??_-;_-@_-</c:formatCode>
                <c:ptCount val="7"/>
                <c:pt idx="0">
                  <c:v>83</c:v>
                </c:pt>
                <c:pt idx="1">
                  <c:v>84</c:v>
                </c:pt>
                <c:pt idx="2">
                  <c:v>85</c:v>
                </c:pt>
                <c:pt idx="3">
                  <c:v>86</c:v>
                </c:pt>
                <c:pt idx="4">
                  <c:v>87</c:v>
                </c:pt>
                <c:pt idx="5">
                  <c:v>88</c:v>
                </c:pt>
                <c:pt idx="6">
                  <c:v>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BC-447A-8E47-0870DB036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83840"/>
        <c:axId val="172093824"/>
      </c:lineChart>
      <c:catAx>
        <c:axId val="172083840"/>
        <c:scaling>
          <c:orientation val="minMax"/>
        </c:scaling>
        <c:delete val="1"/>
        <c:axPos val="b"/>
        <c:majorTickMark val="out"/>
        <c:minorTickMark val="none"/>
        <c:tickLblPos val="none"/>
        <c:crossAx val="172093824"/>
        <c:crosses val="autoZero"/>
        <c:auto val="1"/>
        <c:lblAlgn val="ctr"/>
        <c:lblOffset val="100"/>
        <c:noMultiLvlLbl val="0"/>
      </c:catAx>
      <c:valAx>
        <c:axId val="172093824"/>
        <c:scaling>
          <c:orientation val="minMax"/>
          <c:max val="100"/>
          <c:min val="70"/>
        </c:scaling>
        <c:delete val="1"/>
        <c:axPos val="l"/>
        <c:numFmt formatCode="#,##0" sourceLinked="0"/>
        <c:majorTickMark val="out"/>
        <c:minorTickMark val="none"/>
        <c:tickLblPos val="none"/>
        <c:crossAx val="172083840"/>
        <c:crosses val="autoZero"/>
        <c:crossBetween val="between"/>
        <c:majorUnit val="60000"/>
        <c:minorUnit val="1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Статьи </a:t>
            </a:r>
            <a:r>
              <a:rPr lang="ru-RU" dirty="0" smtClean="0"/>
              <a:t>по приоритетам (Россия), </a:t>
            </a:r>
            <a:r>
              <a:rPr lang="ru-RU" dirty="0"/>
              <a:t>ед.</a:t>
            </a:r>
          </a:p>
        </c:rich>
      </c:tx>
      <c:layout>
        <c:manualLayout>
          <c:xMode val="edge"/>
          <c:yMode val="edge"/>
          <c:x val="8.1939462124525769E-2"/>
          <c:y val="6.9150392485257478E-2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528885095511161E-2"/>
          <c:y val="0.12274642752989209"/>
          <c:w val="0.53823741041784368"/>
          <c:h val="0.59185221638961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'[Графики для презентации (1).xlsx]Слайд 3'!$A$8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rgbClr val="68A24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 (1).xlsx]Слайд 3'!$B$4:$F$4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 (1).xlsx]Слайд 3'!$B$8:$F$8</c:f>
              <c:numCache>
                <c:formatCode>_-* #\ ##0\ _₽_-;\-* #\ ##0\ _₽_-;_-* "-"??\ _₽_-;_-@_-</c:formatCode>
                <c:ptCount val="5"/>
                <c:pt idx="0">
                  <c:v>12374</c:v>
                </c:pt>
                <c:pt idx="1">
                  <c:v>13190</c:v>
                </c:pt>
                <c:pt idx="2">
                  <c:v>13769</c:v>
                </c:pt>
                <c:pt idx="3">
                  <c:v>13294</c:v>
                </c:pt>
                <c:pt idx="4">
                  <c:v>14055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E-495E-89E4-F09BF608FBB8}"/>
            </c:ext>
          </c:extLst>
        </c:ser>
        <c:ser>
          <c:idx val="1"/>
          <c:order val="1"/>
          <c:tx>
            <c:strRef>
              <c:f>'[Графики для презентации (1).xlsx]Слайд 3'!$A$7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95C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 (1).xlsx]Слайд 3'!$B$4:$F$4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 (1).xlsx]Слайд 3'!$B$7:$F$7</c:f>
              <c:numCache>
                <c:formatCode>_-* #\ ##0\ _₽_-;\-* #\ ##0\ _₽_-;_-* "-"??\ _₽_-;_-@_-</c:formatCode>
                <c:ptCount val="5"/>
                <c:pt idx="0">
                  <c:v>4434</c:v>
                </c:pt>
                <c:pt idx="1">
                  <c:v>5672</c:v>
                </c:pt>
                <c:pt idx="2">
                  <c:v>5320</c:v>
                </c:pt>
                <c:pt idx="3">
                  <c:v>6198</c:v>
                </c:pt>
                <c:pt idx="4">
                  <c:v>5898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E-495E-89E4-F09BF608FBB8}"/>
            </c:ext>
          </c:extLst>
        </c:ser>
        <c:ser>
          <c:idx val="2"/>
          <c:order val="2"/>
          <c:tx>
            <c:strRef>
              <c:f>'[Графики для презентации (1).xlsx]Слайд 3'!$A$6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 (1).xlsx]Слайд 3'!$B$4:$F$4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 (1).xlsx]Слайд 3'!$B$6:$F$6</c:f>
              <c:numCache>
                <c:formatCode>_-* #\ ##0\ _₽_-;\-* #\ ##0\ _₽_-;_-* "-"??\ _₽_-;_-@_-</c:formatCode>
                <c:ptCount val="5"/>
                <c:pt idx="0">
                  <c:v>3997</c:v>
                </c:pt>
                <c:pt idx="1">
                  <c:v>4773</c:v>
                </c:pt>
                <c:pt idx="2">
                  <c:v>5678</c:v>
                </c:pt>
                <c:pt idx="3">
                  <c:v>5910</c:v>
                </c:pt>
                <c:pt idx="4">
                  <c:v>6387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AE-495E-89E4-F09BF608FBB8}"/>
            </c:ext>
          </c:extLst>
        </c:ser>
        <c:ser>
          <c:idx val="3"/>
          <c:order val="3"/>
          <c:tx>
            <c:strRef>
              <c:f>'[Графики для презентации (1).xlsx]Слайд 3'!$A$5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 (1).xlsx]Слайд 3'!$B$4:$F$4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 (1).xlsx]Слайд 3'!$B$5:$F$5</c:f>
              <c:numCache>
                <c:formatCode>_-* #\ ##0\ _₽_-;\-* #\ ##0\ _₽_-;_-* "-"??\ _₽_-;_-@_-</c:formatCode>
                <c:ptCount val="5"/>
                <c:pt idx="0">
                  <c:v>5924</c:v>
                </c:pt>
                <c:pt idx="1">
                  <c:v>6685</c:v>
                </c:pt>
                <c:pt idx="2">
                  <c:v>6727</c:v>
                </c:pt>
                <c:pt idx="3">
                  <c:v>7264</c:v>
                </c:pt>
                <c:pt idx="4">
                  <c:v>7923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AE-495E-89E4-F09BF608F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467520"/>
        <c:axId val="171469056"/>
      </c:barChart>
      <c:catAx>
        <c:axId val="17146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469056"/>
        <c:crosses val="autoZero"/>
        <c:auto val="1"/>
        <c:lblAlgn val="ctr"/>
        <c:lblOffset val="100"/>
        <c:noMultiLvlLbl val="0"/>
      </c:catAx>
      <c:valAx>
        <c:axId val="171469056"/>
        <c:scaling>
          <c:orientation val="minMax"/>
          <c:max val="40000"/>
        </c:scaling>
        <c:delete val="1"/>
        <c:axPos val="l"/>
        <c:numFmt formatCode="#,##0" sourceLinked="0"/>
        <c:majorTickMark val="none"/>
        <c:minorTickMark val="none"/>
        <c:tickLblPos val="none"/>
        <c:crossAx val="1714675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753547077085852E-2"/>
          <c:y val="0.83019559059182424"/>
          <c:w val="0.55469321045994202"/>
          <c:h val="9.4923811606882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95706279528731"/>
          <c:y val="0.26787359745409023"/>
          <c:w val="0.37749817221134846"/>
          <c:h val="0.6451523252277731"/>
        </c:manualLayout>
      </c:layout>
      <c:pieChart>
        <c:varyColors val="1"/>
        <c:ser>
          <c:idx val="0"/>
          <c:order val="0"/>
          <c:tx>
            <c:strRef>
              <c:f>'[Графики для презентации (1).xlsx]Слайд 3'!$G$4</c:f>
              <c:strCache>
                <c:ptCount val="1"/>
                <c:pt idx="0">
                  <c:v>Доля</c:v>
                </c:pt>
              </c:strCache>
            </c:strRef>
          </c:tx>
          <c:explosion val="1"/>
          <c:dPt>
            <c:idx val="0"/>
            <c:bubble3D val="0"/>
            <c:explosion val="25"/>
            <c:spPr>
              <a:solidFill>
                <a:srgbClr val="E2F0D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30-438D-8F93-1BDDF64B0FD0}"/>
              </c:ext>
            </c:extLst>
          </c:dPt>
          <c:dPt>
            <c:idx val="1"/>
            <c:bubble3D val="0"/>
            <c:spPr>
              <a:solidFill>
                <a:srgbClr val="C5E0B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30-438D-8F93-1BDDF64B0FD0}"/>
              </c:ext>
            </c:extLst>
          </c:dPt>
          <c:dPt>
            <c:idx val="2"/>
            <c:bubble3D val="0"/>
            <c:spPr>
              <a:solidFill>
                <a:srgbClr val="95C6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30-438D-8F93-1BDDF64B0FD0}"/>
              </c:ext>
            </c:extLst>
          </c:dPt>
          <c:dPt>
            <c:idx val="3"/>
            <c:bubble3D val="0"/>
            <c:spPr>
              <a:solidFill>
                <a:srgbClr val="68A24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30-438D-8F93-1BDDF64B0FD0}"/>
              </c:ext>
            </c:extLst>
          </c:dPt>
          <c:dLbls>
            <c:dLbl>
              <c:idx val="0"/>
              <c:layout>
                <c:manualLayout>
                  <c:x val="2.5339201671552451E-2"/>
                  <c:y val="6.1996506713243894E-2"/>
                </c:manualLayout>
              </c:layout>
              <c:tx>
                <c:rich>
                  <a:bodyPr/>
                  <a:lstStyle/>
                  <a:p>
                    <a:pPr>
                      <a:defRPr sz="1200" b="1" cap="none" spc="0">
                        <a:ln w="0"/>
                        <a:solidFill>
                          <a:schemeClr val="tx1"/>
                        </a:solidFill>
                        <a:effectLst/>
                      </a:defRPr>
                    </a:pPr>
                    <a:r>
                      <a:rPr lang="en-US" sz="1200" b="1">
                        <a:effectLst/>
                      </a:rPr>
                      <a:t>23% 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714223161497873"/>
                      <c:h val="0.16295274142127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30-438D-8F93-1BDDF64B0FD0}"/>
                </c:ext>
              </c:extLst>
            </c:dLbl>
            <c:dLbl>
              <c:idx val="1"/>
              <c:layout>
                <c:manualLayout>
                  <c:x val="-1.2696216527474833E-2"/>
                  <c:y val="-1.44654009251022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763929682288011"/>
                      <c:h val="0.127657163164027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530-438D-8F93-1BDDF64B0FD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30-438D-8F93-1BDDF64B0FD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30-438D-8F93-1BDDF64B0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cap="none" spc="0">
                    <a:ln w="0"/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'[Графики для презентации (1).xlsx]Слайд 3'!$A$5:$A$8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'[Графики для презентации (1).xlsx]Слайд 3'!$G$5:$G$8</c:f>
              <c:numCache>
                <c:formatCode>0</c:formatCode>
                <c:ptCount val="4"/>
                <c:pt idx="0">
                  <c:v>23.124069696173716</c:v>
                </c:pt>
                <c:pt idx="1">
                  <c:v>18.641099728570179</c:v>
                </c:pt>
                <c:pt idx="2">
                  <c:v>17.213904211540147</c:v>
                </c:pt>
                <c:pt idx="3">
                  <c:v>41.020926363715965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30-438D-8F93-1BDDF64B0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Статьи </a:t>
            </a:r>
            <a:r>
              <a:rPr lang="ru-RU" sz="1800" dirty="0" smtClean="0"/>
              <a:t>по приоритетам (мир), </a:t>
            </a:r>
            <a:r>
              <a:rPr lang="ru-RU" sz="1800" dirty="0"/>
              <a:t>ед.</a:t>
            </a:r>
          </a:p>
        </c:rich>
      </c:tx>
      <c:layout>
        <c:manualLayout>
          <c:xMode val="edge"/>
          <c:yMode val="edge"/>
          <c:x val="0.12220763011614777"/>
          <c:y val="8.310807018551416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2603136274785673E-2"/>
          <c:y val="0.17307835240839944"/>
          <c:w val="0.53897067849184765"/>
          <c:h val="0.55196782170876157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'[Графики для презентации (1).xlsx]Слайд 3'!$A$37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 (1).xlsx]Слайд 3'!$B$33:$F$33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 (1).xlsx]Слайд 3'!$B$37:$F$37</c:f>
              <c:numCache>
                <c:formatCode>_-* #\ ##0\ _₽_-;\-* #\ ##0\ _₽_-;_-* "-"??\ _₽_-;_-@_-</c:formatCode>
                <c:ptCount val="5"/>
                <c:pt idx="0">
                  <c:v>153292</c:v>
                </c:pt>
                <c:pt idx="1">
                  <c:v>158216</c:v>
                </c:pt>
                <c:pt idx="2">
                  <c:v>161001</c:v>
                </c:pt>
                <c:pt idx="3">
                  <c:v>164812</c:v>
                </c:pt>
                <c:pt idx="4">
                  <c:v>167254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1-420B-AB8C-7479A7EC9A87}"/>
            </c:ext>
          </c:extLst>
        </c:ser>
        <c:ser>
          <c:idx val="2"/>
          <c:order val="1"/>
          <c:tx>
            <c:strRef>
              <c:f>'[Графики для презентации (1).xlsx]Слайд 3'!$A$36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 (1).xlsx]Слайд 3'!$B$33:$F$33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 (1).xlsx]Слайд 3'!$B$36:$F$36</c:f>
              <c:numCache>
                <c:formatCode>_-* #\ ##0\ _₽_-;\-* #\ ##0\ _₽_-;_-* "-"??\ _₽_-;_-@_-</c:formatCode>
                <c:ptCount val="5"/>
                <c:pt idx="0">
                  <c:v>211839</c:v>
                </c:pt>
                <c:pt idx="1">
                  <c:v>220317</c:v>
                </c:pt>
                <c:pt idx="2">
                  <c:v>220948</c:v>
                </c:pt>
                <c:pt idx="3">
                  <c:v>233626</c:v>
                </c:pt>
                <c:pt idx="4">
                  <c:v>245902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51-420B-AB8C-7479A7EC9A87}"/>
            </c:ext>
          </c:extLst>
        </c:ser>
        <c:ser>
          <c:idx val="1"/>
          <c:order val="2"/>
          <c:tx>
            <c:strRef>
              <c:f>'[Графики для презентации (1).xlsx]Слайд 3'!$A$35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 (1).xlsx]Слайд 3'!$B$33:$F$33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 (1).xlsx]Слайд 3'!$B$35:$F$35</c:f>
              <c:numCache>
                <c:formatCode>_-* #\ ##0\ _₽_-;\-* #\ ##0\ _₽_-;_-* "-"??\ _₽_-;_-@_-</c:formatCode>
                <c:ptCount val="5"/>
                <c:pt idx="0">
                  <c:v>301187</c:v>
                </c:pt>
                <c:pt idx="1">
                  <c:v>334731</c:v>
                </c:pt>
                <c:pt idx="2">
                  <c:v>363012</c:v>
                </c:pt>
                <c:pt idx="3">
                  <c:v>360221</c:v>
                </c:pt>
                <c:pt idx="4">
                  <c:v>379699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51-420B-AB8C-7479A7EC9A87}"/>
            </c:ext>
          </c:extLst>
        </c:ser>
        <c:ser>
          <c:idx val="0"/>
          <c:order val="3"/>
          <c:tx>
            <c:strRef>
              <c:f>'[Графики для презентации (1).xlsx]Слайд 3'!$A$34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 (1).xlsx]Слайд 3'!$B$33:$F$33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 (1).xlsx]Слайд 3'!$B$34:$F$34</c:f>
              <c:numCache>
                <c:formatCode>_-* #\ ##0\ _₽_-;\-* #\ ##0\ _₽_-;_-* "-"??\ _₽_-;_-@_-</c:formatCode>
                <c:ptCount val="5"/>
                <c:pt idx="0">
                  <c:v>396616</c:v>
                </c:pt>
                <c:pt idx="1">
                  <c:v>396187</c:v>
                </c:pt>
                <c:pt idx="2">
                  <c:v>408913</c:v>
                </c:pt>
                <c:pt idx="3">
                  <c:v>414642</c:v>
                </c:pt>
                <c:pt idx="4">
                  <c:v>454313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51-420B-AB8C-7479A7EC9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71935232"/>
        <c:axId val="171936768"/>
      </c:barChart>
      <c:catAx>
        <c:axId val="1719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1936768"/>
        <c:crosses val="autoZero"/>
        <c:auto val="1"/>
        <c:lblAlgn val="ctr"/>
        <c:lblOffset val="100"/>
        <c:noMultiLvlLbl val="0"/>
      </c:catAx>
      <c:valAx>
        <c:axId val="1719367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1719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701636568468436E-2"/>
          <c:y val="0.83710733402859261"/>
          <c:w val="0.51031210675031535"/>
          <c:h val="9.4923811606882527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599933726483"/>
          <c:y val="0.3057012390541059"/>
          <c:w val="0.54659522040975661"/>
          <c:h val="0.5100537858795321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explosion val="25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AA-4E17-A193-B4F72B5F589D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AA-4E17-A193-B4F72B5F589D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AA-4E17-A193-B4F72B5F589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AA-4E17-A193-B4F72B5F589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 cap="none" spc="0">
                      <a:ln w="0"/>
                      <a:solidFill>
                        <a:schemeClr val="tx1"/>
                      </a:solidFill>
                      <a:effectLst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cap="none" spc="0">
                    <a:ln w="0"/>
                    <a:solidFill>
                      <a:schemeClr val="tx1"/>
                    </a:solidFill>
                    <a:effectLst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'[Графики для презентации (1).xlsx]Слайд 3'!$A$34:$A$37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'[Графики для презентации (1).xlsx]Слайд 3'!$G$34:$G$37</c:f>
              <c:numCache>
                <c:formatCode>0</c:formatCode>
                <c:ptCount val="4"/>
                <c:pt idx="0">
                  <c:v>36</c:v>
                </c:pt>
                <c:pt idx="1">
                  <c:v>31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EAA-4E17-A193-B4F72B5F5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51744038907602E-2"/>
          <c:y val="3.9126849362117397E-2"/>
          <c:w val="0.90768412441797808"/>
          <c:h val="0.40145773404854973"/>
        </c:manualLayout>
      </c:layout>
      <c:lineChart>
        <c:grouping val="standard"/>
        <c:varyColors val="0"/>
        <c:ser>
          <c:idx val="0"/>
          <c:order val="0"/>
          <c:tx>
            <c:strRef>
              <c:f>'[Графики для презентации.xlsx]Слайд 2'!$I$56</c:f>
              <c:strCache>
                <c:ptCount val="1"/>
                <c:pt idx="0">
                  <c:v>Число российских журналов в Scopus, ед.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>
                  <a:lumMod val="75000"/>
                </a:schemeClr>
              </a:solidFill>
              <a:ln w="63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4"/>
              <c:layout>
                <c:manualLayout>
                  <c:x val="-3.9670152013863931E-2"/>
                  <c:y val="-3.9369004705613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78-4352-9A4F-FEC9EB96A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презентации.xlsx]Слайд 2'!$J$55:$N$55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презентации.xlsx]Слайд 2'!$J$56:$N$56</c:f>
              <c:numCache>
                <c:formatCode>General</c:formatCode>
                <c:ptCount val="5"/>
                <c:pt idx="0">
                  <c:v>345</c:v>
                </c:pt>
                <c:pt idx="1">
                  <c:v>360</c:v>
                </c:pt>
                <c:pt idx="2">
                  <c:v>431</c:v>
                </c:pt>
                <c:pt idx="3">
                  <c:v>468</c:v>
                </c:pt>
                <c:pt idx="4">
                  <c:v>510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78-4352-9A4F-FEC9EB96A907}"/>
            </c:ext>
          </c:extLst>
        </c:ser>
        <c:ser>
          <c:idx val="1"/>
          <c:order val="1"/>
          <c:tx>
            <c:strRef>
              <c:f>'[Графики для презентации.xlsx]Слайд 2'!$I$57</c:f>
              <c:strCache>
                <c:ptCount val="1"/>
                <c:pt idx="0">
                  <c:v>Среднее число статей российских авторов на 1 российский журнал, входящий в Scopus, ед.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презентации.xlsx]Слайд 2'!$J$55:$N$55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презентации.xlsx]Слайд 2'!$J$57:$N$57</c:f>
              <c:numCache>
                <c:formatCode>0</c:formatCode>
                <c:ptCount val="5"/>
                <c:pt idx="0">
                  <c:v>69.544927536231882</c:v>
                </c:pt>
                <c:pt idx="1">
                  <c:v>72.591666666666669</c:v>
                </c:pt>
                <c:pt idx="2">
                  <c:v>69.631090487238978</c:v>
                </c:pt>
                <c:pt idx="3">
                  <c:v>68.899572649572647</c:v>
                </c:pt>
                <c:pt idx="4">
                  <c:v>68.386274509803926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478-4352-9A4F-FEC9EB96A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57920"/>
        <c:axId val="171059456"/>
      </c:lineChart>
      <c:catAx>
        <c:axId val="17105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59456"/>
        <c:crosses val="autoZero"/>
        <c:auto val="1"/>
        <c:lblAlgn val="ctr"/>
        <c:lblOffset val="100"/>
        <c:noMultiLvlLbl val="0"/>
      </c:catAx>
      <c:valAx>
        <c:axId val="171059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1057920"/>
        <c:crosses val="autoZero"/>
        <c:crossBetween val="between"/>
        <c:majorUnit val="3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6638583560301504"/>
          <c:y val="0.55995670594711033"/>
          <c:w val="0.52472468978378062"/>
          <c:h val="0.25429367975632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01398991171175E-2"/>
          <c:y val="0"/>
          <c:w val="0.95266636274202288"/>
          <c:h val="0.7062297959023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'[Графики для презентации.xlsx]Слайд 2'!$A$21</c:f>
              <c:strCache>
                <c:ptCount val="1"/>
                <c:pt idx="0">
                  <c:v>Статьи российских авторов по приоритетам, ед.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презентации.xlsx]Слайд 2'!$B$20:$F$20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презентации.xlsx]Слайд 2'!$B$21:$F$21</c:f>
              <c:numCache>
                <c:formatCode>_-* #\ ##0_-;\-* #\ ##0_-;_-* "-"??_-;_-@_-</c:formatCode>
                <c:ptCount val="5"/>
                <c:pt idx="0">
                  <c:v>27466</c:v>
                </c:pt>
                <c:pt idx="1">
                  <c:v>38912</c:v>
                </c:pt>
                <c:pt idx="2">
                  <c:v>41903</c:v>
                </c:pt>
                <c:pt idx="3">
                  <c:v>45623</c:v>
                </c:pt>
                <c:pt idx="4">
                  <c:v>48319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7A-4F0B-8BF2-4A7974B9E7EC}"/>
            </c:ext>
          </c:extLst>
        </c:ser>
        <c:ser>
          <c:idx val="1"/>
          <c:order val="1"/>
          <c:tx>
            <c:strRef>
              <c:f>'[Графики для презентации.xlsx]Слайд 2'!$A$22</c:f>
              <c:strCache>
                <c:ptCount val="1"/>
                <c:pt idx="0">
                  <c:v>Статьи российских авторов в российских журналах WoS по приоритетам, ед.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5.5108288872443185E-3"/>
                  <c:y val="1.4273126961150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7A-4F0B-8BF2-4A7974B9E7EC}"/>
                </c:ext>
              </c:extLst>
            </c:dLbl>
            <c:dLbl>
              <c:idx val="1"/>
              <c:layout>
                <c:manualLayout>
                  <c:x val="-5.051534790879657E-17"/>
                  <c:y val="1.903083594820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7A-4F0B-8BF2-4A7974B9E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презентации.xlsx]Слайд 2'!$B$20:$F$20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презентации.xlsx]Слайд 2'!$B$22:$F$22</c:f>
              <c:numCache>
                <c:formatCode>_-* #\ ##0_-;\-* #\ ##0_-;_-* "-"??_-;_-@_-</c:formatCode>
                <c:ptCount val="5"/>
                <c:pt idx="0">
                  <c:v>13489</c:v>
                </c:pt>
                <c:pt idx="1">
                  <c:v>20680</c:v>
                </c:pt>
                <c:pt idx="2">
                  <c:v>21857</c:v>
                </c:pt>
                <c:pt idx="3">
                  <c:v>23052</c:v>
                </c:pt>
                <c:pt idx="4">
                  <c:v>23790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7A-4F0B-8BF2-4A7974B9E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36"/>
        <c:axId val="171186432"/>
        <c:axId val="171196416"/>
      </c:barChart>
      <c:catAx>
        <c:axId val="17118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96416"/>
        <c:crosses val="autoZero"/>
        <c:auto val="1"/>
        <c:lblAlgn val="ctr"/>
        <c:lblOffset val="100"/>
        <c:noMultiLvlLbl val="0"/>
      </c:catAx>
      <c:valAx>
        <c:axId val="171196416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8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57678938781301"/>
          <c:w val="0.98383369767645823"/>
          <c:h val="0.13086933390082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07816099349707E-2"/>
          <c:y val="0"/>
          <c:w val="0.95318436780130056"/>
          <c:h val="0.66570052815733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'[Графики для презентации.xlsx]Слайд 2'!$I$21</c:f>
              <c:strCache>
                <c:ptCount val="1"/>
                <c:pt idx="0">
                  <c:v>Статьи российских авторов по приоритетам, ед.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презентации.xlsx]Слайд 2'!$J$20:$N$20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презентации.xlsx]Слайд 2'!$J$21:$N$21</c:f>
              <c:numCache>
                <c:formatCode>_-* #\ ##0_-;\-* #\ ##0_-;_-* "-"??_-;_-@_-</c:formatCode>
                <c:ptCount val="5"/>
                <c:pt idx="0">
                  <c:v>36646</c:v>
                </c:pt>
                <c:pt idx="1">
                  <c:v>41926</c:v>
                </c:pt>
                <c:pt idx="2">
                  <c:v>47115</c:v>
                </c:pt>
                <c:pt idx="3">
                  <c:v>48648</c:v>
                </c:pt>
                <c:pt idx="4">
                  <c:v>53071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5C-493F-93ED-311A243AE89E}"/>
            </c:ext>
          </c:extLst>
        </c:ser>
        <c:ser>
          <c:idx val="1"/>
          <c:order val="1"/>
          <c:tx>
            <c:strRef>
              <c:f>'[Графики для презентации.xlsx]Слайд 2'!$I$22</c:f>
              <c:strCache>
                <c:ptCount val="1"/>
                <c:pt idx="0">
                  <c:v>Статьи российских авторов в российских журналах Scopus по приоритетам, ед.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4.2580847681092573E-3"/>
                  <c:y val="1.3883534274109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5C-493F-93ED-311A243AE89E}"/>
                </c:ext>
              </c:extLst>
            </c:dLbl>
            <c:dLbl>
              <c:idx val="1"/>
              <c:layout>
                <c:manualLayout>
                  <c:x val="6.3871271521639241E-3"/>
                  <c:y val="4.6278447580365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5C-493F-93ED-311A243AE89E}"/>
                </c:ext>
              </c:extLst>
            </c:dLbl>
            <c:dLbl>
              <c:idx val="2"/>
              <c:layout>
                <c:manualLayout>
                  <c:x val="3.607069751640179E-3"/>
                  <c:y val="1.851137903214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5C-493F-93ED-311A243AE89E}"/>
                </c:ext>
              </c:extLst>
            </c:dLbl>
            <c:dLbl>
              <c:idx val="3"/>
              <c:layout>
                <c:manualLayout>
                  <c:x val="3.607069751640179E-3"/>
                  <c:y val="2.3139223790182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5C-493F-93ED-311A243AE89E}"/>
                </c:ext>
              </c:extLst>
            </c:dLbl>
            <c:dLbl>
              <c:idx val="4"/>
              <c:layout>
                <c:manualLayout>
                  <c:x val="5.7361121356948206E-3"/>
                  <c:y val="9.255689516073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5C-493F-93ED-311A243AE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презентации.xlsx]Слайд 2'!$J$20:$N$20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'[Графики для презентации.xlsx]Слайд 2'!$J$22:$N$22</c:f>
              <c:numCache>
                <c:formatCode>_-* #\ ##0_-;\-* #\ ##0_-;_-* "-"??_-;_-@_-</c:formatCode>
                <c:ptCount val="5"/>
                <c:pt idx="0">
                  <c:v>20407</c:v>
                </c:pt>
                <c:pt idx="1">
                  <c:v>22159</c:v>
                </c:pt>
                <c:pt idx="2">
                  <c:v>24476</c:v>
                </c:pt>
                <c:pt idx="3">
                  <c:v>25813</c:v>
                </c:pt>
                <c:pt idx="4">
                  <c:v>27788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5C-493F-93ED-311A243AE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35"/>
        <c:axId val="171235200"/>
        <c:axId val="171236736"/>
      </c:barChart>
      <c:catAx>
        <c:axId val="1712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36736"/>
        <c:crosses val="autoZero"/>
        <c:auto val="1"/>
        <c:lblAlgn val="ctr"/>
        <c:lblOffset val="100"/>
        <c:noMultiLvlLbl val="0"/>
      </c:catAx>
      <c:valAx>
        <c:axId val="171236736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35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4682092702324333E-2"/>
          <c:y val="0.8105864806601405"/>
          <c:w val="0.91665745099103701"/>
          <c:h val="0.12462385096445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80545118042885E-2"/>
          <c:y val="3.3222757505542683E-2"/>
          <c:w val="0.8192232594713631"/>
          <c:h val="0.54651590886900692"/>
        </c:manualLayout>
      </c:layout>
      <c:areaChart>
        <c:grouping val="standard"/>
        <c:varyColors val="0"/>
        <c:ser>
          <c:idx val="1"/>
          <c:order val="0"/>
          <c:tx>
            <c:strRef>
              <c:f>'[Графики для презентации.xlsx]Слайд 5 Scopus'!$A$8</c:f>
              <c:strCache>
                <c:ptCount val="1"/>
                <c:pt idx="0">
                  <c:v>Необходимое число журналов (по приоритетам) для выполнения НП НАУКА, ед. в базе данных Scopus для достижения 5-ого места по числу статей**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69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1.8919618288507538E-3"/>
                  <c:y val="-0.188892100544142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rgbClr val="8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29-49A5-A068-6C9C0C67934E}"/>
                </c:ext>
              </c:extLst>
            </c:dLbl>
            <c:dLbl>
              <c:idx val="1"/>
              <c:layout>
                <c:manualLayout>
                  <c:x val="0"/>
                  <c:y val="-0.21384011382355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29-49A5-A068-6C9C0C67934E}"/>
                </c:ext>
              </c:extLst>
            </c:dLbl>
            <c:dLbl>
              <c:idx val="2"/>
              <c:layout>
                <c:manualLayout>
                  <c:x val="-5.67588548655233E-3"/>
                  <c:y val="-0.22809612141179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829-49A5-A068-6C9C0C67934E}"/>
                </c:ext>
              </c:extLst>
            </c:dLbl>
            <c:dLbl>
              <c:idx val="3"/>
              <c:layout>
                <c:manualLayout>
                  <c:x val="0"/>
                  <c:y val="-0.24948013279414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29-49A5-A068-6C9C0C67934E}"/>
                </c:ext>
              </c:extLst>
            </c:dLbl>
            <c:dLbl>
              <c:idx val="4"/>
              <c:layout>
                <c:manualLayout>
                  <c:x val="1.8919618288506801E-3"/>
                  <c:y val="-0.26730014227944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829-49A5-A068-6C9C0C67934E}"/>
                </c:ext>
              </c:extLst>
            </c:dLbl>
            <c:dLbl>
              <c:idx val="5"/>
              <c:layout>
                <c:manualLayout>
                  <c:x val="1.8919618288507538E-3"/>
                  <c:y val="-0.29937615935298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29-49A5-A068-6C9C0C67934E}"/>
                </c:ext>
              </c:extLst>
            </c:dLbl>
            <c:dLbl>
              <c:idx val="6"/>
              <c:layout>
                <c:manualLayout>
                  <c:x val="-9.4598091442537734E-3"/>
                  <c:y val="-0.327888174529455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829-49A5-A068-6C9C0C679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'[Графики для презентации.xlsx]Слайд 5 Scopus'!$L$8:$R$8</c:f>
              <c:numCache>
                <c:formatCode>0</c:formatCode>
                <c:ptCount val="7"/>
                <c:pt idx="0">
                  <c:v>375</c:v>
                </c:pt>
                <c:pt idx="1">
                  <c:v>409.34284722953561</c:v>
                </c:pt>
                <c:pt idx="2">
                  <c:v>447.52452945678698</c:v>
                </c:pt>
                <c:pt idx="3">
                  <c:v>489.35235104220664</c:v>
                </c:pt>
                <c:pt idx="4">
                  <c:v>535.17986927686741</c:v>
                </c:pt>
                <c:pt idx="5">
                  <c:v>585.39532256589314</c:v>
                </c:pt>
                <c:pt idx="6">
                  <c:v>640.42506315337346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7-8829-49A5-A068-6C9C0C679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737600"/>
        <c:axId val="169813120"/>
      </c:areaChart>
      <c:lineChart>
        <c:grouping val="standard"/>
        <c:varyColors val="0"/>
        <c:ser>
          <c:idx val="2"/>
          <c:order val="1"/>
          <c:tx>
            <c:strRef>
              <c:f>#REF!</c:f>
              <c:strCache>
                <c:ptCount val="1"/>
                <c:pt idx="0">
                  <c:v>Прогноз количества статей по приоритетам, индексируемых в WOS, ед.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4127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25400"/>
              </a:sp3d>
            </c:spPr>
          </c:marker>
          <c:dLbls>
            <c:dLbl>
              <c:idx val="0"/>
              <c:layout>
                <c:manualLayout>
                  <c:x val="-1.9020446980504049E-2"/>
                  <c:y val="-5.7971000565535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29-49A5-A068-6C9C0C67934E}"/>
                </c:ext>
              </c:extLst>
            </c:dLbl>
            <c:dLbl>
              <c:idx val="6"/>
              <c:layout>
                <c:manualLayout>
                  <c:x val="-5.8963385639562528E-2"/>
                  <c:y val="-5.7971000565535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29-49A5-A068-6C9C0C679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#REF!</c:f>
              <c:numCache>
                <c:formatCode>_-* #\ ##0_-;\-* #\ ##0_-;_-* "-"??_-;_-@_-</c:formatCode>
                <c:ptCount val="7"/>
                <c:pt idx="0">
                  <c:v>51207.097918627413</c:v>
                </c:pt>
                <c:pt idx="1">
                  <c:v>58461.348789331714</c:v>
                </c:pt>
                <c:pt idx="2">
                  <c:v>66743.272733381018</c:v>
                </c:pt>
                <c:pt idx="3">
                  <c:v>76198.455003408832</c:v>
                </c:pt>
                <c:pt idx="4">
                  <c:v>86993.105179311984</c:v>
                </c:pt>
                <c:pt idx="5">
                  <c:v>99316.978912502658</c:v>
                </c:pt>
                <c:pt idx="6">
                  <c:v>113386.71357890837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smooth val="0"/>
          <c:extLst xmlns:c15="http://schemas.microsoft.com/office/drawing/2012/chart"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A-8829-49A5-A068-6C9C0C679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37600"/>
        <c:axId val="16981312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  <c:strCache>
                      <c:ptCount val="1"/>
                      <c:pt idx="0">
                        <c:v>Российских статей в российских журналах по всем приоритетам, ед.</c:v>
                      </c:pt>
                    </c:strCache>
                  </c:strRef>
                </c:tx>
                <c:spPr>
                  <a:ln w="412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:spPr>
                <c:marker>
                  <c:symbol val="circle"/>
                  <c:size val="8"/>
                  <c:spPr>
                    <a:solidFill>
                      <a:schemeClr val="bg1"/>
                    </a:solidFill>
                    <a:ln w="25400">
                      <a:solidFill>
                        <a:schemeClr val="accent5">
                          <a:lumMod val="50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38100" h="114300"/>
                    </a:sp3d>
                  </c:spPr>
                </c:marker>
                <c:dLbls>
                  <c:dLbl>
                    <c:idx val="0"/>
                    <c:layout>
                      <c:manualLayout>
                        <c:x val="9.4846659836711391E-3"/>
                        <c:y val="2.5732660396872817E-2"/>
                      </c:manualLayout>
                    </c:layout>
                    <c:numFmt formatCode="#,##0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baseline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8829-49A5-A068-6C9C0C67934E}"/>
                      </c:ext>
                    </c:extLst>
                  </c:dLbl>
                  <c:dLbl>
                    <c:idx val="6"/>
                    <c:layout>
                      <c:manualLayout>
                        <c:x val="-1.3278532377139595E-2"/>
                        <c:y val="4.5746951816662731E-2"/>
                      </c:manualLayout>
                    </c:layout>
                    <c:numFmt formatCode="#,##0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baseline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8829-49A5-A068-6C9C0C67934E}"/>
                      </c:ext>
                    </c:extLst>
                  </c:dLbl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7"/>
                      <c:pt idx="0">
                        <c:v>23790</c:v>
                      </c:pt>
                      <c:pt idx="1">
                        <c:v>28646.060906772538</c:v>
                      </c:pt>
                      <c:pt idx="2">
                        <c:v>32704.2036393567</c:v>
                      </c:pt>
                      <c:pt idx="3">
                        <c:v>37337.242951670327</c:v>
                      </c:pt>
                      <c:pt idx="4">
                        <c:v>42626.621537862869</c:v>
                      </c:pt>
                      <c:pt idx="5">
                        <c:v>48665.319667126299</c:v>
                      </c:pt>
                      <c:pt idx="6">
                        <c:v>55559.489653665099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8829-49A5-A068-6C9C0C67934E}"/>
                  </c:ext>
                </c:extLst>
              </c15:ser>
            </c15:filteredLineSeries>
          </c:ext>
        </c:extLst>
      </c:lineChart>
      <c:catAx>
        <c:axId val="16973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9813120"/>
        <c:crosses val="autoZero"/>
        <c:auto val="1"/>
        <c:lblAlgn val="ctr"/>
        <c:lblOffset val="100"/>
        <c:noMultiLvlLbl val="0"/>
      </c:catAx>
      <c:valAx>
        <c:axId val="169813120"/>
        <c:scaling>
          <c:orientation val="minMax"/>
          <c:max val="9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169737600"/>
        <c:crosses val="autoZero"/>
        <c:crossBetween val="midCat"/>
        <c:majorUnit val="3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03360475492933E-2"/>
          <c:y val="0.68842716402769077"/>
          <c:w val="0.91748882624721306"/>
          <c:h val="0.214580856774349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4428746978705"/>
          <c:y val="0.37500000000000067"/>
          <c:w val="0.80151759401693157"/>
          <c:h val="0.53587853601633162"/>
        </c:manualLayout>
      </c:layout>
      <c:lineChart>
        <c:grouping val="standard"/>
        <c:varyColors val="0"/>
        <c:ser>
          <c:idx val="0"/>
          <c:order val="0"/>
          <c:tx>
            <c:strRef>
              <c:f>'[Графики для презентации.xlsx]Слайд 5 Scopus'!$A$3</c:f>
              <c:strCache>
                <c:ptCount val="1"/>
                <c:pt idx="0">
                  <c:v>Прогноз количества статей по приоритетам, индексируемых в Scopus, ед.**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 </a:t>
                    </a:r>
                    <a:r>
                      <a:rPr lang="en-US"/>
                      <a:t>53 071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A6-4477-8959-5CD8B40DB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'[Графики для презентации.xlsx]Слайд 5 Scopus'!$B$3:$H$3</c:f>
              <c:numCache>
                <c:formatCode>_-* #\ ##0_-;\-* #\ ##0_-;_-* "-"??_-;_-@_-</c:formatCode>
                <c:ptCount val="7"/>
                <c:pt idx="0">
                  <c:v>53292.139776798635</c:v>
                </c:pt>
                <c:pt idx="1">
                  <c:v>59039.833735029169</c:v>
                </c:pt>
                <c:pt idx="2">
                  <c:v>65407.431228299632</c:v>
                </c:pt>
                <c:pt idx="3">
                  <c:v>72461.79044278829</c:v>
                </c:pt>
                <c:pt idx="4">
                  <c:v>80276.980391530116</c:v>
                </c:pt>
                <c:pt idx="5">
                  <c:v>88935.058620587602</c:v>
                </c:pt>
                <c:pt idx="6">
                  <c:v>98526.932792826687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A6-4477-8959-5CD8B40DBF22}"/>
            </c:ext>
          </c:extLst>
        </c:ser>
        <c:ser>
          <c:idx val="1"/>
          <c:order val="1"/>
          <c:tx>
            <c:strRef>
              <c:f>'[Графики для презентации.xlsx]Слайд 5 Scopus'!$A$7</c:f>
              <c:strCache>
                <c:ptCount val="1"/>
                <c:pt idx="0">
                  <c:v>Российских статей в российских журналах по всем приоритетам, ед.**</c:v>
                </c:pt>
              </c:strCache>
            </c:strRef>
          </c:tx>
          <c:spPr>
            <a:ln w="3810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FF6600"/>
                </a:solidFill>
              </a:ln>
              <a:effectLst/>
            </c:spPr>
          </c:marker>
          <c:dLbls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'[Графики для презентации.xlsx]Слайд 5 Scopus'!$B$7:$H$7</c:f>
              <c:numCache>
                <c:formatCode>_-* #\ ##0_-;\-* #\ ##0_-;_-* "-"??_-;_-@_-</c:formatCode>
                <c:ptCount val="7"/>
                <c:pt idx="0">
                  <c:v>26930</c:v>
                </c:pt>
                <c:pt idx="1">
                  <c:v>30700.71354221517</c:v>
                </c:pt>
                <c:pt idx="2">
                  <c:v>34011.864238715811</c:v>
                </c:pt>
                <c:pt idx="3">
                  <c:v>37680.131030249911</c:v>
                </c:pt>
                <c:pt idx="4">
                  <c:v>41744.029803595658</c:v>
                </c:pt>
                <c:pt idx="5">
                  <c:v>46246.230482705556</c:v>
                </c:pt>
                <c:pt idx="6">
                  <c:v>51234.00505226988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4A6-4477-8959-5CD8B40DB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57024"/>
        <c:axId val="169858560"/>
      </c:lineChart>
      <c:catAx>
        <c:axId val="169857024"/>
        <c:scaling>
          <c:orientation val="minMax"/>
        </c:scaling>
        <c:delete val="1"/>
        <c:axPos val="b"/>
        <c:majorTickMark val="out"/>
        <c:minorTickMark val="none"/>
        <c:tickLblPos val="none"/>
        <c:crossAx val="169858560"/>
        <c:crosses val="autoZero"/>
        <c:auto val="1"/>
        <c:lblAlgn val="ctr"/>
        <c:lblOffset val="100"/>
        <c:noMultiLvlLbl val="0"/>
      </c:catAx>
      <c:valAx>
        <c:axId val="1698585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69857024"/>
        <c:crosses val="autoZero"/>
        <c:crossBetween val="between"/>
        <c:majorUnit val="6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170966925051173E-2"/>
          <c:y val="5.9026684164479523E-2"/>
          <c:w val="0.92392763141604073"/>
          <c:h val="0.1717191601049872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11127220550257"/>
          <c:y val="0.29191703438147043"/>
          <c:w val="0.43400666997363302"/>
          <c:h val="0.61896214472862154"/>
        </c:manualLayout>
      </c:layout>
      <c:lineChart>
        <c:grouping val="standard"/>
        <c:varyColors val="0"/>
        <c:ser>
          <c:idx val="1"/>
          <c:order val="0"/>
          <c:tx>
            <c:strRef>
              <c:f>'Слайд 5 Scopus'!$K$6</c:f>
              <c:strCache>
                <c:ptCount val="1"/>
                <c:pt idx="0">
                  <c:v>Прогноз средней емкости российских журналов по приоритетам, ед.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star"/>
            <c:size val="8"/>
            <c:spPr>
              <a:solidFill>
                <a:schemeClr val="bg1"/>
              </a:solidFill>
              <a:ln w="28575">
                <a:solidFill>
                  <a:srgbClr val="FF66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'Слайд 5 Scopus'!$L$6:$R$6</c:f>
              <c:numCache>
                <c:formatCode>_-* #\ ##0_-;\-* #\ ##0_-;_-* "-"??_-;_-@_-</c:formatCode>
                <c:ptCount val="7"/>
                <c:pt idx="0">
                  <c:v>74</c:v>
                </c:pt>
                <c:pt idx="1">
                  <c:v>75</c:v>
                </c:pt>
                <c:pt idx="2">
                  <c:v>76</c:v>
                </c:pt>
                <c:pt idx="3">
                  <c:v>77</c:v>
                </c:pt>
                <c:pt idx="4">
                  <c:v>78</c:v>
                </c:pt>
                <c:pt idx="5">
                  <c:v>79</c:v>
                </c:pt>
                <c:pt idx="6">
                  <c:v>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34-40DA-9963-37D9E2AC6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80576"/>
        <c:axId val="169890560"/>
      </c:lineChart>
      <c:catAx>
        <c:axId val="169880576"/>
        <c:scaling>
          <c:orientation val="minMax"/>
        </c:scaling>
        <c:delete val="1"/>
        <c:axPos val="b"/>
        <c:majorTickMark val="out"/>
        <c:minorTickMark val="none"/>
        <c:tickLblPos val="none"/>
        <c:crossAx val="169890560"/>
        <c:crosses val="autoZero"/>
        <c:auto val="1"/>
        <c:lblAlgn val="ctr"/>
        <c:lblOffset val="100"/>
        <c:noMultiLvlLbl val="0"/>
      </c:catAx>
      <c:valAx>
        <c:axId val="169890560"/>
        <c:scaling>
          <c:orientation val="minMax"/>
          <c:max val="90"/>
          <c:min val="60"/>
        </c:scaling>
        <c:delete val="1"/>
        <c:axPos val="l"/>
        <c:numFmt formatCode="#,##0" sourceLinked="0"/>
        <c:majorTickMark val="out"/>
        <c:minorTickMark val="none"/>
        <c:tickLblPos val="none"/>
        <c:crossAx val="169880576"/>
        <c:crosses val="autoZero"/>
        <c:crossBetween val="between"/>
        <c:majorUnit val="60000"/>
        <c:minorUnit val="1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4163526651221856"/>
          <c:w val="0.97935601953918305"/>
          <c:h val="0.2395213547169441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65247454971864E-2"/>
          <c:y val="8.2914328193767858E-2"/>
          <c:w val="0.82029583280723173"/>
          <c:h val="0.58280851421231816"/>
        </c:manualLayout>
      </c:layout>
      <c:areaChart>
        <c:grouping val="standard"/>
        <c:varyColors val="0"/>
        <c:ser>
          <c:idx val="1"/>
          <c:order val="0"/>
          <c:tx>
            <c:strRef>
              <c:f>'[Графики для презентации.xlsx]Слайд 5 WOS'!$K$7</c:f>
              <c:strCache>
                <c:ptCount val="1"/>
                <c:pt idx="0">
                  <c:v>Необходимое число журналов (по приоритетам) для выполнения НП НАУКА, ед. в базе данных WoS для достижения 5-ого места по числу статей**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35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2700000" scaled="1"/>
              <a:tileRect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1.3278532377139595E-2"/>
                  <c:y val="-0.174636092955904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rgbClr val="8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10-4FF4-8F96-7294858FC65E}"/>
                </c:ext>
              </c:extLst>
            </c:dLbl>
            <c:dLbl>
              <c:idx val="1"/>
              <c:layout>
                <c:manualLayout>
                  <c:x val="3.7938663934684556E-3"/>
                  <c:y val="-0.18532809864708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10-4FF4-8F96-7294858FC65E}"/>
                </c:ext>
              </c:extLst>
            </c:dLbl>
            <c:dLbl>
              <c:idx val="2"/>
              <c:layout>
                <c:manualLayout>
                  <c:x val="0"/>
                  <c:y val="-0.20314810813237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E10-4FF4-8F96-7294858FC65E}"/>
                </c:ext>
              </c:extLst>
            </c:dLbl>
            <c:dLbl>
              <c:idx val="3"/>
              <c:layout>
                <c:manualLayout>
                  <c:x val="7.5877327869369113E-3"/>
                  <c:y val="-0.23166012330885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10-4FF4-8F96-7294858FC65E}"/>
                </c:ext>
              </c:extLst>
            </c:dLbl>
            <c:dLbl>
              <c:idx val="4"/>
              <c:layout>
                <c:manualLayout>
                  <c:x val="0"/>
                  <c:y val="-0.25304413469120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E10-4FF4-8F96-7294858FC65E}"/>
                </c:ext>
              </c:extLst>
            </c:dLbl>
            <c:dLbl>
              <c:idx val="5"/>
              <c:layout>
                <c:manualLayout>
                  <c:x val="0"/>
                  <c:y val="-0.30294016125003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10-4FF4-8F96-7294858FC65E}"/>
                </c:ext>
              </c:extLst>
            </c:dLbl>
            <c:dLbl>
              <c:idx val="6"/>
              <c:layout>
                <c:manualLayout>
                  <c:x val="-1.896933196734242E-2"/>
                  <c:y val="-0.310068165044158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E10-4FF4-8F96-7294858F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'[Графики для презентации.xlsx]Слайд 5 WOS'!$L$2:$R$2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'[Графики для презентации.xlsx]Слайд 5 WOS'!$L$7:$R$7</c:f>
              <c:numCache>
                <c:formatCode>0</c:formatCode>
                <c:ptCount val="7"/>
                <c:pt idx="0">
                  <c:v>286</c:v>
                </c:pt>
                <c:pt idx="1">
                  <c:v>341.02453460443496</c:v>
                </c:pt>
                <c:pt idx="2">
                  <c:v>384.75533693360825</c:v>
                </c:pt>
                <c:pt idx="3">
                  <c:v>434.1539878101201</c:v>
                </c:pt>
                <c:pt idx="4">
                  <c:v>489.96116710187204</c:v>
                </c:pt>
                <c:pt idx="5">
                  <c:v>553.01499621734433</c:v>
                </c:pt>
                <c:pt idx="6">
                  <c:v>624.26392869286633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E10-4FF4-8F96-7294858FC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99616"/>
        <c:axId val="172001152"/>
      </c:areaChart>
      <c:lineChart>
        <c:grouping val="standard"/>
        <c:varyColors val="0"/>
        <c:ser>
          <c:idx val="2"/>
          <c:order val="1"/>
          <c:tx>
            <c:strRef>
              <c:f>#REF!</c:f>
              <c:strCache>
                <c:ptCount val="1"/>
                <c:pt idx="0">
                  <c:v>Прогноз количества статей по приоритетам, индексируемых в WOS, ед.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4127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25400"/>
              </a:sp3d>
            </c:spPr>
          </c:marker>
          <c:dLbls>
            <c:dLbl>
              <c:idx val="0"/>
              <c:layout>
                <c:manualLayout>
                  <c:x val="-1.9020446980504049E-2"/>
                  <c:y val="-5.7971000565535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10-4FF4-8F96-7294858FC65E}"/>
                </c:ext>
              </c:extLst>
            </c:dLbl>
            <c:dLbl>
              <c:idx val="6"/>
              <c:layout>
                <c:manualLayout>
                  <c:x val="-5.8963385639562528E-2"/>
                  <c:y val="-5.7971000565535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10-4FF4-8F96-7294858F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#REF!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  <c:extLst xmlns:c15="http://schemas.microsoft.com/office/drawing/2012/chart" xmlns:c16r2="http://schemas.microsoft.com/office/drawing/2015/06/chart"/>
            </c:numRef>
          </c:cat>
          <c:val>
            <c:numRef>
              <c:f>#REF!</c:f>
              <c:numCache>
                <c:formatCode>_-* #\ ##0_-;\-* #\ ##0_-;_-* "-"??_-;_-@_-</c:formatCode>
                <c:ptCount val="7"/>
                <c:pt idx="0">
                  <c:v>51207.097918627413</c:v>
                </c:pt>
                <c:pt idx="1">
                  <c:v>58461.348789331714</c:v>
                </c:pt>
                <c:pt idx="2">
                  <c:v>66743.272733381018</c:v>
                </c:pt>
                <c:pt idx="3">
                  <c:v>76198.455003408832</c:v>
                </c:pt>
                <c:pt idx="4">
                  <c:v>86993.105179311984</c:v>
                </c:pt>
                <c:pt idx="5">
                  <c:v>99316.978912502658</c:v>
                </c:pt>
                <c:pt idx="6">
                  <c:v>113386.71357890837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smooth val="0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A-EE10-4FF4-8F96-7294858FC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99616"/>
        <c:axId val="17200115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  <c:strCache>
                      <c:ptCount val="1"/>
                      <c:pt idx="0">
                        <c:v>Российских статей в российских журналах по всем приоритетам, ед.</c:v>
                      </c:pt>
                    </c:strCache>
                  </c:strRef>
                </c:tx>
                <c:spPr>
                  <a:ln w="4127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:spPr>
                <c:marker>
                  <c:symbol val="circle"/>
                  <c:size val="8"/>
                  <c:spPr>
                    <a:solidFill>
                      <a:schemeClr val="bg1"/>
                    </a:solidFill>
                    <a:ln w="25400">
                      <a:solidFill>
                        <a:schemeClr val="accent5">
                          <a:lumMod val="50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38100" h="114300"/>
                    </a:sp3d>
                  </c:spPr>
                </c:marker>
                <c:dLbls>
                  <c:dLbl>
                    <c:idx val="0"/>
                    <c:layout>
                      <c:manualLayout>
                        <c:x val="9.4846659836711391E-3"/>
                        <c:y val="2.5732660396872817E-2"/>
                      </c:manualLayout>
                    </c:layout>
                    <c:numFmt formatCode="#,##0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baseline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EE10-4FF4-8F96-7294858FC65E}"/>
                      </c:ext>
                    </c:extLst>
                  </c:dLbl>
                  <c:dLbl>
                    <c:idx val="6"/>
                    <c:layout>
                      <c:manualLayout>
                        <c:x val="-1.3278532377139595E-2"/>
                        <c:y val="4.5746951816662731E-2"/>
                      </c:manualLayout>
                    </c:layout>
                    <c:numFmt formatCode="#,##0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baseline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EE10-4FF4-8F96-7294858FC65E}"/>
                      </c:ext>
                    </c:extLst>
                  </c:dLbl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7"/>
                      <c:pt idx="0">
                        <c:v>23790</c:v>
                      </c:pt>
                      <c:pt idx="1">
                        <c:v>28646.060906772538</c:v>
                      </c:pt>
                      <c:pt idx="2">
                        <c:v>32704.2036393567</c:v>
                      </c:pt>
                      <c:pt idx="3">
                        <c:v>37337.242951670327</c:v>
                      </c:pt>
                      <c:pt idx="4">
                        <c:v>42626.621537862869</c:v>
                      </c:pt>
                      <c:pt idx="5">
                        <c:v>48665.319667126299</c:v>
                      </c:pt>
                      <c:pt idx="6">
                        <c:v>55559.489653665099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EE10-4FF4-8F96-7294858FC65E}"/>
                  </c:ext>
                </c:extLst>
              </c15:ser>
            </c15:filteredLineSeries>
          </c:ext>
        </c:extLst>
      </c:lineChart>
      <c:catAx>
        <c:axId val="17199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72001152"/>
        <c:crosses val="autoZero"/>
        <c:auto val="1"/>
        <c:lblAlgn val="ctr"/>
        <c:lblOffset val="100"/>
        <c:noMultiLvlLbl val="0"/>
      </c:catAx>
      <c:valAx>
        <c:axId val="172001152"/>
        <c:scaling>
          <c:orientation val="minMax"/>
          <c:max val="8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171999616"/>
        <c:crosses val="autoZero"/>
        <c:crossBetween val="midCat"/>
        <c:majorUnit val="3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033491951676515E-2"/>
          <c:y val="0.80323906367526143"/>
          <c:w val="0.90992091580947465"/>
          <c:h val="0.1967607465938557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86544113688866E-2"/>
          <c:y val="0.37500000000000067"/>
          <c:w val="0.85945400785157822"/>
          <c:h val="0.53587853601633162"/>
        </c:manualLayout>
      </c:layout>
      <c:lineChart>
        <c:grouping val="standard"/>
        <c:varyColors val="0"/>
        <c:ser>
          <c:idx val="0"/>
          <c:order val="0"/>
          <c:tx>
            <c:strRef>
              <c:f>'Слайд 5 WOS'!$K$3</c:f>
              <c:strCache>
                <c:ptCount val="1"/>
                <c:pt idx="0">
                  <c:v>Прогноз количества статей по приоритетам, индексируемых в WOS, ед. *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'Слайд 5 WOS'!$L$3:$R$3</c:f>
              <c:numCache>
                <c:formatCode>_-* #\ ##0_-;\-* #\ ##0_-;_-* "-"??_-;_-@_-</c:formatCode>
                <c:ptCount val="7"/>
                <c:pt idx="0">
                  <c:v>48319</c:v>
                </c:pt>
                <c:pt idx="1">
                  <c:v>58461.348789331714</c:v>
                </c:pt>
                <c:pt idx="2">
                  <c:v>66743.272733381018</c:v>
                </c:pt>
                <c:pt idx="3">
                  <c:v>76198.455003408832</c:v>
                </c:pt>
                <c:pt idx="4">
                  <c:v>86993.105179311984</c:v>
                </c:pt>
                <c:pt idx="5">
                  <c:v>99316.978912502658</c:v>
                </c:pt>
                <c:pt idx="6">
                  <c:v>113386.71357890837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58-48E1-A3C5-808F454AF2C2}"/>
            </c:ext>
          </c:extLst>
        </c:ser>
        <c:ser>
          <c:idx val="1"/>
          <c:order val="1"/>
          <c:tx>
            <c:strRef>
              <c:f>'Слайд 5 WOS'!$K$6</c:f>
              <c:strCache>
                <c:ptCount val="1"/>
                <c:pt idx="0">
                  <c:v>Российских статей в российских журналах по всем приоритетам, ед.* </c:v>
                </c:pt>
              </c:strCache>
            </c:strRef>
          </c:tx>
          <c:spPr>
            <a:ln w="38100" cap="rnd">
              <a:solidFill>
                <a:srgbClr val="68A24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38100">
                <a:solidFill>
                  <a:srgbClr val="68A242"/>
                </a:solidFill>
              </a:ln>
              <a:effectLst/>
            </c:spPr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'Слайд 5 WOS'!$L$6:$R$6</c:f>
              <c:numCache>
                <c:formatCode>_-* #\ ##0_-;\-* #\ ##0_-;_-* "-"??_-;_-@_-</c:formatCode>
                <c:ptCount val="7"/>
                <c:pt idx="0">
                  <c:v>23790</c:v>
                </c:pt>
                <c:pt idx="1">
                  <c:v>28646.060906772538</c:v>
                </c:pt>
                <c:pt idx="2">
                  <c:v>32704.2036393567</c:v>
                </c:pt>
                <c:pt idx="3">
                  <c:v>37337.242951670327</c:v>
                </c:pt>
                <c:pt idx="4">
                  <c:v>42626.621537862869</c:v>
                </c:pt>
                <c:pt idx="5">
                  <c:v>48665.319667126299</c:v>
                </c:pt>
                <c:pt idx="6">
                  <c:v>55559.489653665099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258-48E1-A3C5-808F454AF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52864"/>
        <c:axId val="172054400"/>
      </c:lineChart>
      <c:catAx>
        <c:axId val="172052864"/>
        <c:scaling>
          <c:orientation val="minMax"/>
        </c:scaling>
        <c:delete val="1"/>
        <c:axPos val="b"/>
        <c:majorTickMark val="out"/>
        <c:minorTickMark val="none"/>
        <c:tickLblPos val="none"/>
        <c:crossAx val="172054400"/>
        <c:crosses val="autoZero"/>
        <c:auto val="1"/>
        <c:lblAlgn val="ctr"/>
        <c:lblOffset val="100"/>
        <c:noMultiLvlLbl val="0"/>
      </c:catAx>
      <c:valAx>
        <c:axId val="17205440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72052864"/>
        <c:crosses val="autoZero"/>
        <c:crossBetween val="between"/>
        <c:majorUnit val="6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170966925051173E-2"/>
          <c:y val="5.9026684164479523E-2"/>
          <c:w val="0.88301999381372653"/>
          <c:h val="0.204862204724409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E1EA3-4055-45D7-AEA1-0CDD1BCA87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3FE9CAA-26A7-4D5D-A95F-10E8CA1E453B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dirty="0" smtClean="0"/>
            <a:t>Поддерживать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журналы, которые имеют хотя бы одно научное направление,                                               относящееся к приоритетам </a:t>
          </a: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C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НТР РФ, провести анализ журналов без кода по приоритетам</a:t>
          </a: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 C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НТР, но индексируемых </a:t>
          </a:r>
          <a:r>
            <a:rPr lang="en-US" sz="1800" b="1" dirty="0" err="1" smtClean="0">
              <a:solidFill>
                <a:schemeClr val="accent6">
                  <a:lumMod val="75000"/>
                </a:schemeClr>
              </a:solidFill>
            </a:rPr>
            <a:t>WoS</a:t>
          </a: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/Scopus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 (77 – </a:t>
          </a:r>
          <a:r>
            <a:rPr lang="en-US" sz="1800" b="1" dirty="0" err="1" smtClean="0">
              <a:solidFill>
                <a:schemeClr val="accent6">
                  <a:lumMod val="75000"/>
                </a:schemeClr>
              </a:solidFill>
            </a:rPr>
            <a:t>WoS</a:t>
          </a: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, 135 – </a:t>
          </a:r>
          <a:r>
            <a:rPr lang="en-US" sz="1800" b="1" dirty="0" err="1" smtClean="0">
              <a:solidFill>
                <a:schemeClr val="accent6">
                  <a:lumMod val="75000"/>
                </a:schemeClr>
              </a:solidFill>
            </a:rPr>
            <a:t>Sc</a:t>
          </a: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)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C2CB4389-677D-48DF-A743-93EC2F0AB866}" type="parTrans" cxnId="{9226378F-68B6-4DA2-8897-0ED146FE7B4B}">
      <dgm:prSet/>
      <dgm:spPr/>
      <dgm:t>
        <a:bodyPr/>
        <a:lstStyle/>
        <a:p>
          <a:endParaRPr lang="ru-RU" sz="1800"/>
        </a:p>
      </dgm:t>
    </dgm:pt>
    <dgm:pt modelId="{7B6C891B-A5E2-4162-A267-E9F233ACAA8B}" type="sibTrans" cxnId="{9226378F-68B6-4DA2-8897-0ED146FE7B4B}">
      <dgm:prSet/>
      <dgm:spPr/>
      <dgm:t>
        <a:bodyPr/>
        <a:lstStyle/>
        <a:p>
          <a:endParaRPr lang="ru-RU" sz="1800"/>
        </a:p>
      </dgm:t>
    </dgm:pt>
    <dgm:pt modelId="{056CA579-D2E2-476F-AFD0-1A493F0DFB36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Провести работу с журналами, которые уже делали попытки войти в </a:t>
          </a:r>
          <a:r>
            <a:rPr lang="en-US" sz="1800" b="1" dirty="0" err="1" smtClean="0">
              <a:solidFill>
                <a:schemeClr val="accent6">
                  <a:lumMod val="75000"/>
                </a:schemeClr>
              </a:solidFill>
            </a:rPr>
            <a:t>WoS</a:t>
          </a:r>
          <a:r>
            <a:rPr lang="en-US" sz="1800" b="1" dirty="0" smtClean="0">
              <a:solidFill>
                <a:schemeClr val="accent6">
                  <a:lumMod val="75000"/>
                </a:schemeClr>
              </a:solidFill>
            </a:rPr>
            <a:t>/Scopus</a:t>
          </a:r>
          <a:endParaRPr lang="ru-RU" sz="1800" dirty="0"/>
        </a:p>
      </dgm:t>
    </dgm:pt>
    <dgm:pt modelId="{61D3A389-4C49-4931-8B05-D9D8F422D25E}" type="parTrans" cxnId="{95F4018E-77C0-42E0-9F5C-7F3F6F731241}">
      <dgm:prSet/>
      <dgm:spPr/>
      <dgm:t>
        <a:bodyPr/>
        <a:lstStyle/>
        <a:p>
          <a:endParaRPr lang="ru-RU" sz="1800"/>
        </a:p>
      </dgm:t>
    </dgm:pt>
    <dgm:pt modelId="{C31F2CBC-F28E-470C-8D36-369ECAFF3154}" type="sibTrans" cxnId="{95F4018E-77C0-42E0-9F5C-7F3F6F731241}">
      <dgm:prSet/>
      <dgm:spPr/>
      <dgm:t>
        <a:bodyPr/>
        <a:lstStyle/>
        <a:p>
          <a:endParaRPr lang="ru-RU" sz="1800"/>
        </a:p>
      </dgm:t>
    </dgm:pt>
    <dgm:pt modelId="{78AF1E52-B7F7-4E24-ACE7-F55EB2A811D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Внедрить обновленные Методические рекомендации для авторов по подготовке и оформлению научных статей в журналах, индексируемых в международных </a:t>
          </a:r>
          <a:r>
            <a:rPr lang="ru-RU" sz="1800" b="1" dirty="0" err="1" smtClean="0">
              <a:solidFill>
                <a:schemeClr val="accent6">
                  <a:lumMod val="75000"/>
                </a:schemeClr>
              </a:solidFill>
            </a:rPr>
            <a:t>наукометрических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 базах данных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81F8CA47-D6EB-4D08-8966-C6EBF0121FA4}" type="parTrans" cxnId="{B4EB4C7F-2CF8-443F-A749-81D769855008}">
      <dgm:prSet/>
      <dgm:spPr/>
      <dgm:t>
        <a:bodyPr/>
        <a:lstStyle/>
        <a:p>
          <a:endParaRPr lang="ru-RU" sz="1800"/>
        </a:p>
      </dgm:t>
    </dgm:pt>
    <dgm:pt modelId="{B08017E6-FEAF-4B81-9146-A6AD4D16B981}" type="sibTrans" cxnId="{B4EB4C7F-2CF8-443F-A749-81D769855008}">
      <dgm:prSet/>
      <dgm:spPr/>
      <dgm:t>
        <a:bodyPr/>
        <a:lstStyle/>
        <a:p>
          <a:endParaRPr lang="ru-RU" sz="1800"/>
        </a:p>
      </dgm:t>
    </dgm:pt>
    <dgm:pt modelId="{5D8E3199-AF40-4D8C-ADC0-146EE5F103CB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dirty="0" smtClean="0"/>
            <a:t>Провести </a:t>
          </a:r>
          <a:r>
            <a:rPr lang="ru-RU" sz="1800" dirty="0" smtClean="0"/>
            <a:t>работу с журналами находящимися в </a:t>
          </a:r>
          <a:r>
            <a:rPr lang="en-US" sz="1800" dirty="0" smtClean="0"/>
            <a:t>RSCI</a:t>
          </a:r>
          <a:r>
            <a:rPr lang="ru-RU" sz="1800" dirty="0" smtClean="0"/>
            <a:t>, </a:t>
          </a:r>
          <a:r>
            <a:rPr lang="ru-RU" sz="1800" dirty="0" smtClean="0"/>
            <a:t>но </a:t>
          </a:r>
          <a:r>
            <a:rPr lang="ru-RU" sz="1800" dirty="0" smtClean="0"/>
            <a:t>имеющими потенциал вхождения в </a:t>
          </a:r>
          <a:r>
            <a:rPr lang="en-US" sz="1800" dirty="0" err="1" smtClean="0"/>
            <a:t>WoS</a:t>
          </a:r>
          <a:r>
            <a:rPr lang="en-US" sz="1800" dirty="0" smtClean="0"/>
            <a:t> </a:t>
          </a:r>
          <a:r>
            <a:rPr lang="ru-RU" sz="1800" dirty="0" smtClean="0"/>
            <a:t>и </a:t>
          </a:r>
          <a:r>
            <a:rPr lang="en-US" sz="1800" dirty="0" smtClean="0"/>
            <a:t>Scopus</a:t>
          </a:r>
          <a:endParaRPr lang="ru-RU" sz="1800" dirty="0"/>
        </a:p>
      </dgm:t>
    </dgm:pt>
    <dgm:pt modelId="{658017D6-F2AB-474C-BC63-9A53C0463CF4}" type="parTrans" cxnId="{EC4FC70C-5474-4953-B309-EE2F4288B82A}">
      <dgm:prSet/>
      <dgm:spPr/>
      <dgm:t>
        <a:bodyPr/>
        <a:lstStyle/>
        <a:p>
          <a:endParaRPr lang="ru-RU" sz="1800"/>
        </a:p>
      </dgm:t>
    </dgm:pt>
    <dgm:pt modelId="{E0F9E0FF-1A1A-4B15-88ED-91B4D1410891}" type="sibTrans" cxnId="{EC4FC70C-5474-4953-B309-EE2F4288B82A}">
      <dgm:prSet/>
      <dgm:spPr/>
      <dgm:t>
        <a:bodyPr/>
        <a:lstStyle/>
        <a:p>
          <a:endParaRPr lang="ru-RU" sz="1800"/>
        </a:p>
      </dgm:t>
    </dgm:pt>
    <dgm:pt modelId="{C4B99BB5-D181-4783-ACA5-C5FF5E585FAE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dirty="0" smtClean="0"/>
            <a:t>Провести </a:t>
          </a:r>
          <a:r>
            <a:rPr lang="ru-RU" sz="1800" dirty="0" smtClean="0"/>
            <a:t>работу с журналами, находящимися в </a:t>
          </a:r>
          <a:r>
            <a:rPr lang="en-US" sz="1800" dirty="0" smtClean="0"/>
            <a:t>ESCI, </a:t>
          </a:r>
          <a:r>
            <a:rPr lang="ru-RU" sz="1800" dirty="0" smtClean="0"/>
            <a:t>по их продвижению в «старшие» индексы</a:t>
          </a:r>
          <a:r>
            <a:rPr lang="en-US" sz="1800" dirty="0" smtClean="0"/>
            <a:t> </a:t>
          </a:r>
          <a:endParaRPr lang="ru-RU" sz="1800" dirty="0"/>
        </a:p>
      </dgm:t>
    </dgm:pt>
    <dgm:pt modelId="{408D9B99-05E2-4C54-95ED-040511C38774}" type="parTrans" cxnId="{641DCF14-C247-47BD-9812-AAB0D04C89D4}">
      <dgm:prSet/>
      <dgm:spPr/>
      <dgm:t>
        <a:bodyPr/>
        <a:lstStyle/>
        <a:p>
          <a:endParaRPr lang="ru-RU" sz="1800"/>
        </a:p>
      </dgm:t>
    </dgm:pt>
    <dgm:pt modelId="{268D6CCB-24BD-4771-A30B-703A10362F41}" type="sibTrans" cxnId="{641DCF14-C247-47BD-9812-AAB0D04C89D4}">
      <dgm:prSet/>
      <dgm:spPr/>
      <dgm:t>
        <a:bodyPr/>
        <a:lstStyle/>
        <a:p>
          <a:endParaRPr lang="ru-RU" sz="1800"/>
        </a:p>
      </dgm:t>
    </dgm:pt>
    <dgm:pt modelId="{478C283D-46AE-486E-BE49-ECCA96AE5DA5}" type="pres">
      <dgm:prSet presAssocID="{745E1EA3-4055-45D7-AEA1-0CDD1BCA87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21410E9-3F9B-49A6-9DCA-A4B6BDC7F58F}" type="pres">
      <dgm:prSet presAssocID="{745E1EA3-4055-45D7-AEA1-0CDD1BCA871B}" presName="Name1" presStyleCnt="0"/>
      <dgm:spPr/>
    </dgm:pt>
    <dgm:pt modelId="{B209D11D-9C8C-41E6-91E5-BEECF5560BBC}" type="pres">
      <dgm:prSet presAssocID="{745E1EA3-4055-45D7-AEA1-0CDD1BCA871B}" presName="cycle" presStyleCnt="0"/>
      <dgm:spPr/>
    </dgm:pt>
    <dgm:pt modelId="{FBAEDECE-2B7F-48D5-AD69-DCA30A05914F}" type="pres">
      <dgm:prSet presAssocID="{745E1EA3-4055-45D7-AEA1-0CDD1BCA871B}" presName="srcNode" presStyleLbl="node1" presStyleIdx="0" presStyleCnt="5"/>
      <dgm:spPr/>
    </dgm:pt>
    <dgm:pt modelId="{AFC74D6D-8303-4BBE-B63D-7FBC0CFF05CE}" type="pres">
      <dgm:prSet presAssocID="{745E1EA3-4055-45D7-AEA1-0CDD1BCA871B}" presName="conn" presStyleLbl="parChTrans1D2" presStyleIdx="0" presStyleCnt="1"/>
      <dgm:spPr/>
      <dgm:t>
        <a:bodyPr/>
        <a:lstStyle/>
        <a:p>
          <a:endParaRPr lang="ru-RU"/>
        </a:p>
      </dgm:t>
    </dgm:pt>
    <dgm:pt modelId="{48CF14D5-1135-4BC1-BD94-0BACD66A9FC1}" type="pres">
      <dgm:prSet presAssocID="{745E1EA3-4055-45D7-AEA1-0CDD1BCA871B}" presName="extraNode" presStyleLbl="node1" presStyleIdx="0" presStyleCnt="5"/>
      <dgm:spPr/>
    </dgm:pt>
    <dgm:pt modelId="{900DF52F-BA2C-4560-875D-6012692B2605}" type="pres">
      <dgm:prSet presAssocID="{745E1EA3-4055-45D7-AEA1-0CDD1BCA871B}" presName="dstNode" presStyleLbl="node1" presStyleIdx="0" presStyleCnt="5"/>
      <dgm:spPr/>
    </dgm:pt>
    <dgm:pt modelId="{D6F23D6E-2611-4983-A47F-2E4A6BDF7DD6}" type="pres">
      <dgm:prSet presAssocID="{03FE9CAA-26A7-4D5D-A95F-10E8CA1E453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F47AF-0D2C-443F-8E86-5EFDC8D2FF67}" type="pres">
      <dgm:prSet presAssocID="{03FE9CAA-26A7-4D5D-A95F-10E8CA1E453B}" presName="accent_1" presStyleCnt="0"/>
      <dgm:spPr/>
    </dgm:pt>
    <dgm:pt modelId="{93D457D5-90D5-47B9-9158-9812C5C544AF}" type="pres">
      <dgm:prSet presAssocID="{03FE9CAA-26A7-4D5D-A95F-10E8CA1E453B}" presName="accentRepeatNode" presStyleLbl="solidFgAcc1" presStyleIdx="0" presStyleCnt="5"/>
      <dgm:spPr>
        <a:ln w="28575">
          <a:solidFill>
            <a:srgbClr val="247ACF"/>
          </a:solidFill>
        </a:ln>
      </dgm:spPr>
      <dgm:t>
        <a:bodyPr/>
        <a:lstStyle/>
        <a:p>
          <a:endParaRPr lang="ru-RU"/>
        </a:p>
      </dgm:t>
    </dgm:pt>
    <dgm:pt modelId="{9B62F324-7AF6-4445-97D6-3A202E7649A0}" type="pres">
      <dgm:prSet presAssocID="{056CA579-D2E2-476F-AFD0-1A493F0DFB3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E07F7-2395-4EF7-96BA-E419EE9C3CC7}" type="pres">
      <dgm:prSet presAssocID="{056CA579-D2E2-476F-AFD0-1A493F0DFB36}" presName="accent_2" presStyleCnt="0"/>
      <dgm:spPr/>
    </dgm:pt>
    <dgm:pt modelId="{06B36412-D3BF-4551-8D19-C8CD34D74326}" type="pres">
      <dgm:prSet presAssocID="{056CA579-D2E2-476F-AFD0-1A493F0DFB36}" presName="accentRepeatNode" presStyleLbl="solidFgAcc1" presStyleIdx="1" presStyleCnt="5"/>
      <dgm:spPr>
        <a:ln w="28575">
          <a:solidFill>
            <a:srgbClr val="247ACF"/>
          </a:solidFill>
        </a:ln>
      </dgm:spPr>
      <dgm:t>
        <a:bodyPr/>
        <a:lstStyle/>
        <a:p>
          <a:endParaRPr lang="ru-RU"/>
        </a:p>
      </dgm:t>
    </dgm:pt>
    <dgm:pt modelId="{813D408E-F92B-40CC-9357-3BB1A722814A}" type="pres">
      <dgm:prSet presAssocID="{78AF1E52-B7F7-4E24-ACE7-F55EB2A811D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6C88C-1681-45AE-A9C6-2B0B03B2EB96}" type="pres">
      <dgm:prSet presAssocID="{78AF1E52-B7F7-4E24-ACE7-F55EB2A811D0}" presName="accent_3" presStyleCnt="0"/>
      <dgm:spPr/>
    </dgm:pt>
    <dgm:pt modelId="{A773D150-5F2C-4CB2-AD2F-905BEC647A8E}" type="pres">
      <dgm:prSet presAssocID="{78AF1E52-B7F7-4E24-ACE7-F55EB2A811D0}" presName="accentRepeatNode" presStyleLbl="solidFgAcc1" presStyleIdx="2" presStyleCnt="5"/>
      <dgm:spPr>
        <a:ln w="28575">
          <a:solidFill>
            <a:srgbClr val="247ACF"/>
          </a:solidFill>
        </a:ln>
      </dgm:spPr>
      <dgm:t>
        <a:bodyPr/>
        <a:lstStyle/>
        <a:p>
          <a:endParaRPr lang="ru-RU"/>
        </a:p>
      </dgm:t>
    </dgm:pt>
    <dgm:pt modelId="{BA472488-DA2E-4C85-9A11-3F0A63C7E95D}" type="pres">
      <dgm:prSet presAssocID="{5D8E3199-AF40-4D8C-ADC0-146EE5F103C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12796-05E2-4063-9876-EFD9A6514A01}" type="pres">
      <dgm:prSet presAssocID="{5D8E3199-AF40-4D8C-ADC0-146EE5F103CB}" presName="accent_4" presStyleCnt="0"/>
      <dgm:spPr/>
    </dgm:pt>
    <dgm:pt modelId="{390D8C0E-D4E8-4A9E-95ED-9F3D6684677A}" type="pres">
      <dgm:prSet presAssocID="{5D8E3199-AF40-4D8C-ADC0-146EE5F103CB}" presName="accentRepeatNode" presStyleLbl="solidFgAcc1" presStyleIdx="3" presStyleCnt="5"/>
      <dgm:spPr>
        <a:ln w="28575">
          <a:solidFill>
            <a:srgbClr val="247ACF"/>
          </a:solidFill>
        </a:ln>
      </dgm:spPr>
      <dgm:t>
        <a:bodyPr/>
        <a:lstStyle/>
        <a:p>
          <a:endParaRPr lang="ru-RU"/>
        </a:p>
      </dgm:t>
    </dgm:pt>
    <dgm:pt modelId="{E9AB0092-2396-44F8-8CA4-6298314DC597}" type="pres">
      <dgm:prSet presAssocID="{C4B99BB5-D181-4783-ACA5-C5FF5E585FA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21020-2EA7-4AD9-B58F-0782D83B257C}" type="pres">
      <dgm:prSet presAssocID="{C4B99BB5-D181-4783-ACA5-C5FF5E585FAE}" presName="accent_5" presStyleCnt="0"/>
      <dgm:spPr/>
    </dgm:pt>
    <dgm:pt modelId="{E3DA0330-7A1D-4D37-8096-071874937961}" type="pres">
      <dgm:prSet presAssocID="{C4B99BB5-D181-4783-ACA5-C5FF5E585FAE}" presName="accentRepeatNode" presStyleLbl="solidFgAcc1" presStyleIdx="4" presStyleCnt="5"/>
      <dgm:spPr>
        <a:ln w="28575">
          <a:solidFill>
            <a:srgbClr val="247ACF"/>
          </a:solidFill>
        </a:ln>
      </dgm:spPr>
      <dgm:t>
        <a:bodyPr/>
        <a:lstStyle/>
        <a:p>
          <a:endParaRPr lang="ru-RU"/>
        </a:p>
      </dgm:t>
    </dgm:pt>
  </dgm:ptLst>
  <dgm:cxnLst>
    <dgm:cxn modelId="{EC4FC70C-5474-4953-B309-EE2F4288B82A}" srcId="{745E1EA3-4055-45D7-AEA1-0CDD1BCA871B}" destId="{5D8E3199-AF40-4D8C-ADC0-146EE5F103CB}" srcOrd="3" destOrd="0" parTransId="{658017D6-F2AB-474C-BC63-9A53C0463CF4}" sibTransId="{E0F9E0FF-1A1A-4B15-88ED-91B4D1410891}"/>
    <dgm:cxn modelId="{641DCF14-C247-47BD-9812-AAB0D04C89D4}" srcId="{745E1EA3-4055-45D7-AEA1-0CDD1BCA871B}" destId="{C4B99BB5-D181-4783-ACA5-C5FF5E585FAE}" srcOrd="4" destOrd="0" parTransId="{408D9B99-05E2-4C54-95ED-040511C38774}" sibTransId="{268D6CCB-24BD-4771-A30B-703A10362F41}"/>
    <dgm:cxn modelId="{D7D405B1-ED12-4227-B420-B6EA9C57E715}" type="presOf" srcId="{745E1EA3-4055-45D7-AEA1-0CDD1BCA871B}" destId="{478C283D-46AE-486E-BE49-ECCA96AE5DA5}" srcOrd="0" destOrd="0" presId="urn:microsoft.com/office/officeart/2008/layout/VerticalCurvedList"/>
    <dgm:cxn modelId="{9226378F-68B6-4DA2-8897-0ED146FE7B4B}" srcId="{745E1EA3-4055-45D7-AEA1-0CDD1BCA871B}" destId="{03FE9CAA-26A7-4D5D-A95F-10E8CA1E453B}" srcOrd="0" destOrd="0" parTransId="{C2CB4389-677D-48DF-A743-93EC2F0AB866}" sibTransId="{7B6C891B-A5E2-4162-A267-E9F233ACAA8B}"/>
    <dgm:cxn modelId="{4E366241-651C-4FF9-92DE-F6B1A5C301B3}" type="presOf" srcId="{7B6C891B-A5E2-4162-A267-E9F233ACAA8B}" destId="{AFC74D6D-8303-4BBE-B63D-7FBC0CFF05CE}" srcOrd="0" destOrd="0" presId="urn:microsoft.com/office/officeart/2008/layout/VerticalCurvedList"/>
    <dgm:cxn modelId="{F68FDBFD-2E5F-4D4C-961C-9DBECBAB5489}" type="presOf" srcId="{03FE9CAA-26A7-4D5D-A95F-10E8CA1E453B}" destId="{D6F23D6E-2611-4983-A47F-2E4A6BDF7DD6}" srcOrd="0" destOrd="0" presId="urn:microsoft.com/office/officeart/2008/layout/VerticalCurvedList"/>
    <dgm:cxn modelId="{23F9E834-35C9-417E-B4F6-A33326B5B7D6}" type="presOf" srcId="{78AF1E52-B7F7-4E24-ACE7-F55EB2A811D0}" destId="{813D408E-F92B-40CC-9357-3BB1A722814A}" srcOrd="0" destOrd="0" presId="urn:microsoft.com/office/officeart/2008/layout/VerticalCurvedList"/>
    <dgm:cxn modelId="{FA22A47B-524B-4482-A677-F87A7C47CF0F}" type="presOf" srcId="{5D8E3199-AF40-4D8C-ADC0-146EE5F103CB}" destId="{BA472488-DA2E-4C85-9A11-3F0A63C7E95D}" srcOrd="0" destOrd="0" presId="urn:microsoft.com/office/officeart/2008/layout/VerticalCurvedList"/>
    <dgm:cxn modelId="{B4EB4C7F-2CF8-443F-A749-81D769855008}" srcId="{745E1EA3-4055-45D7-AEA1-0CDD1BCA871B}" destId="{78AF1E52-B7F7-4E24-ACE7-F55EB2A811D0}" srcOrd="2" destOrd="0" parTransId="{81F8CA47-D6EB-4D08-8966-C6EBF0121FA4}" sibTransId="{B08017E6-FEAF-4B81-9146-A6AD4D16B981}"/>
    <dgm:cxn modelId="{E398FAE3-2366-47EF-8A06-4A61DCA56C9C}" type="presOf" srcId="{056CA579-D2E2-476F-AFD0-1A493F0DFB36}" destId="{9B62F324-7AF6-4445-97D6-3A202E7649A0}" srcOrd="0" destOrd="0" presId="urn:microsoft.com/office/officeart/2008/layout/VerticalCurvedList"/>
    <dgm:cxn modelId="{3DCCD61A-A6A2-4CBF-9A9D-9B70CB8F5540}" type="presOf" srcId="{C4B99BB5-D181-4783-ACA5-C5FF5E585FAE}" destId="{E9AB0092-2396-44F8-8CA4-6298314DC597}" srcOrd="0" destOrd="0" presId="urn:microsoft.com/office/officeart/2008/layout/VerticalCurvedList"/>
    <dgm:cxn modelId="{95F4018E-77C0-42E0-9F5C-7F3F6F731241}" srcId="{745E1EA3-4055-45D7-AEA1-0CDD1BCA871B}" destId="{056CA579-D2E2-476F-AFD0-1A493F0DFB36}" srcOrd="1" destOrd="0" parTransId="{61D3A389-4C49-4931-8B05-D9D8F422D25E}" sibTransId="{C31F2CBC-F28E-470C-8D36-369ECAFF3154}"/>
    <dgm:cxn modelId="{82154C64-C08F-4227-A972-9B19FE0CA446}" type="presParOf" srcId="{478C283D-46AE-486E-BE49-ECCA96AE5DA5}" destId="{621410E9-3F9B-49A6-9DCA-A4B6BDC7F58F}" srcOrd="0" destOrd="0" presId="urn:microsoft.com/office/officeart/2008/layout/VerticalCurvedList"/>
    <dgm:cxn modelId="{D39626D1-D68B-49F1-A90C-671BD4621069}" type="presParOf" srcId="{621410E9-3F9B-49A6-9DCA-A4B6BDC7F58F}" destId="{B209D11D-9C8C-41E6-91E5-BEECF5560BBC}" srcOrd="0" destOrd="0" presId="urn:microsoft.com/office/officeart/2008/layout/VerticalCurvedList"/>
    <dgm:cxn modelId="{C5FDB589-FD75-4BCB-A01A-32AA88FC4077}" type="presParOf" srcId="{B209D11D-9C8C-41E6-91E5-BEECF5560BBC}" destId="{FBAEDECE-2B7F-48D5-AD69-DCA30A05914F}" srcOrd="0" destOrd="0" presId="urn:microsoft.com/office/officeart/2008/layout/VerticalCurvedList"/>
    <dgm:cxn modelId="{95662993-2739-441B-B46A-3021CA8F52B7}" type="presParOf" srcId="{B209D11D-9C8C-41E6-91E5-BEECF5560BBC}" destId="{AFC74D6D-8303-4BBE-B63D-7FBC0CFF05CE}" srcOrd="1" destOrd="0" presId="urn:microsoft.com/office/officeart/2008/layout/VerticalCurvedList"/>
    <dgm:cxn modelId="{DA8F54D5-8409-4E63-938B-F29798022B35}" type="presParOf" srcId="{B209D11D-9C8C-41E6-91E5-BEECF5560BBC}" destId="{48CF14D5-1135-4BC1-BD94-0BACD66A9FC1}" srcOrd="2" destOrd="0" presId="urn:microsoft.com/office/officeart/2008/layout/VerticalCurvedList"/>
    <dgm:cxn modelId="{19D7A72D-E9D4-4D74-A983-62DD779E8387}" type="presParOf" srcId="{B209D11D-9C8C-41E6-91E5-BEECF5560BBC}" destId="{900DF52F-BA2C-4560-875D-6012692B2605}" srcOrd="3" destOrd="0" presId="urn:microsoft.com/office/officeart/2008/layout/VerticalCurvedList"/>
    <dgm:cxn modelId="{9BBA8BC5-AEBD-4CB0-A731-E951E8E638F4}" type="presParOf" srcId="{621410E9-3F9B-49A6-9DCA-A4B6BDC7F58F}" destId="{D6F23D6E-2611-4983-A47F-2E4A6BDF7DD6}" srcOrd="1" destOrd="0" presId="urn:microsoft.com/office/officeart/2008/layout/VerticalCurvedList"/>
    <dgm:cxn modelId="{5E30EC78-C2C1-426F-B8E7-F9732580C5A1}" type="presParOf" srcId="{621410E9-3F9B-49A6-9DCA-A4B6BDC7F58F}" destId="{04EF47AF-0D2C-443F-8E86-5EFDC8D2FF67}" srcOrd="2" destOrd="0" presId="urn:microsoft.com/office/officeart/2008/layout/VerticalCurvedList"/>
    <dgm:cxn modelId="{ED6C06ED-7DFF-4974-857B-209A7AD1A615}" type="presParOf" srcId="{04EF47AF-0D2C-443F-8E86-5EFDC8D2FF67}" destId="{93D457D5-90D5-47B9-9158-9812C5C544AF}" srcOrd="0" destOrd="0" presId="urn:microsoft.com/office/officeart/2008/layout/VerticalCurvedList"/>
    <dgm:cxn modelId="{BB759E41-0F60-4458-8E0F-8C9E9ABD6FB3}" type="presParOf" srcId="{621410E9-3F9B-49A6-9DCA-A4B6BDC7F58F}" destId="{9B62F324-7AF6-4445-97D6-3A202E7649A0}" srcOrd="3" destOrd="0" presId="urn:microsoft.com/office/officeart/2008/layout/VerticalCurvedList"/>
    <dgm:cxn modelId="{A010EAE1-E518-48C7-9C43-6FDE71793F03}" type="presParOf" srcId="{621410E9-3F9B-49A6-9DCA-A4B6BDC7F58F}" destId="{4B1E07F7-2395-4EF7-96BA-E419EE9C3CC7}" srcOrd="4" destOrd="0" presId="urn:microsoft.com/office/officeart/2008/layout/VerticalCurvedList"/>
    <dgm:cxn modelId="{B0025F2F-7F59-4F03-B9E3-8279CB1A4BD3}" type="presParOf" srcId="{4B1E07F7-2395-4EF7-96BA-E419EE9C3CC7}" destId="{06B36412-D3BF-4551-8D19-C8CD34D74326}" srcOrd="0" destOrd="0" presId="urn:microsoft.com/office/officeart/2008/layout/VerticalCurvedList"/>
    <dgm:cxn modelId="{D6765B09-B098-4F89-97A7-E3FFA56259A6}" type="presParOf" srcId="{621410E9-3F9B-49A6-9DCA-A4B6BDC7F58F}" destId="{813D408E-F92B-40CC-9357-3BB1A722814A}" srcOrd="5" destOrd="0" presId="urn:microsoft.com/office/officeart/2008/layout/VerticalCurvedList"/>
    <dgm:cxn modelId="{D78D2DA6-6257-4E4E-9F0F-1182BF1435E4}" type="presParOf" srcId="{621410E9-3F9B-49A6-9DCA-A4B6BDC7F58F}" destId="{4C66C88C-1681-45AE-A9C6-2B0B03B2EB96}" srcOrd="6" destOrd="0" presId="urn:microsoft.com/office/officeart/2008/layout/VerticalCurvedList"/>
    <dgm:cxn modelId="{D529240E-6AE9-4670-8E90-66BE2D526A4E}" type="presParOf" srcId="{4C66C88C-1681-45AE-A9C6-2B0B03B2EB96}" destId="{A773D150-5F2C-4CB2-AD2F-905BEC647A8E}" srcOrd="0" destOrd="0" presId="urn:microsoft.com/office/officeart/2008/layout/VerticalCurvedList"/>
    <dgm:cxn modelId="{FDDA3387-DF2C-49E1-89FB-BAE1219CD102}" type="presParOf" srcId="{621410E9-3F9B-49A6-9DCA-A4B6BDC7F58F}" destId="{BA472488-DA2E-4C85-9A11-3F0A63C7E95D}" srcOrd="7" destOrd="0" presId="urn:microsoft.com/office/officeart/2008/layout/VerticalCurvedList"/>
    <dgm:cxn modelId="{33565923-053E-4923-9C01-62D759375981}" type="presParOf" srcId="{621410E9-3F9B-49A6-9DCA-A4B6BDC7F58F}" destId="{3BD12796-05E2-4063-9876-EFD9A6514A01}" srcOrd="8" destOrd="0" presId="urn:microsoft.com/office/officeart/2008/layout/VerticalCurvedList"/>
    <dgm:cxn modelId="{C2702B9C-B962-4E36-AC56-842B9BA4C1D0}" type="presParOf" srcId="{3BD12796-05E2-4063-9876-EFD9A6514A01}" destId="{390D8C0E-D4E8-4A9E-95ED-9F3D6684677A}" srcOrd="0" destOrd="0" presId="urn:microsoft.com/office/officeart/2008/layout/VerticalCurvedList"/>
    <dgm:cxn modelId="{B646E45A-B4BA-4554-84AC-03196FA11BBE}" type="presParOf" srcId="{621410E9-3F9B-49A6-9DCA-A4B6BDC7F58F}" destId="{E9AB0092-2396-44F8-8CA4-6298314DC597}" srcOrd="9" destOrd="0" presId="urn:microsoft.com/office/officeart/2008/layout/VerticalCurvedList"/>
    <dgm:cxn modelId="{65CC6541-256F-443D-A556-E4FA121720D8}" type="presParOf" srcId="{621410E9-3F9B-49A6-9DCA-A4B6BDC7F58F}" destId="{A4321020-2EA7-4AD9-B58F-0782D83B257C}" srcOrd="10" destOrd="0" presId="urn:microsoft.com/office/officeart/2008/layout/VerticalCurvedList"/>
    <dgm:cxn modelId="{555240E0-FFFC-4F4D-A54C-ABB64E838A77}" type="presParOf" srcId="{A4321020-2EA7-4AD9-B58F-0782D83B257C}" destId="{E3DA0330-7A1D-4D37-8096-0718749379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74D6D-8303-4BBE-B63D-7FBC0CFF05CE}">
      <dsp:nvSpPr>
        <dsp:cNvPr id="0" name=""/>
        <dsp:cNvSpPr/>
      </dsp:nvSpPr>
      <dsp:spPr>
        <a:xfrm>
          <a:off x="-6387193" y="-976969"/>
          <a:ext cx="7602601" cy="7602601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23D6E-2611-4983-A47F-2E4A6BDF7DD6}">
      <dsp:nvSpPr>
        <dsp:cNvPr id="0" name=""/>
        <dsp:cNvSpPr/>
      </dsp:nvSpPr>
      <dsp:spPr>
        <a:xfrm>
          <a:off x="530970" y="352928"/>
          <a:ext cx="9397926" cy="70630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6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Поддерживать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журналы, которые имеют хотя бы одно научное направление,                                               относящееся к приоритетам 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C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НТР РФ, провести анализ журналов без кода по приоритетам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 C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НТР, но индексируемых </a:t>
          </a:r>
          <a:r>
            <a:rPr lang="en-US" sz="1800" b="1" kern="1200" dirty="0" err="1" smtClean="0">
              <a:solidFill>
                <a:schemeClr val="accent6">
                  <a:lumMod val="75000"/>
                </a:schemeClr>
              </a:solidFill>
            </a:rPr>
            <a:t>WoS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/Scopus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(77 – </a:t>
          </a:r>
          <a:r>
            <a:rPr lang="en-US" sz="1800" b="1" kern="1200" dirty="0" err="1" smtClean="0">
              <a:solidFill>
                <a:schemeClr val="accent6">
                  <a:lumMod val="75000"/>
                </a:schemeClr>
              </a:solidFill>
            </a:rPr>
            <a:t>WoS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, 135 – </a:t>
          </a:r>
          <a:r>
            <a:rPr lang="en-US" sz="1800" b="1" kern="1200" dirty="0" err="1" smtClean="0">
              <a:solidFill>
                <a:schemeClr val="accent6">
                  <a:lumMod val="75000"/>
                </a:schemeClr>
              </a:solidFill>
            </a:rPr>
            <a:t>Sc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)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30970" y="352928"/>
        <a:ext cx="9397926" cy="706308"/>
      </dsp:txXfrm>
    </dsp:sp>
    <dsp:sp modelId="{93D457D5-90D5-47B9-9158-9812C5C544AF}">
      <dsp:nvSpPr>
        <dsp:cNvPr id="0" name=""/>
        <dsp:cNvSpPr/>
      </dsp:nvSpPr>
      <dsp:spPr>
        <a:xfrm>
          <a:off x="89527" y="264639"/>
          <a:ext cx="882885" cy="88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47A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2F324-7AF6-4445-97D6-3A202E7649A0}">
      <dsp:nvSpPr>
        <dsp:cNvPr id="0" name=""/>
        <dsp:cNvSpPr/>
      </dsp:nvSpPr>
      <dsp:spPr>
        <a:xfrm>
          <a:off x="1037090" y="1412052"/>
          <a:ext cx="8891806" cy="70630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6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Провести работу с журналами, которые уже делали попытки войти в </a:t>
          </a:r>
          <a:r>
            <a:rPr lang="en-US" sz="1800" b="1" kern="1200" dirty="0" err="1" smtClean="0">
              <a:solidFill>
                <a:schemeClr val="accent6">
                  <a:lumMod val="75000"/>
                </a:schemeClr>
              </a:solidFill>
            </a:rPr>
            <a:t>WoS</a:t>
          </a:r>
          <a:r>
            <a:rPr lang="en-US" sz="1800" b="1" kern="1200" dirty="0" smtClean="0">
              <a:solidFill>
                <a:schemeClr val="accent6">
                  <a:lumMod val="75000"/>
                </a:schemeClr>
              </a:solidFill>
            </a:rPr>
            <a:t>/Scopus</a:t>
          </a:r>
          <a:endParaRPr lang="ru-RU" sz="1800" kern="1200" dirty="0"/>
        </a:p>
      </dsp:txBody>
      <dsp:txXfrm>
        <a:off x="1037090" y="1412052"/>
        <a:ext cx="8891806" cy="706308"/>
      </dsp:txXfrm>
    </dsp:sp>
    <dsp:sp modelId="{06B36412-D3BF-4551-8D19-C8CD34D74326}">
      <dsp:nvSpPr>
        <dsp:cNvPr id="0" name=""/>
        <dsp:cNvSpPr/>
      </dsp:nvSpPr>
      <dsp:spPr>
        <a:xfrm>
          <a:off x="595647" y="1323763"/>
          <a:ext cx="882885" cy="88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47A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D408E-F92B-40CC-9357-3BB1A722814A}">
      <dsp:nvSpPr>
        <dsp:cNvPr id="0" name=""/>
        <dsp:cNvSpPr/>
      </dsp:nvSpPr>
      <dsp:spPr>
        <a:xfrm>
          <a:off x="1192428" y="2471176"/>
          <a:ext cx="8736468" cy="70630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6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Внедрить обновленные Методические рекомендации для авторов по подготовке и оформлению научных статей в журналах, индексируемых в международных </a:t>
          </a:r>
          <a:r>
            <a:rPr lang="ru-RU" sz="1800" b="1" kern="1200" dirty="0" err="1" smtClean="0">
              <a:solidFill>
                <a:schemeClr val="accent6">
                  <a:lumMod val="75000"/>
                </a:schemeClr>
              </a:solidFill>
            </a:rPr>
            <a:t>наукометрических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 базах данных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92428" y="2471176"/>
        <a:ext cx="8736468" cy="706308"/>
      </dsp:txXfrm>
    </dsp:sp>
    <dsp:sp modelId="{A773D150-5F2C-4CB2-AD2F-905BEC647A8E}">
      <dsp:nvSpPr>
        <dsp:cNvPr id="0" name=""/>
        <dsp:cNvSpPr/>
      </dsp:nvSpPr>
      <dsp:spPr>
        <a:xfrm>
          <a:off x="750985" y="2382888"/>
          <a:ext cx="882885" cy="88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47A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2488-DA2E-4C85-9A11-3F0A63C7E95D}">
      <dsp:nvSpPr>
        <dsp:cNvPr id="0" name=""/>
        <dsp:cNvSpPr/>
      </dsp:nvSpPr>
      <dsp:spPr>
        <a:xfrm>
          <a:off x="1037090" y="3530300"/>
          <a:ext cx="8891806" cy="70630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6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Провести </a:t>
          </a:r>
          <a:r>
            <a:rPr lang="ru-RU" sz="1800" kern="1200" dirty="0" smtClean="0"/>
            <a:t>работу с журналами находящимися в </a:t>
          </a:r>
          <a:r>
            <a:rPr lang="en-US" sz="1800" kern="1200" dirty="0" smtClean="0"/>
            <a:t>RSCI</a:t>
          </a:r>
          <a:r>
            <a:rPr lang="ru-RU" sz="1800" kern="1200" dirty="0" smtClean="0"/>
            <a:t>, </a:t>
          </a:r>
          <a:r>
            <a:rPr lang="ru-RU" sz="1800" kern="1200" dirty="0" smtClean="0"/>
            <a:t>но </a:t>
          </a:r>
          <a:r>
            <a:rPr lang="ru-RU" sz="1800" kern="1200" dirty="0" smtClean="0"/>
            <a:t>имеющими потенциал вхождения в </a:t>
          </a:r>
          <a:r>
            <a:rPr lang="en-US" sz="1800" kern="1200" dirty="0" err="1" smtClean="0"/>
            <a:t>WoS</a:t>
          </a:r>
          <a:r>
            <a:rPr lang="en-US" sz="1800" kern="1200" dirty="0" smtClean="0"/>
            <a:t> </a:t>
          </a:r>
          <a:r>
            <a:rPr lang="ru-RU" sz="1800" kern="1200" dirty="0" smtClean="0"/>
            <a:t>и </a:t>
          </a:r>
          <a:r>
            <a:rPr lang="en-US" sz="1800" kern="1200" dirty="0" smtClean="0"/>
            <a:t>Scopus</a:t>
          </a:r>
          <a:endParaRPr lang="ru-RU" sz="1800" kern="1200" dirty="0"/>
        </a:p>
      </dsp:txBody>
      <dsp:txXfrm>
        <a:off x="1037090" y="3530300"/>
        <a:ext cx="8891806" cy="706308"/>
      </dsp:txXfrm>
    </dsp:sp>
    <dsp:sp modelId="{390D8C0E-D4E8-4A9E-95ED-9F3D6684677A}">
      <dsp:nvSpPr>
        <dsp:cNvPr id="0" name=""/>
        <dsp:cNvSpPr/>
      </dsp:nvSpPr>
      <dsp:spPr>
        <a:xfrm>
          <a:off x="595647" y="3442012"/>
          <a:ext cx="882885" cy="88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47A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B0092-2396-44F8-8CA4-6298314DC597}">
      <dsp:nvSpPr>
        <dsp:cNvPr id="0" name=""/>
        <dsp:cNvSpPr/>
      </dsp:nvSpPr>
      <dsp:spPr>
        <a:xfrm>
          <a:off x="530970" y="4589424"/>
          <a:ext cx="9397926" cy="70630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6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Провести </a:t>
          </a:r>
          <a:r>
            <a:rPr lang="ru-RU" sz="1800" kern="1200" dirty="0" smtClean="0"/>
            <a:t>работу с журналами, находящимися в </a:t>
          </a:r>
          <a:r>
            <a:rPr lang="en-US" sz="1800" kern="1200" dirty="0" smtClean="0"/>
            <a:t>ESCI, </a:t>
          </a:r>
          <a:r>
            <a:rPr lang="ru-RU" sz="1800" kern="1200" dirty="0" smtClean="0"/>
            <a:t>по их продвижению в «старшие» индексы</a:t>
          </a:r>
          <a:r>
            <a:rPr lang="en-US" sz="1800" kern="1200" dirty="0" smtClean="0"/>
            <a:t> </a:t>
          </a:r>
          <a:endParaRPr lang="ru-RU" sz="1800" kern="1200" dirty="0"/>
        </a:p>
      </dsp:txBody>
      <dsp:txXfrm>
        <a:off x="530970" y="4589424"/>
        <a:ext cx="9397926" cy="706308"/>
      </dsp:txXfrm>
    </dsp:sp>
    <dsp:sp modelId="{E3DA0330-7A1D-4D37-8096-071874937961}">
      <dsp:nvSpPr>
        <dsp:cNvPr id="0" name=""/>
        <dsp:cNvSpPr/>
      </dsp:nvSpPr>
      <dsp:spPr>
        <a:xfrm>
          <a:off x="89527" y="4501136"/>
          <a:ext cx="882885" cy="88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247A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0.87269</cdr:x>
      <cdr:y>0.06563</cdr:y>
    </cdr:from>
    <cdr:to>
      <cdr:x>0.98207</cdr:x>
      <cdr:y>0.18328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9325" y="189839"/>
          <a:ext cx="552653" cy="340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</a:rPr>
            <a:t>(286*)</a:t>
          </a:r>
        </a:p>
      </cdr:txBody>
    </cdr:sp>
  </cdr:relSizeAnchor>
  <cdr:relSizeAnchor xmlns:cdr="http://schemas.openxmlformats.org/drawingml/2006/chartDrawing">
    <cdr:from>
      <cdr:x>0.8755</cdr:x>
      <cdr:y>0.34854</cdr:y>
    </cdr:from>
    <cdr:to>
      <cdr:x>0.96265</cdr:x>
      <cdr:y>0.46619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23530" y="1008097"/>
          <a:ext cx="440333" cy="340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C00000"/>
              </a:solidFill>
            </a:rPr>
            <a:t>(83</a:t>
          </a:r>
          <a:r>
            <a:rPr lang="ru-RU" sz="1400" b="1" dirty="0" smtClean="0">
              <a:solidFill>
                <a:srgbClr val="C00000"/>
              </a:solidFill>
            </a:rPr>
            <a:t>*)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0.53028</cdr:x>
      <cdr:y>0.83333</cdr:y>
    </cdr:from>
    <cdr:to>
      <cdr:x>0.90399</cdr:x>
      <cdr:y>0.99524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19476" y="3333751"/>
          <a:ext cx="2409825" cy="64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0.00631</cdr:x>
      <cdr:y>0.02489</cdr:y>
    </cdr:from>
    <cdr:to>
      <cdr:x>1</cdr:x>
      <cdr:y>0.27163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46" y="50714"/>
          <a:ext cx="3298537" cy="502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050" b="1" dirty="0"/>
            <a:t>Структура статей по квартилям </a:t>
          </a:r>
          <a:r>
            <a:rPr lang="ru-RU" sz="1050" b="1" dirty="0" smtClean="0"/>
            <a:t>в </a:t>
          </a:r>
          <a:r>
            <a:rPr lang="ru-RU" sz="1050" b="1" dirty="0"/>
            <a:t>2018 году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0.86372</cdr:x>
      <cdr:y>0.0836</cdr:y>
    </cdr:from>
    <cdr:to>
      <cdr:x>0.97286</cdr:x>
      <cdr:y>0.19413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64856" y="252726"/>
          <a:ext cx="551545" cy="334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</a:rPr>
            <a:t>(375*)</a:t>
          </a:r>
        </a:p>
      </cdr:txBody>
    </cdr:sp>
  </cdr:relSizeAnchor>
  <cdr:relSizeAnchor xmlns:cdr="http://schemas.openxmlformats.org/drawingml/2006/chartDrawing">
    <cdr:from>
      <cdr:x>0.8912</cdr:x>
      <cdr:y>0.34741</cdr:y>
    </cdr:from>
    <cdr:to>
      <cdr:x>0.97835</cdr:x>
      <cdr:y>0.46506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03762" y="1050250"/>
          <a:ext cx="440419" cy="355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C00000"/>
              </a:solidFill>
            </a:rPr>
            <a:t>(</a:t>
          </a:r>
          <a:r>
            <a:rPr lang="ru-RU" sz="1400" b="1" dirty="0" smtClean="0">
              <a:solidFill>
                <a:srgbClr val="C00000"/>
              </a:solidFill>
            </a:rPr>
            <a:t>74*)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0.53028</cdr:x>
      <cdr:y>0.83333</cdr:y>
    </cdr:from>
    <cdr:to>
      <cdr:x>0.90399</cdr:x>
      <cdr:y>0.99524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19476" y="3333751"/>
          <a:ext cx="2409825" cy="64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0.86424</cdr:x>
      <cdr:y>0.56203</cdr:y>
    </cdr:from>
    <cdr:to>
      <cdr:x>0.96939</cdr:x>
      <cdr:y>0.64962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3784" y="1584590"/>
          <a:ext cx="543100" cy="24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49 %</a:t>
          </a:r>
        </a:p>
      </cdr:txBody>
    </cdr:sp>
  </cdr:relSizeAnchor>
  <cdr:relSizeAnchor xmlns:cdr="http://schemas.openxmlformats.org/drawingml/2006/chartDrawing">
    <cdr:from>
      <cdr:x>0.67573</cdr:x>
      <cdr:y>0.56203</cdr:y>
    </cdr:from>
    <cdr:to>
      <cdr:x>0.78054</cdr:x>
      <cdr:y>0.64962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90166" y="1584590"/>
          <a:ext cx="541344" cy="24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51 %</a:t>
          </a:r>
        </a:p>
      </cdr:txBody>
    </cdr:sp>
  </cdr:relSizeAnchor>
  <cdr:relSizeAnchor xmlns:cdr="http://schemas.openxmlformats.org/drawingml/2006/chartDrawing">
    <cdr:from>
      <cdr:x>0.48688</cdr:x>
      <cdr:y>0.56203</cdr:y>
    </cdr:from>
    <cdr:to>
      <cdr:x>0.5883</cdr:x>
      <cdr:y>0.64962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14740" y="1584590"/>
          <a:ext cx="523835" cy="24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52 %</a:t>
          </a:r>
        </a:p>
      </cdr:txBody>
    </cdr:sp>
  </cdr:relSizeAnchor>
  <cdr:relSizeAnchor xmlns:cdr="http://schemas.openxmlformats.org/drawingml/2006/chartDrawing">
    <cdr:from>
      <cdr:x>0.2989</cdr:x>
      <cdr:y>0.56203</cdr:y>
    </cdr:from>
    <cdr:to>
      <cdr:x>0.40739</cdr:x>
      <cdr:y>0.64962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43838" y="1584590"/>
          <a:ext cx="560351" cy="24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53</a:t>
          </a:r>
          <a:r>
            <a:rPr lang="ru-RU" sz="1100" dirty="0">
              <a:solidFill>
                <a:srgbClr val="386C9A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0.09483</cdr:x>
      <cdr:y>0.56703</cdr:y>
    </cdr:from>
    <cdr:to>
      <cdr:x>0.2121</cdr:x>
      <cdr:y>0.65462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89800" y="1598691"/>
          <a:ext cx="605700" cy="246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49 %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0.87075</cdr:x>
      <cdr:y>0.51322</cdr:y>
    </cdr:from>
    <cdr:to>
      <cdr:x>0.97342</cdr:x>
      <cdr:y>0.60255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77821" y="1408419"/>
          <a:ext cx="469022" cy="245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52 %</a:t>
          </a:r>
        </a:p>
      </cdr:txBody>
    </cdr:sp>
  </cdr:relSizeAnchor>
  <cdr:relSizeAnchor xmlns:cdr="http://schemas.openxmlformats.org/drawingml/2006/chartDrawing">
    <cdr:from>
      <cdr:x>0.68118</cdr:x>
      <cdr:y>0.51322</cdr:y>
    </cdr:from>
    <cdr:to>
      <cdr:x>0.78536</cdr:x>
      <cdr:y>0.60255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11824" y="1408418"/>
          <a:ext cx="475920" cy="245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53 %</a:t>
          </a:r>
        </a:p>
      </cdr:txBody>
    </cdr:sp>
  </cdr:relSizeAnchor>
  <cdr:relSizeAnchor xmlns:cdr="http://schemas.openxmlformats.org/drawingml/2006/chartDrawing">
    <cdr:from>
      <cdr:x>0.5</cdr:x>
      <cdr:y>0.51322</cdr:y>
    </cdr:from>
    <cdr:to>
      <cdr:x>0.60859</cdr:x>
      <cdr:y>0.60255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84125" y="1408418"/>
          <a:ext cx="496066" cy="245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52 %</a:t>
          </a:r>
        </a:p>
      </cdr:txBody>
    </cdr:sp>
  </cdr:relSizeAnchor>
  <cdr:relSizeAnchor xmlns:cdr="http://schemas.openxmlformats.org/drawingml/2006/chartDrawing">
    <cdr:from>
      <cdr:x>0.309</cdr:x>
      <cdr:y>0.51322</cdr:y>
    </cdr:from>
    <cdr:to>
      <cdr:x>0.41148</cdr:x>
      <cdr:y>0.60255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11575" y="1408418"/>
          <a:ext cx="468154" cy="245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53 %</a:t>
          </a:r>
        </a:p>
      </cdr:txBody>
    </cdr:sp>
  </cdr:relSizeAnchor>
  <cdr:relSizeAnchor xmlns:cdr="http://schemas.openxmlformats.org/drawingml/2006/chartDrawing">
    <cdr:from>
      <cdr:x>0.11324</cdr:x>
      <cdr:y>0.51322</cdr:y>
    </cdr:from>
    <cdr:to>
      <cdr:x>0.21601</cdr:x>
      <cdr:y>0.60255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7291" y="1408418"/>
          <a:ext cx="469479" cy="245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386C9A"/>
              </a:solidFill>
            </a:rPr>
            <a:t>56 %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0.00367</cdr:x>
      <cdr:y>0.00684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0.86773</cdr:x>
      <cdr:y>0.42295</cdr:y>
    </cdr:from>
    <cdr:to>
      <cdr:x>0.88423</cdr:x>
      <cdr:y>0.70918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4412913" y="638024"/>
          <a:ext cx="83924" cy="431800"/>
        </a:xfrm>
        <a:prstGeom xmlns:a="http://schemas.openxmlformats.org/drawingml/2006/main" prst="rightBrace">
          <a:avLst>
            <a:gd name="adj1" fmla="val 83510"/>
            <a:gd name="adj2" fmla="val 50000"/>
          </a:avLst>
        </a:prstGeom>
        <a:ln xmlns:a="http://schemas.openxmlformats.org/drawingml/2006/main" w="28575">
          <a:solidFill>
            <a:srgbClr val="C0000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0.89329</cdr:x>
      <cdr:y>0.44076</cdr:y>
    </cdr:from>
    <cdr:to>
      <cdr:x>0.98295</cdr:x>
      <cdr:y>0.85728</cdr:y>
    </cdr:to>
    <cdr:sp macro="" textlink="">
      <cdr:nvSpPr>
        <cdr:cNvPr id="2" name="TextBox 14"/>
        <cdr:cNvSpPr txBox="1"/>
      </cdr:nvSpPr>
      <cdr:spPr>
        <a:xfrm xmlns:a="http://schemas.openxmlformats.org/drawingml/2006/main" rot="5400000">
          <a:off x="4828112" y="733328"/>
          <a:ext cx="628332" cy="49146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vert270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00000"/>
              </a:solidFill>
            </a:rPr>
            <a:t>+</a:t>
          </a:r>
          <a:r>
            <a:rPr lang="ru-RU" sz="1200" b="1" dirty="0" smtClean="0">
              <a:solidFill>
                <a:srgbClr val="C00000"/>
              </a:solidFill>
            </a:rPr>
            <a:t>47 293</a:t>
          </a:r>
          <a:endParaRPr lang="ru-RU" sz="1200" b="1" dirty="0">
            <a:solidFill>
              <a:srgbClr val="C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0.28681</cdr:x>
      <cdr:y>0.14098</cdr:y>
    </cdr:from>
    <cdr:to>
      <cdr:x>0.33175</cdr:x>
      <cdr:y>0.35512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56779" y="189612"/>
          <a:ext cx="43204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0.54669</cdr:x>
      <cdr:y>0.2008</cdr:y>
    </cdr:from>
    <cdr:to>
      <cdr:x>0.58435</cdr:x>
      <cdr:y>0.25151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4600720" y="588210"/>
          <a:ext cx="316920" cy="148533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68A24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0.58903</cdr:x>
      <cdr:y>0.16395</cdr:y>
    </cdr:from>
    <cdr:to>
      <cdr:x>0.87326</cdr:x>
      <cdr:y>0.26057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57036" y="480256"/>
          <a:ext cx="2391963" cy="283027"/>
        </a:xfrm>
        <a:prstGeom xmlns:a="http://schemas.openxmlformats.org/drawingml/2006/main" prst="rect">
          <a:avLst/>
        </a:prstGeom>
        <a:solidFill xmlns:a="http://schemas.openxmlformats.org/drawingml/2006/main">
          <a:srgbClr val="E2F0D9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 </a:t>
          </a:r>
          <a:r>
            <a:rPr lang="ru-RU" sz="11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российских </a:t>
          </a:r>
          <a:r>
            <a:rPr lang="ru-RU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журналах</a:t>
          </a:r>
          <a:r>
            <a:rPr lang="en-US" sz="1100" b="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-</a:t>
          </a:r>
          <a:r>
            <a:rPr lang="ru-RU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0,52%</a:t>
          </a:r>
          <a:r>
            <a: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ru-RU" sz="11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0.54518</cdr:x>
      <cdr:y>0.28985</cdr:y>
    </cdr:from>
    <cdr:to>
      <cdr:x>0.58435</cdr:x>
      <cdr:y>0.32907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4588012" y="849052"/>
          <a:ext cx="329627" cy="1149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68A242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0.58888</cdr:x>
      <cdr:y>0.27475</cdr:y>
    </cdr:from>
    <cdr:to>
      <cdr:x>0.87326</cdr:x>
      <cdr:y>0.37832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55774" y="804820"/>
          <a:ext cx="2393202" cy="303386"/>
        </a:xfrm>
        <a:prstGeom xmlns:a="http://schemas.openxmlformats.org/drawingml/2006/main" prst="rect">
          <a:avLst/>
        </a:prstGeom>
        <a:solidFill xmlns:a="http://schemas.openxmlformats.org/drawingml/2006/main">
          <a:srgbClr val="E2F0D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 зарубежных</a:t>
          </a:r>
          <a:r>
            <a:rPr lang="ru-RU" sz="1100" b="0" cap="none" spc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журналах</a:t>
          </a:r>
          <a:r>
            <a:rPr lang="ru-RU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- 99,48%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0.05785</cdr:x>
      <cdr:y>0.08962</cdr:y>
    </cdr:from>
    <cdr:to>
      <cdr:x>0.97818</cdr:x>
      <cdr:y>0.25472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602" y="168040"/>
          <a:ext cx="2761822" cy="309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/>
            <a:t>Структура</a:t>
          </a:r>
          <a:r>
            <a:rPr lang="ru-RU" sz="1050" b="1" baseline="0" dirty="0"/>
            <a:t> </a:t>
          </a:r>
          <a:r>
            <a:rPr lang="ru-RU" sz="1050" b="1" dirty="0"/>
            <a:t> статей по квартилям в 2018 году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CA622-2BDE-4231-95E6-602C620B316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62F96-427F-4A68-874C-79B942C17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41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09C8-0654-4D34-ACBA-9D96F3FF4032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0F000-2AEF-449C-B6D9-F176AA909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6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3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8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6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3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F000-2AEF-449C-B6D9-F176AA9091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7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0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2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3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2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8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6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7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11" Type="http://schemas.openxmlformats.org/officeDocument/2006/relationships/image" Target="../media/image9.png"/><Relationship Id="rId5" Type="http://schemas.openxmlformats.org/officeDocument/2006/relationships/chart" Target="../charts/chart6.xml"/><Relationship Id="rId10" Type="http://schemas.openxmlformats.org/officeDocument/2006/relationships/image" Target="../media/image11.png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image" Target="../media/image8.png"/><Relationship Id="rId5" Type="http://schemas.openxmlformats.org/officeDocument/2006/relationships/chart" Target="../charts/chart12.xml"/><Relationship Id="rId10" Type="http://schemas.microsoft.com/office/2007/relationships/hdphoto" Target="../media/hdphoto2.wdp"/><Relationship Id="rId4" Type="http://schemas.openxmlformats.org/officeDocument/2006/relationships/chart" Target="../charts/chart11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microsoft.com/office/2007/relationships/diagramDrawing" Target="../diagrams/drawing1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8.png"/><Relationship Id="rId15" Type="http://schemas.openxmlformats.org/officeDocument/2006/relationships/image" Target="../media/image32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7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436" y="1628800"/>
            <a:ext cx="9144000" cy="288032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203478"/>
                </a:solidFill>
                <a:latin typeface="Geometria" panose="020B0503020204020204" pitchFamily="34" charset="-52"/>
                <a:cs typeface="Arial" panose="020B0604020202020204" pitchFamily="34" charset="0"/>
              </a:rPr>
              <a:t>МЕХАНИЗМЫ РАЗВИТИЯ РОССИЙСКИХ НАУЧНЫХ ЖУРНАЛОВ</a:t>
            </a:r>
            <a:endParaRPr lang="ru-RU" sz="4000" b="1" i="1" dirty="0">
              <a:solidFill>
                <a:srgbClr val="203478"/>
              </a:solidFill>
              <a:latin typeface="Geometria" panose="020B0503020204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6" y="4841776"/>
            <a:ext cx="9143999" cy="1728192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sz="1500" dirty="0">
                <a:solidFill>
                  <a:srgbClr val="203478"/>
                </a:solidFill>
                <a:latin typeface="Geometria" panose="020B0503020204020204" pitchFamily="34" charset="-52"/>
                <a:cs typeface="Arial" panose="020B0604020202020204" pitchFamily="34" charset="0"/>
              </a:rPr>
              <a:t>Москва - 2019</a:t>
            </a:r>
          </a:p>
          <a:p>
            <a:pPr algn="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ятиугольник 37"/>
          <p:cNvSpPr/>
          <p:nvPr/>
        </p:nvSpPr>
        <p:spPr>
          <a:xfrm>
            <a:off x="3666009" y="3281272"/>
            <a:ext cx="3456384" cy="518627"/>
          </a:xfrm>
          <a:prstGeom prst="homePlat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48,3 тыс. ед. </a:t>
            </a:r>
            <a:r>
              <a:rPr lang="ru-RU" sz="1600" b="1" dirty="0" smtClean="0">
                <a:solidFill>
                  <a:schemeClr val="tx1"/>
                </a:solidFill>
              </a:rPr>
              <a:t>        </a:t>
            </a:r>
            <a:r>
              <a:rPr lang="ru-RU" sz="1600" b="1" dirty="0">
                <a:solidFill>
                  <a:srgbClr val="002060"/>
                </a:solidFill>
              </a:rPr>
              <a:t>113,4 тыс. ед.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539" y="106535"/>
            <a:ext cx="9194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ПОСТАНОВКА ЗАДАЧИ</a:t>
            </a:r>
          </a:p>
        </p:txBody>
      </p:sp>
      <p:sp>
        <p:nvSpPr>
          <p:cNvPr id="25" name="Восьмиугольник 24"/>
          <p:cNvSpPr/>
          <p:nvPr/>
        </p:nvSpPr>
        <p:spPr>
          <a:xfrm>
            <a:off x="11316346" y="6165305"/>
            <a:ext cx="396278" cy="381135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Geometria" panose="020B0503020204020204" pitchFamily="34" charset="-52"/>
              </a:rPr>
              <a:t>1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014957" y="1010396"/>
            <a:ext cx="5508159" cy="105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ТОП-5: </a:t>
            </a:r>
            <a:r>
              <a:rPr lang="ru-RU" sz="1400" b="1" i="1" dirty="0"/>
              <a:t>Место Российской Федерации по удельному </a:t>
            </a:r>
            <a:r>
              <a:rPr lang="ru-RU" sz="1400" b="1" i="1" dirty="0" smtClean="0"/>
              <a:t>вес                                              в </a:t>
            </a:r>
            <a:r>
              <a:rPr lang="ru-RU" sz="1400" b="1" i="1" dirty="0"/>
              <a:t>общем числе </a:t>
            </a:r>
            <a:r>
              <a:rPr lang="ru-RU" sz="1400" b="1" i="1" dirty="0" smtClean="0"/>
              <a:t>статей в </a:t>
            </a:r>
            <a:r>
              <a:rPr lang="ru-RU" sz="1400" b="1" i="1" dirty="0"/>
              <a:t>областях, определяемых </a:t>
            </a:r>
            <a:r>
              <a:rPr lang="ru-RU" sz="1400" b="1" i="1" dirty="0" smtClean="0"/>
              <a:t>                     приоритетами научно-технологического </a:t>
            </a:r>
            <a:r>
              <a:rPr lang="ru-RU" sz="1400" b="1" i="1" dirty="0"/>
              <a:t>развития</a:t>
            </a:r>
            <a:r>
              <a:rPr lang="ru-RU" sz="1400" b="1" i="1" dirty="0" smtClean="0"/>
              <a:t>,                                                 в </a:t>
            </a:r>
            <a:r>
              <a:rPr lang="ru-RU" sz="1400" b="1" i="1" dirty="0"/>
              <a:t>изданиях, </a:t>
            </a:r>
            <a:r>
              <a:rPr lang="ru-RU" sz="1400" b="1" i="1" dirty="0" smtClean="0"/>
              <a:t>индексируемых в </a:t>
            </a:r>
            <a:r>
              <a:rPr lang="ru-RU" sz="1400" b="1" i="1" dirty="0"/>
              <a:t>международных базах данных</a:t>
            </a:r>
            <a:endParaRPr lang="ru-RU" sz="1400" i="1" dirty="0"/>
          </a:p>
        </p:txBody>
      </p:sp>
      <p:sp>
        <p:nvSpPr>
          <p:cNvPr id="28" name="Пятиугольник 27"/>
          <p:cNvSpPr/>
          <p:nvPr/>
        </p:nvSpPr>
        <p:spPr>
          <a:xfrm>
            <a:off x="641673" y="3281272"/>
            <a:ext cx="3240360" cy="518627"/>
          </a:xfrm>
          <a:prstGeom prst="homePlat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4625"/>
            <a:r>
              <a:rPr lang="ru-RU" sz="1400" dirty="0">
                <a:solidFill>
                  <a:schemeClr val="tx1"/>
                </a:solidFill>
              </a:rPr>
              <a:t>Количество научных статей по приоритетам </a:t>
            </a:r>
            <a:r>
              <a:rPr lang="ru-RU" sz="1400" dirty="0" smtClean="0">
                <a:solidFill>
                  <a:schemeClr val="tx1"/>
                </a:solidFill>
              </a:rPr>
              <a:t>СНТР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9665" y="3281272"/>
            <a:ext cx="144016" cy="5186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35" y="631380"/>
            <a:ext cx="415625" cy="415625"/>
          </a:xfrm>
          <a:prstGeom prst="rect">
            <a:avLst/>
          </a:prstGeom>
        </p:spPr>
      </p:pic>
      <p:sp>
        <p:nvSpPr>
          <p:cNvPr id="3" name="Шеврон 2"/>
          <p:cNvSpPr/>
          <p:nvPr/>
        </p:nvSpPr>
        <p:spPr>
          <a:xfrm>
            <a:off x="5178177" y="3464454"/>
            <a:ext cx="216024" cy="217707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3863252" y="2444136"/>
            <a:ext cx="3240360" cy="74045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	         2024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170065" y="3085622"/>
            <a:ext cx="252028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530105" y="2989532"/>
            <a:ext cx="236399" cy="23639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999416" y="2967422"/>
            <a:ext cx="236399" cy="23639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7122393" y="3281272"/>
            <a:ext cx="3456384" cy="518627"/>
          </a:xfrm>
          <a:prstGeom prst="homePlat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53,0 </a:t>
            </a:r>
            <a:r>
              <a:rPr lang="ru-RU" sz="1600" b="1" dirty="0">
                <a:solidFill>
                  <a:schemeClr val="tx1"/>
                </a:solidFill>
              </a:rPr>
              <a:t>тыс. ед. </a:t>
            </a:r>
            <a:r>
              <a:rPr lang="ru-RU" sz="1600" b="1" dirty="0" smtClean="0">
                <a:solidFill>
                  <a:schemeClr val="tx1"/>
                </a:solidFill>
              </a:rPr>
              <a:t>        </a:t>
            </a:r>
            <a:r>
              <a:rPr lang="ru-RU" sz="1600" b="1" dirty="0" smtClean="0">
                <a:solidFill>
                  <a:srgbClr val="002060"/>
                </a:solidFill>
              </a:rPr>
              <a:t>98,5  </a:t>
            </a:r>
            <a:r>
              <a:rPr lang="ru-RU" sz="1600" b="1" dirty="0">
                <a:solidFill>
                  <a:srgbClr val="002060"/>
                </a:solidFill>
              </a:rPr>
              <a:t>тыс. ед.</a:t>
            </a:r>
          </a:p>
        </p:txBody>
      </p:sp>
      <p:sp>
        <p:nvSpPr>
          <p:cNvPr id="44" name="Шеврон 43"/>
          <p:cNvSpPr/>
          <p:nvPr/>
        </p:nvSpPr>
        <p:spPr>
          <a:xfrm>
            <a:off x="8634561" y="3464454"/>
            <a:ext cx="216024" cy="217707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7319636" y="2444136"/>
            <a:ext cx="3240360" cy="74045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	         2024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626449" y="3085622"/>
            <a:ext cx="252028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7986489" y="2989532"/>
            <a:ext cx="236399" cy="23639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455800" y="2967422"/>
            <a:ext cx="236399" cy="23639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2"/>
          <a:stretch/>
        </p:blipFill>
        <p:spPr>
          <a:xfrm>
            <a:off x="-18281" y="404664"/>
            <a:ext cx="1793801" cy="1547664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718532" y="637450"/>
            <a:ext cx="144016" cy="11767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468658" y="585375"/>
            <a:ext cx="587324" cy="587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2062323" y="685348"/>
            <a:ext cx="4032143" cy="39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95250" algn="l">
              <a:spcBef>
                <a:spcPts val="0"/>
              </a:spcBef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НАЦИОНАЛЬНЫЙ ПРОЕКТ «НАУКА»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637145"/>
            <a:ext cx="693680" cy="460374"/>
          </a:xfrm>
          <a:prstGeom prst="rect">
            <a:avLst/>
          </a:prstGeom>
        </p:spPr>
      </p:pic>
      <p:sp>
        <p:nvSpPr>
          <p:cNvPr id="57" name="Объект 2"/>
          <p:cNvSpPr txBox="1">
            <a:spLocks/>
          </p:cNvSpPr>
          <p:nvPr/>
        </p:nvSpPr>
        <p:spPr>
          <a:xfrm>
            <a:off x="7362380" y="1004480"/>
            <a:ext cx="3539875" cy="1378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/>
              <a:t>вхождение России к 2024 году </a:t>
            </a:r>
            <a:r>
              <a:rPr lang="ru-RU" sz="1400" i="1" dirty="0" smtClean="0"/>
              <a:t> в </a:t>
            </a:r>
            <a:r>
              <a:rPr lang="ru-RU" sz="1400" i="1" dirty="0"/>
              <a:t>пятерку лидеров по количеству научных статей, индексируемых в международных базах данных (</a:t>
            </a:r>
            <a:r>
              <a:rPr lang="ru-RU" sz="1400" i="1" dirty="0" err="1"/>
              <a:t>Web</a:t>
            </a:r>
            <a:r>
              <a:rPr lang="ru-RU" sz="1400" i="1" dirty="0"/>
              <a:t> </a:t>
            </a:r>
            <a:r>
              <a:rPr lang="ru-RU" sz="1400" i="1" dirty="0" err="1"/>
              <a:t>of</a:t>
            </a:r>
            <a:r>
              <a:rPr lang="ru-RU" sz="1400" i="1" dirty="0"/>
              <a:t> </a:t>
            </a:r>
            <a:r>
              <a:rPr lang="ru-RU" sz="1400" i="1" dirty="0" err="1"/>
              <a:t>Science</a:t>
            </a:r>
            <a:r>
              <a:rPr lang="ru-RU" sz="1400" i="1" dirty="0"/>
              <a:t> / </a:t>
            </a:r>
            <a:r>
              <a:rPr lang="ru-RU" sz="1400" i="1" dirty="0" err="1"/>
              <a:t>Scopus</a:t>
            </a:r>
            <a:r>
              <a:rPr lang="ru-RU" sz="1400" i="1" dirty="0"/>
              <a:t>)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65954" y="631534"/>
            <a:ext cx="144016" cy="11767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816080" y="579459"/>
            <a:ext cx="587324" cy="587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бъект 2"/>
          <p:cNvSpPr txBox="1">
            <a:spLocks/>
          </p:cNvSpPr>
          <p:nvPr/>
        </p:nvSpPr>
        <p:spPr>
          <a:xfrm>
            <a:off x="6983239" y="663758"/>
            <a:ext cx="4032143" cy="39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95250" algn="l"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ЦЕЛЬ</a:t>
            </a:r>
            <a:endParaRPr lang="ru-RU" sz="1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41" y="671583"/>
            <a:ext cx="391411" cy="391411"/>
          </a:xfrm>
          <a:prstGeom prst="rect">
            <a:avLst/>
          </a:prstGeom>
        </p:spPr>
      </p:pic>
      <p:sp>
        <p:nvSpPr>
          <p:cNvPr id="62" name="Овал 61"/>
          <p:cNvSpPr/>
          <p:nvPr/>
        </p:nvSpPr>
        <p:spPr>
          <a:xfrm>
            <a:off x="271129" y="3344553"/>
            <a:ext cx="415048" cy="415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2161" y="4528898"/>
            <a:ext cx="144016" cy="51862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43625" y="4589844"/>
            <a:ext cx="415048" cy="4150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83"/>
          <a:stretch/>
        </p:blipFill>
        <p:spPr>
          <a:xfrm>
            <a:off x="484113" y="2348880"/>
            <a:ext cx="3469927" cy="832106"/>
          </a:xfrm>
          <a:prstGeom prst="rect">
            <a:avLst/>
          </a:prstGeom>
        </p:spPr>
      </p:pic>
      <p:sp>
        <p:nvSpPr>
          <p:cNvPr id="80" name="Объект 2"/>
          <p:cNvSpPr txBox="1">
            <a:spLocks/>
          </p:cNvSpPr>
          <p:nvPr/>
        </p:nvSpPr>
        <p:spPr>
          <a:xfrm>
            <a:off x="4160021" y="2422941"/>
            <a:ext cx="2468359" cy="74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Web of Science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Объект 2"/>
          <p:cNvSpPr txBox="1">
            <a:spLocks/>
          </p:cNvSpPr>
          <p:nvPr/>
        </p:nvSpPr>
        <p:spPr>
          <a:xfrm>
            <a:off x="7626449" y="2422941"/>
            <a:ext cx="2468359" cy="74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Scopus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" name="Объект 2"/>
          <p:cNvSpPr txBox="1">
            <a:spLocks/>
          </p:cNvSpPr>
          <p:nvPr/>
        </p:nvSpPr>
        <p:spPr>
          <a:xfrm>
            <a:off x="72008" y="4133835"/>
            <a:ext cx="10776520" cy="395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95250" algn="l">
              <a:spcBef>
                <a:spcPts val="0"/>
              </a:spcBef>
            </a:pP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Индикатор - Не менее 500 российских научных журналов включены в международные базы данных (WEB </a:t>
            </a:r>
            <a:r>
              <a:rPr lang="ru-RU" sz="1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of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Science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Scopus</a:t>
            </a:r>
            <a:r>
              <a:rPr lang="ru-RU" sz="1600" b="1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8" y="4039637"/>
            <a:ext cx="415625" cy="415625"/>
          </a:xfrm>
          <a:prstGeom prst="rect">
            <a:avLst/>
          </a:prstGeom>
        </p:spPr>
      </p:pic>
      <p:sp>
        <p:nvSpPr>
          <p:cNvPr id="84" name="Пятиугольник 83"/>
          <p:cNvSpPr/>
          <p:nvPr/>
        </p:nvSpPr>
        <p:spPr>
          <a:xfrm>
            <a:off x="3666009" y="4409618"/>
            <a:ext cx="6912768" cy="736503"/>
          </a:xfrm>
          <a:prstGeom prst="homePlate">
            <a:avLst>
              <a:gd name="adj" fmla="val 37929"/>
            </a:avLst>
          </a:prstGeom>
          <a:gradFill flip="none" rotWithShape="1">
            <a:gsLst>
              <a:gs pos="31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265** ед</a:t>
            </a:r>
            <a:r>
              <a:rPr lang="ru-RU" sz="1600" b="1" dirty="0">
                <a:solidFill>
                  <a:srgbClr val="800000"/>
                </a:solidFill>
              </a:rPr>
              <a:t>.                             500 ед</a:t>
            </a:r>
            <a:r>
              <a:rPr lang="ru-RU" sz="1600" b="1" dirty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5" name="Пятиугольник 84"/>
          <p:cNvSpPr/>
          <p:nvPr/>
        </p:nvSpPr>
        <p:spPr>
          <a:xfrm>
            <a:off x="731996" y="4419959"/>
            <a:ext cx="3240360" cy="736503"/>
          </a:xfrm>
          <a:prstGeom prst="homePlat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Количество российских журналов, включенных в международные базы данных (</a:t>
            </a:r>
            <a:r>
              <a:rPr lang="en-US" sz="1400" dirty="0">
                <a:solidFill>
                  <a:schemeClr val="tx1"/>
                </a:solidFill>
              </a:rPr>
              <a:t>Web of Science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en-US" sz="1400" dirty="0">
                <a:solidFill>
                  <a:schemeClr val="tx1"/>
                </a:solidFill>
              </a:rPr>
              <a:t>Scopus)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7" name="Шеврон 86"/>
          <p:cNvSpPr/>
          <p:nvPr/>
        </p:nvSpPr>
        <p:spPr>
          <a:xfrm>
            <a:off x="7103612" y="4522913"/>
            <a:ext cx="216024" cy="217707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840" y="5233541"/>
            <a:ext cx="4042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* Количество российских журналов по приоритетам </a:t>
            </a:r>
            <a:r>
              <a:rPr lang="ru-RU" sz="1100" dirty="0" smtClean="0"/>
              <a:t>СНТР  </a:t>
            </a:r>
            <a:r>
              <a:rPr lang="ru-RU" sz="1100" dirty="0"/>
              <a:t>на 2019 г. (дата обращения: </a:t>
            </a:r>
            <a:r>
              <a:rPr lang="ru-RU" sz="1100" dirty="0" smtClean="0"/>
              <a:t>апрель </a:t>
            </a:r>
            <a:r>
              <a:rPr lang="ru-RU" sz="1100" dirty="0"/>
              <a:t>2019)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178177" y="5245750"/>
            <a:ext cx="643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</a:rPr>
              <a:t>** </a:t>
            </a:r>
            <a:r>
              <a:rPr lang="ru-RU" sz="1200" b="1" i="1" dirty="0" smtClean="0">
                <a:solidFill>
                  <a:srgbClr val="002060"/>
                </a:solidFill>
              </a:rPr>
              <a:t> Обновление </a:t>
            </a:r>
            <a:r>
              <a:rPr lang="ru-RU" sz="1200" b="1" i="1" dirty="0" smtClean="0">
                <a:solidFill>
                  <a:srgbClr val="002060"/>
                </a:solidFill>
              </a:rPr>
              <a:t>списка журналов</a:t>
            </a:r>
          </a:p>
          <a:p>
            <a:r>
              <a:rPr lang="en-US" sz="1200" dirty="0" err="1" smtClean="0"/>
              <a:t>WoS</a:t>
            </a:r>
            <a:r>
              <a:rPr lang="en-US" sz="1200" dirty="0" smtClean="0"/>
              <a:t> – </a:t>
            </a:r>
            <a:r>
              <a:rPr lang="ru-RU" sz="1200" dirty="0" smtClean="0"/>
              <a:t>обновления 2 раз в год  (373 – сентябрь 2019</a:t>
            </a:r>
            <a:r>
              <a:rPr lang="ru-RU" sz="1200" dirty="0" smtClean="0"/>
              <a:t>);</a:t>
            </a:r>
          </a:p>
          <a:p>
            <a:r>
              <a:rPr lang="en-US" sz="1200" dirty="0" smtClean="0"/>
              <a:t>Scopus </a:t>
            </a:r>
            <a:r>
              <a:rPr lang="en-US" sz="1200" dirty="0" smtClean="0"/>
              <a:t>– 3 </a:t>
            </a:r>
            <a:r>
              <a:rPr lang="ru-RU" sz="1200" dirty="0" smtClean="0"/>
              <a:t>раза в год (</a:t>
            </a:r>
            <a:r>
              <a:rPr lang="ru-RU" sz="1200" i="1" dirty="0" smtClean="0"/>
              <a:t>535</a:t>
            </a:r>
            <a:r>
              <a:rPr lang="ru-RU" sz="1200" dirty="0" smtClean="0"/>
              <a:t> – сентябрь 2019)</a:t>
            </a:r>
            <a:endParaRPr lang="ru-RU" sz="1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40" y="5237237"/>
            <a:ext cx="408105" cy="408105"/>
          </a:xfrm>
          <a:prstGeom prst="rect">
            <a:avLst/>
          </a:prstGeom>
        </p:spPr>
      </p:pic>
      <p:sp>
        <p:nvSpPr>
          <p:cNvPr id="92" name="Прямоугольник 91"/>
          <p:cNvSpPr/>
          <p:nvPr/>
        </p:nvSpPr>
        <p:spPr>
          <a:xfrm>
            <a:off x="4067470" y="4852699"/>
            <a:ext cx="64387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(план 2019 </a:t>
            </a:r>
            <a:r>
              <a:rPr lang="ru-RU" sz="1200" dirty="0" err="1" smtClean="0"/>
              <a:t>НпН</a:t>
            </a:r>
            <a:r>
              <a:rPr lang="ru-RU" sz="1200" dirty="0" smtClean="0"/>
              <a:t> – 260 ед.)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91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51119" y="918601"/>
            <a:ext cx="3676293" cy="369332"/>
          </a:xfrm>
          <a:prstGeom prst="rect">
            <a:avLst/>
          </a:prstGeom>
          <a:gradFill>
            <a:gsLst>
              <a:gs pos="22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67036" y="918601"/>
            <a:ext cx="219909" cy="3580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84032" y="886198"/>
            <a:ext cx="387362" cy="3873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48" y="904834"/>
            <a:ext cx="340871" cy="3408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6585" y="936104"/>
            <a:ext cx="3676293" cy="369332"/>
          </a:xfrm>
          <a:prstGeom prst="rect">
            <a:avLst/>
          </a:prstGeom>
          <a:gradFill>
            <a:gsLst>
              <a:gs pos="22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82502" y="936104"/>
            <a:ext cx="219909" cy="3580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99498" y="903701"/>
            <a:ext cx="387362" cy="3873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539" y="106535"/>
            <a:ext cx="10260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ДИНАМИКА ПУБЛИКАЦИЙ РОССИЙСКИХ АВТОРОВ В РОССИЙСКИХ ЖУРНАЛАХ, ИНДЕКСИРУЕМЫХ В МЕЖДУНАРОДНЫХ БАЗАХ НАУЧНОГО ЦИТИРОВАНИЯ</a:t>
            </a:r>
          </a:p>
        </p:txBody>
      </p:sp>
      <p:sp>
        <p:nvSpPr>
          <p:cNvPr id="16" name="Восьмиугольник 15"/>
          <p:cNvSpPr/>
          <p:nvPr/>
        </p:nvSpPr>
        <p:spPr>
          <a:xfrm>
            <a:off x="11316346" y="6165305"/>
            <a:ext cx="396278" cy="381135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2</a:t>
            </a:r>
            <a:endParaRPr lang="ru-RU" sz="16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459207"/>
              </p:ext>
            </p:extLst>
          </p:nvPr>
        </p:nvGraphicFramePr>
        <p:xfrm>
          <a:off x="99134" y="1504908"/>
          <a:ext cx="5204509" cy="289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393279"/>
              </p:ext>
            </p:extLst>
          </p:nvPr>
        </p:nvGraphicFramePr>
        <p:xfrm>
          <a:off x="5580245" y="1482055"/>
          <a:ext cx="5053572" cy="302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7401"/>
              </p:ext>
            </p:extLst>
          </p:nvPr>
        </p:nvGraphicFramePr>
        <p:xfrm>
          <a:off x="48040" y="3800549"/>
          <a:ext cx="5165003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687555"/>
              </p:ext>
            </p:extLst>
          </p:nvPr>
        </p:nvGraphicFramePr>
        <p:xfrm>
          <a:off x="5980569" y="3942234"/>
          <a:ext cx="4568251" cy="274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Объект 2"/>
          <p:cNvSpPr txBox="1">
            <a:spLocks/>
          </p:cNvSpPr>
          <p:nvPr/>
        </p:nvSpPr>
        <p:spPr>
          <a:xfrm>
            <a:off x="1340519" y="986302"/>
            <a:ext cx="2468359" cy="74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Web of Science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6861994" y="949957"/>
            <a:ext cx="2468359" cy="74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Scopus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4" y="922337"/>
            <a:ext cx="340871" cy="34087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9134" y="6611874"/>
            <a:ext cx="40429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Дата обращения 15.08.2019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478009" y="3219591"/>
            <a:ext cx="2023271" cy="10282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rgbClr val="C00000"/>
                </a:solidFill>
              </a:rPr>
              <a:t>* </a:t>
            </a:r>
            <a:r>
              <a:rPr lang="ru-RU" sz="1000" b="1" baseline="0" dirty="0" smtClean="0">
                <a:solidFill>
                  <a:srgbClr val="C00000"/>
                </a:solidFill>
              </a:rPr>
              <a:t>по </a:t>
            </a:r>
            <a:r>
              <a:rPr lang="ru-RU" sz="1000" b="1" baseline="0" dirty="0">
                <a:solidFill>
                  <a:srgbClr val="C00000"/>
                </a:solidFill>
              </a:rPr>
              <a:t>приоритетным направлениям за 2018 год</a:t>
            </a:r>
          </a:p>
          <a:p>
            <a:pPr algn="ctr"/>
            <a:endParaRPr lang="ru-RU" sz="1000" b="1" baseline="0" dirty="0">
              <a:solidFill>
                <a:srgbClr val="C00000"/>
              </a:solidFill>
            </a:endParaRPr>
          </a:p>
          <a:p>
            <a:pPr algn="ctr"/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21274" y="3422"/>
            <a:ext cx="1093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ПРОГНОЗ ПУБЛИКАЦИЙ </a:t>
            </a:r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ПО ПРИОРИТЕТАМ СНТР РОССИЙСКИХ </a:t>
            </a:r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АВТОРОВ В </a:t>
            </a:r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ЖУРНАЛАХ</a:t>
            </a:r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, ИНДЕКСИРУЕМЫХ В МЕЖДУНАРОДНЫХ БАЗАХ НАУЧНОГО </a:t>
            </a:r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ЦИТИРОВАНИЯ</a:t>
            </a:r>
            <a:endParaRPr lang="ru-RU" b="1" dirty="0">
              <a:solidFill>
                <a:srgbClr val="203478"/>
              </a:solidFill>
              <a:latin typeface="Geometria" panose="020B0503020204020204" pitchFamily="34" charset="-52"/>
              <a:ea typeface="Verdana" panose="020B0604030504040204" pitchFamily="34" charset="0"/>
            </a:endParaRPr>
          </a:p>
        </p:txBody>
      </p:sp>
      <p:sp>
        <p:nvSpPr>
          <p:cNvPr id="37" name="Восьмиугольник 36"/>
          <p:cNvSpPr/>
          <p:nvPr/>
        </p:nvSpPr>
        <p:spPr>
          <a:xfrm>
            <a:off x="11316346" y="6165305"/>
            <a:ext cx="396278" cy="381135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metria" panose="020B0503020204020204" pitchFamily="34" charset="-52"/>
              </a:rPr>
              <a:t>3</a:t>
            </a:r>
            <a:endParaRPr lang="ru-RU" sz="16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82400"/>
              </p:ext>
            </p:extLst>
          </p:nvPr>
        </p:nvGraphicFramePr>
        <p:xfrm>
          <a:off x="5365037" y="3921673"/>
          <a:ext cx="5219678" cy="209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051346"/>
              </p:ext>
            </p:extLst>
          </p:nvPr>
        </p:nvGraphicFramePr>
        <p:xfrm>
          <a:off x="5291205" y="1188437"/>
          <a:ext cx="5481460" cy="150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957165"/>
              </p:ext>
            </p:extLst>
          </p:nvPr>
        </p:nvGraphicFramePr>
        <p:xfrm>
          <a:off x="890949" y="2664558"/>
          <a:ext cx="9612032" cy="1345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138674"/>
              </p:ext>
            </p:extLst>
          </p:nvPr>
        </p:nvGraphicFramePr>
        <p:xfrm>
          <a:off x="64577" y="3855070"/>
          <a:ext cx="5216925" cy="202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565182"/>
              </p:ext>
            </p:extLst>
          </p:nvPr>
        </p:nvGraphicFramePr>
        <p:xfrm>
          <a:off x="0" y="1205419"/>
          <a:ext cx="5374539" cy="1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3" name="Прямая соединительная линия 42"/>
          <p:cNvCxnSpPr/>
          <p:nvPr/>
        </p:nvCxnSpPr>
        <p:spPr>
          <a:xfrm flipV="1">
            <a:off x="479450" y="4787784"/>
            <a:ext cx="4208664" cy="181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282443"/>
              </p:ext>
            </p:extLst>
          </p:nvPr>
        </p:nvGraphicFramePr>
        <p:xfrm>
          <a:off x="-106414" y="2586182"/>
          <a:ext cx="5291205" cy="153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5" name="Правая фигурная скобка 44"/>
          <p:cNvSpPr/>
          <p:nvPr/>
        </p:nvSpPr>
        <p:spPr>
          <a:xfrm>
            <a:off x="4855131" y="1716597"/>
            <a:ext cx="97868" cy="500063"/>
          </a:xfrm>
          <a:prstGeom prst="rightBrace">
            <a:avLst>
              <a:gd name="adj1" fmla="val 95691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46" name="TextBox 14"/>
          <p:cNvSpPr txBox="1"/>
          <p:nvPr/>
        </p:nvSpPr>
        <p:spPr>
          <a:xfrm rot="5400000">
            <a:off x="4901649" y="1858003"/>
            <a:ext cx="628327" cy="4559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vert270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C00000"/>
                </a:solidFill>
              </a:rPr>
              <a:t>+57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828</a:t>
            </a:r>
          </a:p>
        </p:txBody>
      </p:sp>
      <p:sp>
        <p:nvSpPr>
          <p:cNvPr id="47" name="Правая фигурная скобка 46"/>
          <p:cNvSpPr/>
          <p:nvPr/>
        </p:nvSpPr>
        <p:spPr>
          <a:xfrm>
            <a:off x="4793162" y="3303379"/>
            <a:ext cx="97868" cy="500063"/>
          </a:xfrm>
          <a:prstGeom prst="rightBrace">
            <a:avLst>
              <a:gd name="adj1" fmla="val 95691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48" name="TextBox 14"/>
          <p:cNvSpPr txBox="1"/>
          <p:nvPr/>
        </p:nvSpPr>
        <p:spPr>
          <a:xfrm rot="5400000">
            <a:off x="4901561" y="3454715"/>
            <a:ext cx="628327" cy="4559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vert270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</a:rPr>
              <a:t>+6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9" name="Правая фигурная скобка 48"/>
          <p:cNvSpPr/>
          <p:nvPr/>
        </p:nvSpPr>
        <p:spPr>
          <a:xfrm>
            <a:off x="10078433" y="3182729"/>
            <a:ext cx="97868" cy="500063"/>
          </a:xfrm>
          <a:prstGeom prst="rightBrace">
            <a:avLst>
              <a:gd name="adj1" fmla="val 95691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50" name="TextBox 14"/>
          <p:cNvSpPr txBox="1"/>
          <p:nvPr/>
        </p:nvSpPr>
        <p:spPr>
          <a:xfrm rot="5400000">
            <a:off x="10114276" y="3334065"/>
            <a:ext cx="628327" cy="4559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vert270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</a:rPr>
              <a:t>+6</a:t>
            </a:r>
            <a:endParaRPr lang="ru-RU" sz="1200" b="1" dirty="0">
              <a:solidFill>
                <a:srgbClr val="C00000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5838690" y="4679888"/>
            <a:ext cx="4311063" cy="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0113" y="6146330"/>
            <a:ext cx="12228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 В </a:t>
            </a:r>
            <a:r>
              <a:rPr lang="ru-RU" sz="1000" dirty="0" smtClean="0"/>
              <a:t>модели заложено увеличение </a:t>
            </a:r>
            <a:r>
              <a:rPr lang="ru-RU" sz="1000" dirty="0"/>
              <a:t>ежегодной средней емкости журналов на </a:t>
            </a:r>
            <a:r>
              <a:rPr lang="ru-RU" sz="1000" dirty="0" smtClean="0"/>
              <a:t>1%</a:t>
            </a:r>
          </a:p>
          <a:p>
            <a:r>
              <a:rPr lang="ru-RU" sz="1000" dirty="0"/>
              <a:t>** В модели за 2018 год использованы фактические </a:t>
            </a:r>
            <a:r>
              <a:rPr lang="ru-RU" sz="1000" dirty="0" smtClean="0"/>
              <a:t>значения</a:t>
            </a:r>
            <a:r>
              <a:rPr lang="ru-RU" sz="1000" dirty="0"/>
              <a:t> (дата обращения: август 2019</a:t>
            </a:r>
            <a:r>
              <a:rPr lang="ru-RU" sz="1000" dirty="0" smtClean="0"/>
              <a:t>)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0"/>
          <a:srcRect t="68703" b="21414"/>
          <a:stretch/>
        </p:blipFill>
        <p:spPr>
          <a:xfrm>
            <a:off x="5399623" y="5177580"/>
            <a:ext cx="5218628" cy="200025"/>
          </a:xfrm>
          <a:prstGeom prst="rect">
            <a:avLst/>
          </a:prstGeom>
        </p:spPr>
      </p:pic>
      <p:sp>
        <p:nvSpPr>
          <p:cNvPr id="56" name="Правая фигурная скобка 55"/>
          <p:cNvSpPr/>
          <p:nvPr/>
        </p:nvSpPr>
        <p:spPr>
          <a:xfrm>
            <a:off x="4793162" y="4272931"/>
            <a:ext cx="97868" cy="500063"/>
          </a:xfrm>
          <a:prstGeom prst="rightBrace">
            <a:avLst>
              <a:gd name="adj1" fmla="val 95691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57" name="TextBox 14"/>
          <p:cNvSpPr txBox="1"/>
          <p:nvPr/>
        </p:nvSpPr>
        <p:spPr>
          <a:xfrm rot="5400000">
            <a:off x="4901561" y="4424267"/>
            <a:ext cx="628327" cy="4559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vert270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</a:rPr>
              <a:t>+338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58" name="Правая фигурная скобка 57"/>
          <p:cNvSpPr/>
          <p:nvPr/>
        </p:nvSpPr>
        <p:spPr>
          <a:xfrm>
            <a:off x="10127367" y="4272931"/>
            <a:ext cx="149799" cy="431840"/>
          </a:xfrm>
          <a:prstGeom prst="rightBrace">
            <a:avLst>
              <a:gd name="adj1" fmla="val 95691"/>
              <a:gd name="adj2" fmla="val 50000"/>
            </a:avLst>
          </a:pr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59" name="TextBox 14"/>
          <p:cNvSpPr txBox="1"/>
          <p:nvPr/>
        </p:nvSpPr>
        <p:spPr>
          <a:xfrm rot="5400000">
            <a:off x="10234373" y="4374476"/>
            <a:ext cx="628327" cy="4559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vert270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</a:rPr>
              <a:t>+265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51119" y="821575"/>
            <a:ext cx="3676293" cy="369332"/>
          </a:xfrm>
          <a:prstGeom prst="rect">
            <a:avLst/>
          </a:prstGeom>
          <a:gradFill>
            <a:gsLst>
              <a:gs pos="22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67036" y="821575"/>
            <a:ext cx="219909" cy="3580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384032" y="789172"/>
            <a:ext cx="387362" cy="3873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48" y="807808"/>
            <a:ext cx="340871" cy="34087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258036" y="839078"/>
            <a:ext cx="3676293" cy="369332"/>
          </a:xfrm>
          <a:prstGeom prst="rect">
            <a:avLst/>
          </a:prstGeom>
          <a:gradFill>
            <a:gsLst>
              <a:gs pos="22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73953" y="839078"/>
            <a:ext cx="219909" cy="3580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90949" y="806675"/>
            <a:ext cx="387362" cy="3873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бъект 2"/>
          <p:cNvSpPr txBox="1">
            <a:spLocks/>
          </p:cNvSpPr>
          <p:nvPr/>
        </p:nvSpPr>
        <p:spPr>
          <a:xfrm>
            <a:off x="1131970" y="889276"/>
            <a:ext cx="2468359" cy="74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Web of 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Science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Объект 2"/>
          <p:cNvSpPr txBox="1">
            <a:spLocks/>
          </p:cNvSpPr>
          <p:nvPr/>
        </p:nvSpPr>
        <p:spPr>
          <a:xfrm>
            <a:off x="6861994" y="852931"/>
            <a:ext cx="2468359" cy="74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Scopus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65" y="825311"/>
            <a:ext cx="340871" cy="3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ятиугольник 23"/>
          <p:cNvSpPr/>
          <p:nvPr/>
        </p:nvSpPr>
        <p:spPr>
          <a:xfrm>
            <a:off x="1502608" y="5567366"/>
            <a:ext cx="9101255" cy="907846"/>
          </a:xfrm>
          <a:prstGeom prst="homePlate">
            <a:avLst>
              <a:gd name="adj" fmla="val 21747"/>
            </a:avLst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30601" y="5579375"/>
            <a:ext cx="144016" cy="94949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539" y="106535"/>
            <a:ext cx="8344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РАСПРЕДЕЛЕНИЕ РОССИЙСКИХ </a:t>
            </a:r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ЖУРНАЛОВ ПО ПРИОРИ</a:t>
            </a:r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ТЕ</a:t>
            </a:r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ТАМ СНТР, </a:t>
            </a:r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ИНДЕКСИРУЕМЫХ </a:t>
            </a:r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В МЕЖДУНАРОДНЫХ БАЗАХ ДАННЫХ</a:t>
            </a:r>
          </a:p>
        </p:txBody>
      </p:sp>
      <p:sp>
        <p:nvSpPr>
          <p:cNvPr id="37" name="Восьмиугольник 36"/>
          <p:cNvSpPr/>
          <p:nvPr/>
        </p:nvSpPr>
        <p:spPr>
          <a:xfrm>
            <a:off x="11316346" y="6165305"/>
            <a:ext cx="396278" cy="381135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4</a:t>
            </a:r>
            <a:endParaRPr lang="ru-RU" sz="16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56372"/>
              </p:ext>
            </p:extLst>
          </p:nvPr>
        </p:nvGraphicFramePr>
        <p:xfrm>
          <a:off x="263352" y="980728"/>
          <a:ext cx="10441159" cy="1948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738">
                  <a:extLst>
                    <a:ext uri="{9D8B030D-6E8A-4147-A177-3AD203B41FA5}">
                      <a16:colId xmlns="" xmlns:a16="http://schemas.microsoft.com/office/drawing/2014/main" val="2947659259"/>
                    </a:ext>
                  </a:extLst>
                </a:gridCol>
                <a:gridCol w="1022238">
                  <a:extLst>
                    <a:ext uri="{9D8B030D-6E8A-4147-A177-3AD203B41FA5}">
                      <a16:colId xmlns="" xmlns:a16="http://schemas.microsoft.com/office/drawing/2014/main" val="3723633473"/>
                    </a:ext>
                  </a:extLst>
                </a:gridCol>
                <a:gridCol w="1062618">
                  <a:extLst>
                    <a:ext uri="{9D8B030D-6E8A-4147-A177-3AD203B41FA5}">
                      <a16:colId xmlns="" xmlns:a16="http://schemas.microsoft.com/office/drawing/2014/main" val="1941943958"/>
                    </a:ext>
                  </a:extLst>
                </a:gridCol>
                <a:gridCol w="1030610">
                  <a:extLst>
                    <a:ext uri="{9D8B030D-6E8A-4147-A177-3AD203B41FA5}">
                      <a16:colId xmlns="" xmlns:a16="http://schemas.microsoft.com/office/drawing/2014/main" val="996864737"/>
                    </a:ext>
                  </a:extLst>
                </a:gridCol>
                <a:gridCol w="1113828">
                  <a:extLst>
                    <a:ext uri="{9D8B030D-6E8A-4147-A177-3AD203B41FA5}">
                      <a16:colId xmlns="" xmlns:a16="http://schemas.microsoft.com/office/drawing/2014/main" val="1774602227"/>
                    </a:ext>
                  </a:extLst>
                </a:gridCol>
                <a:gridCol w="1094624">
                  <a:extLst>
                    <a:ext uri="{9D8B030D-6E8A-4147-A177-3AD203B41FA5}">
                      <a16:colId xmlns="" xmlns:a16="http://schemas.microsoft.com/office/drawing/2014/main" val="3654341828"/>
                    </a:ext>
                  </a:extLst>
                </a:gridCol>
                <a:gridCol w="1017808">
                  <a:extLst>
                    <a:ext uri="{9D8B030D-6E8A-4147-A177-3AD203B41FA5}">
                      <a16:colId xmlns="" xmlns:a16="http://schemas.microsoft.com/office/drawing/2014/main" val="2875799749"/>
                    </a:ext>
                  </a:extLst>
                </a:gridCol>
                <a:gridCol w="956907">
                  <a:extLst>
                    <a:ext uri="{9D8B030D-6E8A-4147-A177-3AD203B41FA5}">
                      <a16:colId xmlns="" xmlns:a16="http://schemas.microsoft.com/office/drawing/2014/main" val="888868651"/>
                    </a:ext>
                  </a:extLst>
                </a:gridCol>
                <a:gridCol w="1001894">
                  <a:extLst>
                    <a:ext uri="{9D8B030D-6E8A-4147-A177-3AD203B41FA5}">
                      <a16:colId xmlns="" xmlns:a16="http://schemas.microsoft.com/office/drawing/2014/main" val="1680909856"/>
                    </a:ext>
                  </a:extLst>
                </a:gridCol>
                <a:gridCol w="1001894">
                  <a:extLst>
                    <a:ext uri="{9D8B030D-6E8A-4147-A177-3AD203B41FA5}">
                      <a16:colId xmlns="" xmlns:a16="http://schemas.microsoft.com/office/drawing/2014/main" val="261453468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Без приоритетов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452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Количество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журналов в </a:t>
                      </a:r>
                      <a:r>
                        <a:rPr lang="en-US" sz="1400" b="1" u="none" strike="noStrike" dirty="0" smtClean="0">
                          <a:effectLst/>
                        </a:rPr>
                        <a:t>WOS</a:t>
                      </a:r>
                      <a:r>
                        <a:rPr lang="ru-RU" sz="1400" b="1" u="none" strike="noStrike" dirty="0" smtClean="0">
                          <a:effectLst/>
                        </a:rPr>
                        <a:t>, </a:t>
                      </a:r>
                      <a:r>
                        <a:rPr lang="ru-RU" sz="1400" b="1" u="none" strike="noStrike" dirty="0">
                          <a:effectLst/>
                        </a:rPr>
                        <a:t>ед.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1618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7912" y="5698235"/>
            <a:ext cx="9136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Доля российских журналов, имеющих хотя бы одно научное направление, относящееся к приоритетам </a:t>
            </a:r>
            <a:r>
              <a:rPr lang="en-US" sz="1400" dirty="0" smtClean="0"/>
              <a:t>C</a:t>
            </a:r>
            <a:r>
              <a:rPr lang="ru-RU" sz="1400" dirty="0" smtClean="0"/>
              <a:t>НТР</a:t>
            </a:r>
            <a:r>
              <a:rPr lang="ru-RU" sz="1400" dirty="0" smtClean="0"/>
              <a:t>, в общем числе российских журналов составляет </a:t>
            </a:r>
            <a:endParaRPr lang="en-US" sz="1400" dirty="0" smtClean="0"/>
          </a:p>
          <a:p>
            <a:r>
              <a:rPr lang="ru-RU" sz="1400" b="1" dirty="0" smtClean="0">
                <a:solidFill>
                  <a:srgbClr val="C00000"/>
                </a:solidFill>
              </a:rPr>
              <a:t>79 % </a:t>
            </a:r>
            <a:r>
              <a:rPr lang="ru-RU" sz="1400" dirty="0" smtClean="0"/>
              <a:t>(входящих </a:t>
            </a:r>
            <a:r>
              <a:rPr lang="en-US" sz="1400" dirty="0" smtClean="0"/>
              <a:t>WOS) </a:t>
            </a:r>
            <a:r>
              <a:rPr lang="ru-RU" sz="1400" dirty="0" smtClean="0"/>
              <a:t>и </a:t>
            </a:r>
            <a:r>
              <a:rPr lang="ru-RU" sz="1400" b="1" dirty="0" smtClean="0">
                <a:solidFill>
                  <a:srgbClr val="C00000"/>
                </a:solidFill>
              </a:rPr>
              <a:t>74 % </a:t>
            </a:r>
            <a:r>
              <a:rPr lang="ru-RU" sz="1400" dirty="0" smtClean="0"/>
              <a:t>(входящих </a:t>
            </a:r>
            <a:r>
              <a:rPr lang="en-US" sz="1400" dirty="0" smtClean="0"/>
              <a:t>Scopus) </a:t>
            </a:r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91713"/>
              </p:ext>
            </p:extLst>
          </p:nvPr>
        </p:nvGraphicFramePr>
        <p:xfrm>
          <a:off x="246350" y="3280385"/>
          <a:ext cx="10456366" cy="194881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40397">
                  <a:extLst>
                    <a:ext uri="{9D8B030D-6E8A-4147-A177-3AD203B41FA5}">
                      <a16:colId xmlns="" xmlns:a16="http://schemas.microsoft.com/office/drawing/2014/main" val="2947659259"/>
                    </a:ext>
                  </a:extLst>
                </a:gridCol>
                <a:gridCol w="1023726">
                  <a:extLst>
                    <a:ext uri="{9D8B030D-6E8A-4147-A177-3AD203B41FA5}">
                      <a16:colId xmlns="" xmlns:a16="http://schemas.microsoft.com/office/drawing/2014/main" val="3723633473"/>
                    </a:ext>
                  </a:extLst>
                </a:gridCol>
                <a:gridCol w="1064165">
                  <a:extLst>
                    <a:ext uri="{9D8B030D-6E8A-4147-A177-3AD203B41FA5}">
                      <a16:colId xmlns="" xmlns:a16="http://schemas.microsoft.com/office/drawing/2014/main" val="1941943958"/>
                    </a:ext>
                  </a:extLst>
                </a:gridCol>
                <a:gridCol w="1032112">
                  <a:extLst>
                    <a:ext uri="{9D8B030D-6E8A-4147-A177-3AD203B41FA5}">
                      <a16:colId xmlns="" xmlns:a16="http://schemas.microsoft.com/office/drawing/2014/main" val="996864737"/>
                    </a:ext>
                  </a:extLst>
                </a:gridCol>
                <a:gridCol w="1115450">
                  <a:extLst>
                    <a:ext uri="{9D8B030D-6E8A-4147-A177-3AD203B41FA5}">
                      <a16:colId xmlns="" xmlns:a16="http://schemas.microsoft.com/office/drawing/2014/main" val="1774602227"/>
                    </a:ext>
                  </a:extLst>
                </a:gridCol>
                <a:gridCol w="1096218">
                  <a:extLst>
                    <a:ext uri="{9D8B030D-6E8A-4147-A177-3AD203B41FA5}">
                      <a16:colId xmlns="" xmlns:a16="http://schemas.microsoft.com/office/drawing/2014/main" val="3654341828"/>
                    </a:ext>
                  </a:extLst>
                </a:gridCol>
                <a:gridCol w="1019290">
                  <a:extLst>
                    <a:ext uri="{9D8B030D-6E8A-4147-A177-3AD203B41FA5}">
                      <a16:colId xmlns="" xmlns:a16="http://schemas.microsoft.com/office/drawing/2014/main" val="2875799749"/>
                    </a:ext>
                  </a:extLst>
                </a:gridCol>
                <a:gridCol w="958300">
                  <a:extLst>
                    <a:ext uri="{9D8B030D-6E8A-4147-A177-3AD203B41FA5}">
                      <a16:colId xmlns="" xmlns:a16="http://schemas.microsoft.com/office/drawing/2014/main" val="888868651"/>
                    </a:ext>
                  </a:extLst>
                </a:gridCol>
                <a:gridCol w="1003354">
                  <a:extLst>
                    <a:ext uri="{9D8B030D-6E8A-4147-A177-3AD203B41FA5}">
                      <a16:colId xmlns="" xmlns:a16="http://schemas.microsoft.com/office/drawing/2014/main" val="1680909856"/>
                    </a:ext>
                  </a:extLst>
                </a:gridCol>
                <a:gridCol w="1003354">
                  <a:extLst>
                    <a:ext uri="{9D8B030D-6E8A-4147-A177-3AD203B41FA5}">
                      <a16:colId xmlns="" xmlns:a16="http://schemas.microsoft.com/office/drawing/2014/main" val="40628552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Приоритет </a:t>
                      </a:r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Без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приоритетов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452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Количество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журналов в </a:t>
                      </a:r>
                      <a:r>
                        <a:rPr lang="en-US" sz="1400" b="1" u="none" strike="noStrike" dirty="0" smtClean="0">
                          <a:effectLst/>
                        </a:rPr>
                        <a:t>Scopus</a:t>
                      </a:r>
                      <a:r>
                        <a:rPr lang="ru-RU" sz="1400" b="1" u="none" strike="noStrike" dirty="0" smtClean="0">
                          <a:effectLst/>
                        </a:rPr>
                        <a:t>, </a:t>
                      </a:r>
                      <a:r>
                        <a:rPr lang="ru-RU" sz="1400" b="1" u="none" strike="noStrike" dirty="0">
                          <a:effectLst/>
                        </a:rPr>
                        <a:t>ед.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135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1618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Доля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, %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25,7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12,0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13,5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9,6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7,3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13,3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13,9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</a:rPr>
                        <a:t>26,5</a:t>
                      </a:r>
                      <a:endParaRPr lang="ru-RU" sz="1400" b="1" u="none" strike="noStrike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effectLst/>
                        </a:rPr>
                        <a:t>100%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59" y="1124018"/>
            <a:ext cx="465138" cy="465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55" y="1122512"/>
            <a:ext cx="465138" cy="4651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02" y="1122512"/>
            <a:ext cx="465138" cy="465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21" y="1122307"/>
            <a:ext cx="465138" cy="465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27" y="1122307"/>
            <a:ext cx="465138" cy="4651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122307"/>
            <a:ext cx="465138" cy="4651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35" y="1122307"/>
            <a:ext cx="465138" cy="4651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59" y="3420180"/>
            <a:ext cx="465138" cy="4651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55" y="3420180"/>
            <a:ext cx="465138" cy="4651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02" y="3420180"/>
            <a:ext cx="465138" cy="4651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21" y="3420180"/>
            <a:ext cx="465138" cy="465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27" y="3420180"/>
            <a:ext cx="465138" cy="4651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80" y="3420300"/>
            <a:ext cx="465138" cy="4651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35" y="3420180"/>
            <a:ext cx="465138" cy="4651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8" y="5512712"/>
            <a:ext cx="1181575" cy="11815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8" y="5445224"/>
            <a:ext cx="802372" cy="799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" y="1268760"/>
            <a:ext cx="1137093" cy="5148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0" y="3391724"/>
            <a:ext cx="759912" cy="8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Восьмиугольник 36"/>
          <p:cNvSpPr/>
          <p:nvPr/>
        </p:nvSpPr>
        <p:spPr>
          <a:xfrm>
            <a:off x="11316346" y="6165305"/>
            <a:ext cx="396278" cy="381135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Geometria" panose="020B0503020204020204" pitchFamily="34" charset="-52"/>
              </a:rPr>
              <a:t>5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618143" y="3901007"/>
            <a:ext cx="4167001" cy="421184"/>
          </a:xfrm>
          <a:prstGeom prst="homePlate">
            <a:avLst>
              <a:gd name="adj" fmla="val 21747"/>
            </a:avLst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3448" y="3901007"/>
            <a:ext cx="144016" cy="42118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612388" y="1124744"/>
            <a:ext cx="4167001" cy="421184"/>
          </a:xfrm>
          <a:prstGeom prst="homePlate">
            <a:avLst>
              <a:gd name="adj" fmla="val 21747"/>
            </a:avLst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7693" y="1124744"/>
            <a:ext cx="144016" cy="42118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70249" y="964721"/>
            <a:ext cx="8415591" cy="2929282"/>
            <a:chOff x="0" y="0"/>
            <a:chExt cx="8415591" cy="292928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0" y="0"/>
              <a:ext cx="8415591" cy="2929282"/>
              <a:chOff x="0" y="0"/>
              <a:chExt cx="7131443" cy="2743200"/>
            </a:xfrm>
          </p:grpSpPr>
          <p:graphicFrame>
            <p:nvGraphicFramePr>
              <p:cNvPr id="38" name="Диаграмма 3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739556"/>
                  </p:ext>
                </p:extLst>
              </p:nvPr>
            </p:nvGraphicFramePr>
            <p:xfrm>
              <a:off x="0" y="0"/>
              <a:ext cx="7131443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9" name="TextBox 8"/>
              <p:cNvSpPr txBox="1"/>
              <p:nvPr/>
            </p:nvSpPr>
            <p:spPr>
              <a:xfrm>
                <a:off x="3836028" y="595370"/>
                <a:ext cx="405848" cy="26596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/>
                  <a:t>Q1</a:t>
                </a:r>
                <a:endParaRPr lang="ru-RU" sz="1100" b="1" dirty="0"/>
              </a:p>
            </p:txBody>
          </p:sp>
          <p:graphicFrame>
            <p:nvGraphicFramePr>
              <p:cNvPr id="40" name="Диаграмма 39"/>
              <p:cNvGraphicFramePr/>
              <p:nvPr>
                <p:extLst/>
              </p:nvPr>
            </p:nvGraphicFramePr>
            <p:xfrm>
              <a:off x="4038952" y="978945"/>
              <a:ext cx="2401485" cy="17559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32" name="TextBox 3"/>
            <p:cNvSpPr txBox="1"/>
            <p:nvPr/>
          </p:nvSpPr>
          <p:spPr>
            <a:xfrm>
              <a:off x="5841624" y="2361208"/>
              <a:ext cx="480294" cy="2650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/>
                <a:t>Q</a:t>
              </a:r>
              <a:r>
                <a:rPr lang="ru-RU" sz="1100" b="1" dirty="0"/>
                <a:t>3</a:t>
              </a:r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6145085" y="2174970"/>
              <a:ext cx="480294" cy="2650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/>
                <a:t>Q</a:t>
              </a:r>
              <a:r>
                <a:rPr lang="ru-RU" sz="1100" b="1" dirty="0"/>
                <a:t>2</a:t>
              </a:r>
            </a:p>
          </p:txBody>
        </p:sp>
        <p:sp>
          <p:nvSpPr>
            <p:cNvPr id="34" name="TextBox 5"/>
            <p:cNvSpPr txBox="1"/>
            <p:nvPr/>
          </p:nvSpPr>
          <p:spPr>
            <a:xfrm>
              <a:off x="5589927" y="1954294"/>
              <a:ext cx="434647" cy="2650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/>
                <a:t>Q</a:t>
              </a:r>
              <a:r>
                <a:rPr lang="ru-RU" sz="1100" b="1" dirty="0"/>
                <a:t>4</a:t>
              </a:r>
            </a:p>
          </p:txBody>
        </p:sp>
        <p:sp>
          <p:nvSpPr>
            <p:cNvPr id="35" name="TextBox 6"/>
            <p:cNvSpPr txBox="1"/>
            <p:nvPr/>
          </p:nvSpPr>
          <p:spPr>
            <a:xfrm>
              <a:off x="6139792" y="1674583"/>
              <a:ext cx="480294" cy="2650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/>
                <a:t>Q1</a:t>
              </a:r>
              <a:endParaRPr lang="ru-RU" sz="1100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470580" y="686770"/>
            <a:ext cx="210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5539" y="106535"/>
            <a:ext cx="10504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СТРУКТУРА И ДИНАМИКА НАУЧНЫХ СТАТЕЙ РОССИЙСКИХ ИССЛЕДОВАТЕЛЕЙ </a:t>
            </a:r>
          </a:p>
          <a:p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ПО КВАРТИЛЯМ* ЖУРНАЛОВ, ИНДЕКСИРУЕМЫХ В </a:t>
            </a:r>
            <a:r>
              <a:rPr lang="ru-RU" sz="2400" b="1" dirty="0" smtClean="0">
                <a:solidFill>
                  <a:srgbClr val="68A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  <a:ea typeface="Verdana" panose="020B0604030504040204" pitchFamily="34" charset="0"/>
              </a:rPr>
              <a:t>Web </a:t>
            </a:r>
            <a:r>
              <a:rPr lang="ru-RU" sz="2400" b="1" dirty="0">
                <a:solidFill>
                  <a:srgbClr val="68A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  <a:ea typeface="Verdana" panose="020B0604030504040204" pitchFamily="34" charset="0"/>
              </a:rPr>
              <a:t>of </a:t>
            </a:r>
            <a:r>
              <a:rPr lang="ru-RU" sz="2400" b="1" dirty="0" err="1">
                <a:solidFill>
                  <a:srgbClr val="68A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  <a:ea typeface="Verdana" panose="020B0604030504040204" pitchFamily="34" charset="0"/>
              </a:rPr>
              <a:t>Science</a:t>
            </a:r>
            <a:r>
              <a:rPr lang="ru-RU" sz="2400" b="1" dirty="0">
                <a:solidFill>
                  <a:srgbClr val="68A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  <a:ea typeface="Verdana" panose="020B0604030504040204" pitchFamily="34" charset="0"/>
              </a:rPr>
              <a:t> </a:t>
            </a:r>
            <a:endParaRPr lang="ru-RU" sz="2400" b="1" dirty="0" smtClean="0">
              <a:solidFill>
                <a:srgbClr val="68A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 pitchFamily="34" charset="-52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(</a:t>
            </a:r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по приоритетам </a:t>
            </a:r>
            <a:r>
              <a:rPr lang="ru-RU" b="1" dirty="0" smtClean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СНТР</a:t>
            </a:r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6385" y="4391042"/>
            <a:ext cx="211881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100" b="1" i="1" dirty="0" err="1" smtClean="0">
                <a:solidFill>
                  <a:srgbClr val="002060"/>
                </a:solidFill>
              </a:rPr>
              <a:t>Справочно</a:t>
            </a:r>
            <a:r>
              <a:rPr lang="ru-RU" sz="1100" b="1" i="1" dirty="0" smtClean="0">
                <a:solidFill>
                  <a:srgbClr val="002060"/>
                </a:solidFill>
              </a:rPr>
              <a:t>: </a:t>
            </a:r>
            <a:endParaRPr lang="ru-RU" sz="1100" b="1" i="1" dirty="0">
              <a:solidFill>
                <a:srgbClr val="002060"/>
              </a:solidFill>
            </a:endParaRPr>
          </a:p>
          <a:p>
            <a:pPr algn="just"/>
            <a:endParaRPr lang="ru-RU" sz="1050" b="1" u="sng" dirty="0" smtClean="0"/>
          </a:p>
          <a:p>
            <a:r>
              <a:rPr lang="ru-RU" sz="1200" b="1" i="1" dirty="0" smtClean="0"/>
              <a:t>За последние 4 года  только 5 журналов, входящих в индекс </a:t>
            </a:r>
            <a:r>
              <a:rPr lang="en-US" sz="1200" b="1" i="1" dirty="0" smtClean="0"/>
              <a:t>ESCI,</a:t>
            </a:r>
            <a:r>
              <a:rPr lang="ru-RU" sz="1200" b="1" i="1" dirty="0" smtClean="0"/>
              <a:t> перешли в старшие индексы, из них только 2 по приоритетам </a:t>
            </a:r>
            <a:r>
              <a:rPr lang="ru-RU" sz="1200" b="1" i="1" dirty="0" smtClean="0"/>
              <a:t>СНТР</a:t>
            </a:r>
            <a:r>
              <a:rPr lang="ru-RU" sz="1200" b="1" i="1" dirty="0" smtClean="0"/>
              <a:t>.</a:t>
            </a:r>
          </a:p>
          <a:p>
            <a:pPr algn="just"/>
            <a:endParaRPr lang="ru-RU" sz="1050" b="1" u="sng" dirty="0"/>
          </a:p>
          <a:p>
            <a:pPr algn="just"/>
            <a:r>
              <a:rPr lang="en-US" sz="1050" b="1" u="sng" dirty="0" smtClean="0"/>
              <a:t> </a:t>
            </a:r>
            <a:endParaRPr lang="ru-RU" sz="1050" dirty="0"/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7678"/>
              </p:ext>
            </p:extLst>
          </p:nvPr>
        </p:nvGraphicFramePr>
        <p:xfrm>
          <a:off x="8265567" y="2089895"/>
          <a:ext cx="2428944" cy="138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dirty="0" smtClean="0"/>
                        <a:t>ESCI</a:t>
                      </a:r>
                      <a:r>
                        <a:rPr lang="en-US" sz="1400" b="1" dirty="0" smtClean="0"/>
                        <a:t>**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911321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907352" y="1256270"/>
            <a:ext cx="2965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Распределение числа российских журналов по приоритетам </a:t>
            </a:r>
            <a:r>
              <a:rPr lang="en-US" sz="1400" b="1" dirty="0" smtClean="0"/>
              <a:t>                              </a:t>
            </a:r>
            <a:r>
              <a:rPr lang="ru-RU" sz="1400" b="1" dirty="0" smtClean="0"/>
              <a:t>по квартилям, ед.</a:t>
            </a:r>
            <a:endParaRPr lang="ru-RU" sz="1400" b="1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-179882" y="3694450"/>
            <a:ext cx="9051317" cy="3064564"/>
            <a:chOff x="0" y="0"/>
            <a:chExt cx="9051317" cy="3064564"/>
          </a:xfrm>
          <a:noFill/>
        </p:grpSpPr>
        <p:grpSp>
          <p:nvGrpSpPr>
            <p:cNvPr id="47" name="Группа 46"/>
            <p:cNvGrpSpPr/>
            <p:nvPr/>
          </p:nvGrpSpPr>
          <p:grpSpPr>
            <a:xfrm>
              <a:off x="0" y="0"/>
              <a:ext cx="9051317" cy="3064564"/>
              <a:chOff x="0" y="0"/>
              <a:chExt cx="9051317" cy="3064564"/>
            </a:xfrm>
            <a:grpFill/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0" y="0"/>
                <a:ext cx="9051317" cy="3064564"/>
                <a:chOff x="0" y="0"/>
                <a:chExt cx="6874738" cy="3064564"/>
              </a:xfrm>
              <a:grpFill/>
            </p:grpSpPr>
            <p:graphicFrame>
              <p:nvGraphicFramePr>
                <p:cNvPr id="53" name="Диаграмма 52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0" y="0"/>
                <a:ext cx="6874738" cy="306456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graphicFrame>
              <p:nvGraphicFramePr>
                <p:cNvPr id="54" name="Диаграмма 53"/>
                <p:cNvGraphicFramePr/>
                <p:nvPr>
                  <p:extLst/>
                </p:nvPr>
              </p:nvGraphicFramePr>
              <p:xfrm>
                <a:off x="3768621" y="298598"/>
                <a:ext cx="2521244" cy="203752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sp>
              <p:nvSpPr>
                <p:cNvPr id="55" name="Правая фигурная скобка 54"/>
                <p:cNvSpPr/>
                <p:nvPr/>
              </p:nvSpPr>
              <p:spPr>
                <a:xfrm>
                  <a:off x="3853015" y="714238"/>
                  <a:ext cx="231914" cy="1474304"/>
                </a:xfrm>
                <a:prstGeom prst="rightBrace">
                  <a:avLst>
                    <a:gd name="adj1" fmla="val 109992"/>
                    <a:gd name="adj2" fmla="val 50000"/>
                  </a:avLst>
                </a:prstGeom>
                <a:grp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100"/>
                </a:p>
              </p:txBody>
            </p:sp>
          </p:grpSp>
          <p:sp>
            <p:nvSpPr>
              <p:cNvPr id="50" name="TextBox 14"/>
              <p:cNvSpPr txBox="1"/>
              <p:nvPr/>
            </p:nvSpPr>
            <p:spPr>
              <a:xfrm>
                <a:off x="6142485" y="1582912"/>
                <a:ext cx="476061" cy="265044"/>
              </a:xfrm>
              <a:prstGeom prst="rect">
                <a:avLst/>
              </a:prstGeom>
              <a:grp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/>
                  <a:t>Q</a:t>
                </a:r>
                <a:r>
                  <a:rPr lang="ru-RU" sz="1100" b="1" dirty="0"/>
                  <a:t>2</a:t>
                </a:r>
              </a:p>
            </p:txBody>
          </p:sp>
          <p:sp>
            <p:nvSpPr>
              <p:cNvPr id="51" name="TextBox 15"/>
              <p:cNvSpPr txBox="1"/>
              <p:nvPr/>
            </p:nvSpPr>
            <p:spPr>
              <a:xfrm>
                <a:off x="5895295" y="1259417"/>
                <a:ext cx="476061" cy="265044"/>
              </a:xfrm>
              <a:prstGeom prst="rect">
                <a:avLst/>
              </a:prstGeom>
              <a:grp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/>
                  <a:t>Q</a:t>
                </a:r>
                <a:r>
                  <a:rPr lang="ru-RU" sz="1100" b="1" dirty="0"/>
                  <a:t>3</a:t>
                </a:r>
              </a:p>
            </p:txBody>
          </p:sp>
          <p:sp>
            <p:nvSpPr>
              <p:cNvPr id="52" name="TextBox 16"/>
              <p:cNvSpPr txBox="1"/>
              <p:nvPr/>
            </p:nvSpPr>
            <p:spPr>
              <a:xfrm>
                <a:off x="6069595" y="958555"/>
                <a:ext cx="476061" cy="265044"/>
              </a:xfrm>
              <a:prstGeom prst="rect">
                <a:avLst/>
              </a:prstGeom>
              <a:grp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/>
                  <a:t>Q</a:t>
                </a:r>
                <a:r>
                  <a:rPr lang="ru-RU" sz="1100" b="1" dirty="0"/>
                  <a:t>4</a:t>
                </a:r>
              </a:p>
            </p:txBody>
          </p:sp>
        </p:grpSp>
        <p:sp>
          <p:nvSpPr>
            <p:cNvPr id="48" name="TextBox 12"/>
            <p:cNvSpPr txBox="1"/>
            <p:nvPr/>
          </p:nvSpPr>
          <p:spPr>
            <a:xfrm>
              <a:off x="6535846" y="1138211"/>
              <a:ext cx="476061" cy="265044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/>
                <a:t>Q1</a:t>
              </a:r>
              <a:endParaRPr lang="ru-RU" sz="1100" b="1" dirty="0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180840" y="6559460"/>
            <a:ext cx="40429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Дата обращения 28.08.2019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8" y="3735382"/>
            <a:ext cx="480040" cy="48004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4" y="985503"/>
            <a:ext cx="534574" cy="53279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95" y="4319034"/>
            <a:ext cx="408105" cy="4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4738273" y="1532330"/>
            <a:ext cx="3676293" cy="369332"/>
          </a:xfrm>
          <a:prstGeom prst="rect">
            <a:avLst/>
          </a:prstGeom>
          <a:gradFill>
            <a:gsLst>
              <a:gs pos="22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654190" y="1532330"/>
            <a:ext cx="219909" cy="3580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371186" y="1499927"/>
            <a:ext cx="387362" cy="3873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4717998" y="3578867"/>
            <a:ext cx="3676293" cy="369332"/>
          </a:xfrm>
          <a:prstGeom prst="rect">
            <a:avLst/>
          </a:prstGeom>
          <a:gradFill>
            <a:gsLst>
              <a:gs pos="22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33915" y="3578867"/>
            <a:ext cx="219909" cy="3580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350911" y="3546464"/>
            <a:ext cx="387362" cy="3873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5539" y="106535"/>
            <a:ext cx="114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RUSSIAN SCIENCE CITATION INDEX  (RSCI) </a:t>
            </a:r>
          </a:p>
        </p:txBody>
      </p:sp>
      <p:sp>
        <p:nvSpPr>
          <p:cNvPr id="43" name="Восьмиугольник 42"/>
          <p:cNvSpPr/>
          <p:nvPr/>
        </p:nvSpPr>
        <p:spPr>
          <a:xfrm>
            <a:off x="11316346" y="6165305"/>
            <a:ext cx="396278" cy="381135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6</a:t>
            </a:r>
            <a:endParaRPr lang="ru-RU" sz="16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18588" y="836712"/>
            <a:ext cx="514894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endParaRPr lang="ru-RU" sz="1600" b="1" dirty="0">
              <a:solidFill>
                <a:srgbClr val="002060"/>
              </a:solidFill>
            </a:endParaRPr>
          </a:p>
          <a:p>
            <a:pPr algn="just"/>
            <a:endParaRPr lang="ru-RU" sz="1500" dirty="0" smtClean="0"/>
          </a:p>
          <a:p>
            <a:pPr algn="just"/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Цели проекта:</a:t>
            </a:r>
          </a:p>
          <a:p>
            <a:pPr algn="just"/>
            <a:endParaRPr lang="ru-RU" sz="1500" b="1" dirty="0" smtClean="0">
              <a:solidFill>
                <a:srgbClr val="0070C0"/>
              </a:solidFill>
            </a:endParaRPr>
          </a:p>
          <a:p>
            <a:pPr marL="447675" lvl="2" indent="-85725">
              <a:buFont typeface="Arial" pitchFamily="34" charset="0"/>
              <a:buChar char="•"/>
            </a:pPr>
            <a:r>
              <a:rPr lang="ru-RU" sz="1500" dirty="0" smtClean="0"/>
              <a:t> Выделение лучших российских журналов                                              в РИНЦ и размещение их на платформе                                               </a:t>
            </a:r>
            <a:r>
              <a:rPr lang="ru-RU" sz="1500" dirty="0" err="1" smtClean="0"/>
              <a:t>Web</a:t>
            </a:r>
            <a:r>
              <a:rPr lang="ru-RU" sz="1500" dirty="0" smtClean="0"/>
              <a:t> </a:t>
            </a:r>
            <a:r>
              <a:rPr lang="ru-RU" sz="1500" dirty="0" err="1" smtClean="0"/>
              <a:t>of</a:t>
            </a:r>
            <a:r>
              <a:rPr lang="ru-RU" sz="1500" dirty="0" smtClean="0"/>
              <a:t> </a:t>
            </a:r>
            <a:r>
              <a:rPr lang="ru-RU" sz="1500" dirty="0" err="1" smtClean="0"/>
              <a:t>Science</a:t>
            </a:r>
            <a:r>
              <a:rPr lang="ru-RU" sz="1500" dirty="0" smtClean="0"/>
              <a:t> в виде отдельной базы данных                                                   (</a:t>
            </a:r>
            <a:r>
              <a:rPr lang="ru-RU" sz="1500" dirty="0" err="1" smtClean="0"/>
              <a:t>Russian</a:t>
            </a:r>
            <a:r>
              <a:rPr lang="ru-RU" sz="1500" dirty="0" smtClean="0"/>
              <a:t> </a:t>
            </a:r>
            <a:r>
              <a:rPr lang="ru-RU" sz="1500" dirty="0" err="1" smtClean="0"/>
              <a:t>Science</a:t>
            </a:r>
            <a:r>
              <a:rPr lang="ru-RU" sz="1500" dirty="0" smtClean="0"/>
              <a:t> </a:t>
            </a:r>
            <a:r>
              <a:rPr lang="ru-RU" sz="1500" dirty="0" err="1" smtClean="0"/>
              <a:t>Citation</a:t>
            </a:r>
            <a:r>
              <a:rPr lang="ru-RU" sz="1500" dirty="0" smtClean="0"/>
              <a:t> </a:t>
            </a:r>
            <a:r>
              <a:rPr lang="ru-RU" sz="1500" dirty="0" err="1" smtClean="0"/>
              <a:t>Index</a:t>
            </a:r>
            <a:r>
              <a:rPr lang="ru-RU" sz="1500" dirty="0" smtClean="0"/>
              <a:t>)</a:t>
            </a:r>
          </a:p>
          <a:p>
            <a:pPr marL="447675" lvl="2" indent="-85725">
              <a:buFont typeface="Arial" pitchFamily="34" charset="0"/>
              <a:buChar char="•"/>
            </a:pPr>
            <a:r>
              <a:rPr lang="ru-RU" sz="1500" dirty="0"/>
              <a:t> </a:t>
            </a:r>
            <a:r>
              <a:rPr lang="ru-RU" sz="1500" dirty="0" smtClean="0"/>
              <a:t>Идентификация взаимных цитирований между   публикациями в </a:t>
            </a:r>
            <a:r>
              <a:rPr lang="ru-RU" sz="1500" dirty="0" err="1" smtClean="0"/>
              <a:t>Web</a:t>
            </a:r>
            <a:r>
              <a:rPr lang="ru-RU" sz="1500" dirty="0" smtClean="0"/>
              <a:t> </a:t>
            </a:r>
            <a:r>
              <a:rPr lang="ru-RU" sz="1500" dirty="0" err="1" smtClean="0"/>
              <a:t>of</a:t>
            </a:r>
            <a:r>
              <a:rPr lang="ru-RU" sz="1500" dirty="0" smtClean="0"/>
              <a:t> </a:t>
            </a:r>
            <a:r>
              <a:rPr lang="ru-RU" sz="1500" dirty="0" err="1" smtClean="0"/>
              <a:t>Science</a:t>
            </a:r>
            <a:r>
              <a:rPr lang="ru-RU" sz="1500" dirty="0" smtClean="0"/>
              <a:t> и RSCI</a:t>
            </a:r>
          </a:p>
          <a:p>
            <a:pPr algn="just"/>
            <a:endParaRPr lang="ru-RU" sz="1500" dirty="0" smtClean="0"/>
          </a:p>
          <a:p>
            <a:pPr algn="just"/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Результат: </a:t>
            </a:r>
          </a:p>
          <a:p>
            <a:pPr lvl="2">
              <a:buFont typeface="Arial" pitchFamily="34" charset="0"/>
              <a:buChar char="•"/>
            </a:pPr>
            <a:endParaRPr lang="ru-RU" sz="1500" dirty="0" smtClean="0"/>
          </a:p>
          <a:p>
            <a:pPr marL="447675" lvl="2" indent="-85725">
              <a:buFont typeface="Arial" pitchFamily="34" charset="0"/>
              <a:buChar char="•"/>
            </a:pPr>
            <a:r>
              <a:rPr lang="ru-RU" sz="1500" dirty="0" smtClean="0"/>
              <a:t> Улучшение видимости российских научных журналов в международном информационном пространстве</a:t>
            </a:r>
          </a:p>
          <a:p>
            <a:pPr marL="447675" lvl="2" indent="-85725">
              <a:buFont typeface="Arial" pitchFamily="34" charset="0"/>
              <a:buChar char="•"/>
            </a:pPr>
            <a:r>
              <a:rPr lang="ru-RU" sz="1500" dirty="0" smtClean="0"/>
              <a:t> Первый шаг для попадания в </a:t>
            </a:r>
            <a:r>
              <a:rPr lang="en-US" sz="1500" dirty="0" smtClean="0"/>
              <a:t>Web of Science Core Collection</a:t>
            </a:r>
            <a:endParaRPr lang="ru-RU" sz="1500" dirty="0" smtClean="0"/>
          </a:p>
          <a:p>
            <a:endParaRPr lang="ru-RU" sz="1500" dirty="0" smtClean="0"/>
          </a:p>
          <a:p>
            <a:r>
              <a:rPr lang="ru-RU" sz="1500" dirty="0" smtClean="0"/>
              <a:t>Переход из RSCI в ESCI не осуществляется </a:t>
            </a:r>
            <a:r>
              <a:rPr lang="ru-RU" sz="1500" dirty="0"/>
              <a:t>автоматически. </a:t>
            </a:r>
          </a:p>
          <a:p>
            <a:r>
              <a:rPr lang="ru-RU" sz="1500" dirty="0"/>
              <a:t>Инициатива перехода должна исходить от </a:t>
            </a:r>
            <a:r>
              <a:rPr lang="ru-RU" sz="1500" dirty="0" smtClean="0"/>
              <a:t>журнала/издательства</a:t>
            </a:r>
            <a:r>
              <a:rPr lang="ru-RU" sz="1500" dirty="0"/>
              <a:t>. </a:t>
            </a:r>
          </a:p>
          <a:p>
            <a:r>
              <a:rPr lang="ru-RU" sz="1500" dirty="0"/>
              <a:t>Критерии для оценки любых журналов, подающих заявки </a:t>
            </a:r>
            <a:r>
              <a:rPr lang="en-US" sz="1500" dirty="0" smtClean="0"/>
              <a:t>                                                </a:t>
            </a:r>
            <a:r>
              <a:rPr lang="ru-RU" sz="1500" dirty="0" smtClean="0"/>
              <a:t>в </a:t>
            </a:r>
            <a:r>
              <a:rPr lang="ru-RU" sz="1500" dirty="0" err="1"/>
              <a:t>Web</a:t>
            </a:r>
            <a:r>
              <a:rPr lang="ru-RU" sz="1500" dirty="0"/>
              <a:t> </a:t>
            </a:r>
            <a:r>
              <a:rPr lang="ru-RU" sz="1500" dirty="0" err="1"/>
              <a:t>of</a:t>
            </a:r>
            <a:r>
              <a:rPr lang="ru-RU" sz="1500" dirty="0"/>
              <a:t> </a:t>
            </a:r>
            <a:r>
              <a:rPr lang="ru-RU" sz="1500" dirty="0" err="1"/>
              <a:t>Science</a:t>
            </a:r>
            <a:r>
              <a:rPr lang="ru-RU" sz="1500" dirty="0"/>
              <a:t> </a:t>
            </a:r>
            <a:r>
              <a:rPr lang="ru-RU" sz="1500" dirty="0" err="1"/>
              <a:t>Core</a:t>
            </a:r>
            <a:r>
              <a:rPr lang="ru-RU" sz="1500" dirty="0"/>
              <a:t> </a:t>
            </a:r>
            <a:r>
              <a:rPr lang="ru-RU" sz="1500" dirty="0" err="1" smtClean="0"/>
              <a:t>Collection</a:t>
            </a:r>
            <a:r>
              <a:rPr lang="ru-RU" sz="1500" dirty="0" smtClean="0"/>
              <a:t>, едины для всех.</a:t>
            </a:r>
          </a:p>
          <a:p>
            <a:pPr algn="just"/>
            <a:endParaRPr lang="en-US" sz="1500" dirty="0" smtClean="0"/>
          </a:p>
        </p:txBody>
      </p:sp>
      <p:sp>
        <p:nvSpPr>
          <p:cNvPr id="47" name="Овал 46"/>
          <p:cNvSpPr/>
          <p:nvPr/>
        </p:nvSpPr>
        <p:spPr>
          <a:xfrm>
            <a:off x="2197613" y="1078587"/>
            <a:ext cx="2031138" cy="200166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191344" y="1078587"/>
            <a:ext cx="2673859" cy="251241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1069372" y="2183112"/>
            <a:ext cx="2564146" cy="251241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70359" y="1787580"/>
            <a:ext cx="79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RS</a:t>
            </a:r>
            <a:r>
              <a:rPr lang="ru-RU" b="1" dirty="0" smtClean="0"/>
              <a:t>С</a:t>
            </a:r>
            <a:r>
              <a:rPr lang="en-US" b="1" dirty="0" smtClean="0"/>
              <a:t>I 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451303" y="3899089"/>
            <a:ext cx="176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Web of Science 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77534" y="1897880"/>
            <a:ext cx="1761879" cy="3693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Scopus</a:t>
            </a:r>
            <a:endParaRPr lang="ru-RU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256345" y="1717809"/>
            <a:ext cx="176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108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97744" y="2602418"/>
            <a:ext cx="176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31105" y="2290264"/>
            <a:ext cx="58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81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04" y="3622668"/>
            <a:ext cx="234954" cy="23495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11" y="1532728"/>
            <a:ext cx="321760" cy="321760"/>
          </a:xfrm>
          <a:prstGeom prst="rect">
            <a:avLst/>
          </a:prstGeom>
        </p:spPr>
      </p:pic>
      <p:sp>
        <p:nvSpPr>
          <p:cNvPr id="104" name="Прямоугольник 103"/>
          <p:cNvSpPr/>
          <p:nvPr/>
        </p:nvSpPr>
        <p:spPr>
          <a:xfrm>
            <a:off x="4409811" y="836712"/>
            <a:ext cx="6078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RSCI </a:t>
            </a:r>
            <a:r>
              <a:rPr lang="ru-RU" sz="1600" b="1" dirty="0" smtClean="0">
                <a:solidFill>
                  <a:srgbClr val="002060"/>
                </a:solidFill>
              </a:rPr>
              <a:t>включает ядро лучших российских журналов из РИНЦ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платформе </a:t>
            </a:r>
            <a:r>
              <a:rPr lang="ru-RU" sz="1600" b="1" dirty="0" err="1" smtClean="0">
                <a:solidFill>
                  <a:srgbClr val="002060"/>
                </a:solidFill>
              </a:rPr>
              <a:t>Web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of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Science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24"/>
          <a:stretch/>
        </p:blipFill>
        <p:spPr>
          <a:xfrm rot="10800000" flipV="1">
            <a:off x="0" y="895401"/>
            <a:ext cx="2283052" cy="5742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22" y="2758329"/>
            <a:ext cx="1899630" cy="18996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" y="2615794"/>
            <a:ext cx="901911" cy="8989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539" y="106535"/>
            <a:ext cx="9194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МЕХАНИЗМЫ, НАПРАВЛЕННЫE НА РАЗВИТИЕ И ПОДДЕРЖКУ </a:t>
            </a:r>
            <a:b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</a:br>
            <a:r>
              <a:rPr lang="ru-RU" b="1" dirty="0">
                <a:solidFill>
                  <a:srgbClr val="203478"/>
                </a:solidFill>
                <a:latin typeface="Geometria" panose="020B0503020204020204" pitchFamily="34" charset="-52"/>
                <a:ea typeface="Verdana" panose="020B0604030504040204" pitchFamily="34" charset="0"/>
              </a:rPr>
              <a:t>РОССИЙСКИХ НАУЧНЫХ ЖУРНАЛОВ:</a:t>
            </a:r>
          </a:p>
        </p:txBody>
      </p:sp>
      <p:graphicFrame>
        <p:nvGraphicFramePr>
          <p:cNvPr id="16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072571"/>
              </p:ext>
            </p:extLst>
          </p:nvPr>
        </p:nvGraphicFramePr>
        <p:xfrm>
          <a:off x="551384" y="908720"/>
          <a:ext cx="10009112" cy="564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1" y="5589240"/>
            <a:ext cx="451485" cy="4514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83" y="4581128"/>
            <a:ext cx="455544" cy="45554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5" y="1410159"/>
            <a:ext cx="515458" cy="41236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03" y="2482349"/>
            <a:ext cx="583169" cy="41872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30" y="3494605"/>
            <a:ext cx="715357" cy="413317"/>
          </a:xfrm>
          <a:prstGeom prst="rect">
            <a:avLst/>
          </a:prstGeom>
        </p:spPr>
      </p:pic>
      <p:sp>
        <p:nvSpPr>
          <p:cNvPr id="35" name="Восьмиугольник 34"/>
          <p:cNvSpPr/>
          <p:nvPr/>
        </p:nvSpPr>
        <p:spPr>
          <a:xfrm>
            <a:off x="11316346" y="6165305"/>
            <a:ext cx="396278" cy="381135"/>
          </a:xfrm>
          <a:prstGeom prst="octagon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7</a:t>
            </a:r>
            <a:endParaRPr lang="ru-RU" sz="1600" b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82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2681626"/>
            <a:ext cx="9143999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БЛАГОДАРЮ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4000" b="1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8268</TotalTime>
  <Words>926</Words>
  <Application>Microsoft Office PowerPoint</Application>
  <PresentationFormat>Произвольный</PresentationFormat>
  <Paragraphs>295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HDOfficeLightV0</vt:lpstr>
      <vt:lpstr>МЕХАНИЗМЫ РАЗВИТИЯ РОССИЙСКИХ НАУЧНЫХ ЖУРНАЛОВ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ваучер  как инструмент обеспечения спроса на инновации и катализатор для развития субъектов малого и среднего предпринимательства в регионах России</dc:title>
  <dc:creator>Ильина Ирина</dc:creator>
  <cp:lastModifiedBy>Илья Тихомиров</cp:lastModifiedBy>
  <cp:revision>815</cp:revision>
  <cp:lastPrinted>2019-10-17T15:36:12Z</cp:lastPrinted>
  <dcterms:created xsi:type="dcterms:W3CDTF">2017-04-24T14:40:30Z</dcterms:created>
  <dcterms:modified xsi:type="dcterms:W3CDTF">2019-10-22T05:14:35Z</dcterms:modified>
</cp:coreProperties>
</file>