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8" r:id="rId3"/>
    <p:sldId id="316" r:id="rId4"/>
    <p:sldId id="331" r:id="rId5"/>
    <p:sldId id="307" r:id="rId6"/>
    <p:sldId id="309" r:id="rId7"/>
    <p:sldId id="329" r:id="rId8"/>
    <p:sldId id="330" r:id="rId9"/>
    <p:sldId id="310" r:id="rId10"/>
    <p:sldId id="311" r:id="rId11"/>
    <p:sldId id="312" r:id="rId12"/>
    <p:sldId id="313" r:id="rId13"/>
    <p:sldId id="314" r:id="rId14"/>
    <p:sldId id="315" r:id="rId15"/>
    <p:sldId id="328" r:id="rId16"/>
    <p:sldId id="304" r:id="rId17"/>
    <p:sldId id="317" r:id="rId18"/>
    <p:sldId id="318" r:id="rId19"/>
    <p:sldId id="319" r:id="rId20"/>
    <p:sldId id="320" r:id="rId21"/>
    <p:sldId id="322" r:id="rId22"/>
    <p:sldId id="325" r:id="rId23"/>
    <p:sldId id="323" r:id="rId24"/>
    <p:sldId id="327" r:id="rId25"/>
    <p:sldId id="326" r:id="rId26"/>
    <p:sldId id="305" r:id="rId27"/>
    <p:sldId id="30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7344"/>
    <a:srgbClr val="000066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3" autoAdjust="0"/>
    <p:restoredTop sz="94957" autoAdjust="0"/>
  </p:normalViewPr>
  <p:slideViewPr>
    <p:cSldViewPr>
      <p:cViewPr varScale="1">
        <p:scale>
          <a:sx n="62" d="100"/>
          <a:sy n="62" d="100"/>
        </p:scale>
        <p:origin x="-176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7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C77DA2-0ABC-4058-9FF7-9E263F0890C4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5B2642-299D-42B1-B603-2312E2551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242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E8B3D9-62CF-4406-A179-527A7F249151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7C966B-563A-45BA-92DE-DF8613A9A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8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NEICON 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92696"/>
            <a:ext cx="6120680" cy="3960440"/>
          </a:xfrm>
        </p:spPr>
        <p:txBody>
          <a:bodyPr anchor="ctr" anchorCtr="0"/>
          <a:lstStyle>
            <a:lvl1pPr algn="l">
              <a:defRPr sz="4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192688" cy="144016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15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NE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C8D9-4788-4563-AB7C-CB3F503C83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5365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19"/>
          <p:cNvSpPr txBox="1">
            <a:spLocks noChangeArrowheads="1"/>
          </p:cNvSpPr>
          <p:nvPr userDrawn="1"/>
        </p:nvSpPr>
        <p:spPr bwMode="auto">
          <a:xfrm>
            <a:off x="1475656" y="116632"/>
            <a:ext cx="734481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</a:rPr>
              <a:t>Распространенные ошибки при регистрации DOI для научных журналов</a:t>
            </a:r>
            <a:endParaRPr lang="ru-RU" sz="1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87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NEIC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2677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20688"/>
            <a:ext cx="842493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628800"/>
            <a:ext cx="856895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6" y="6381328"/>
            <a:ext cx="576064" cy="313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3E784D0-9CA5-46A4-BCAA-03AA1FBD01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6" r:id="rId2"/>
    <p:sldLayoutId id="214748371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cap="all" baseline="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SzPct val="120000"/>
        <a:buFont typeface="Trebuchet MS" panose="020B0603020202020204" pitchFamily="34" charset="0"/>
        <a:buChar char="◦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Font typeface="Arial" charset="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earch.crossref.org/auth/orci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ef.org/metadatamanager/" TargetMode="External"/><Relationship Id="rId2" Type="http://schemas.openxmlformats.org/officeDocument/2006/relationships/hyperlink" Target="http://www.crossref.org/webDepos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195736" y="620688"/>
            <a:ext cx="6768752" cy="3888432"/>
          </a:xfrm>
        </p:spPr>
        <p:txBody>
          <a:bodyPr/>
          <a:lstStyle/>
          <a:p>
            <a:r>
              <a:rPr lang="ru-RU" sz="4600" dirty="0" smtClean="0"/>
              <a:t>Распространенные ошибки</a:t>
            </a:r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ru-RU" sz="4600" dirty="0" smtClean="0"/>
              <a:t>при регистрации DOI</a:t>
            </a:r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ru-RU" sz="4600" dirty="0" smtClean="0"/>
              <a:t>для научных журналов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157192"/>
            <a:ext cx="6768752" cy="12961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b="1" dirty="0" smtClean="0"/>
              <a:t>Алексей Скалабан,</a:t>
            </a:r>
            <a:r>
              <a:rPr lang="ru-RU" sz="2100" dirty="0" smtClean="0"/>
              <a:t> </a:t>
            </a:r>
            <a:r>
              <a:rPr lang="ru-RU" sz="1800" dirty="0" smtClean="0"/>
              <a:t>НП НЭИКОН</a:t>
            </a:r>
            <a:endParaRPr lang="ru-RU" sz="21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100" b="1" dirty="0" smtClean="0"/>
              <a:t>Максим Митрофанов,</a:t>
            </a:r>
            <a:r>
              <a:rPr lang="ru-RU" sz="2100" dirty="0" smtClean="0"/>
              <a:t> </a:t>
            </a:r>
            <a:r>
              <a:rPr lang="ru-RU" sz="1800" dirty="0" smtClean="0"/>
              <a:t>НП НЭИКОН, </a:t>
            </a:r>
            <a:r>
              <a:rPr lang="en-US" sz="1800" dirty="0" err="1" smtClean="0"/>
              <a:t>Crossref</a:t>
            </a:r>
            <a:r>
              <a:rPr lang="ru-RU" sz="1800" dirty="0" smtClean="0"/>
              <a:t> </a:t>
            </a:r>
            <a:r>
              <a:rPr lang="en-US" sz="1800" dirty="0" smtClean="0"/>
              <a:t>Ambassador </a:t>
            </a:r>
            <a:r>
              <a:rPr lang="ru-RU" sz="1800" dirty="0" smtClean="0"/>
              <a:t>в России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864096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Web Deposit Form </a:t>
            </a:r>
            <a:br>
              <a:rPr lang="en-US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709232" cy="447059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864096"/>
          </a:xfrm>
        </p:spPr>
        <p:txBody>
          <a:bodyPr/>
          <a:lstStyle/>
          <a:p>
            <a:r>
              <a:rPr lang="en-US" sz="4000" dirty="0" smtClean="0"/>
              <a:t>Metadata Manager (beta)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5484" b="1796"/>
          <a:stretch/>
        </p:blipFill>
        <p:spPr bwMode="auto">
          <a:xfrm>
            <a:off x="1043608" y="1383829"/>
            <a:ext cx="7078166" cy="470760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864096"/>
          </a:xfrm>
        </p:spPr>
        <p:txBody>
          <a:bodyPr/>
          <a:lstStyle/>
          <a:p>
            <a:r>
              <a:rPr lang="en-US" sz="4000" dirty="0" smtClean="0"/>
              <a:t>Metadata Manager (beta)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87" r="1838"/>
          <a:stretch/>
        </p:blipFill>
        <p:spPr bwMode="auto">
          <a:xfrm>
            <a:off x="361949" y="1484784"/>
            <a:ext cx="4248151" cy="460070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864"/>
            <a:ext cx="5274992" cy="367240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864096"/>
          </a:xfrm>
        </p:spPr>
        <p:txBody>
          <a:bodyPr/>
          <a:lstStyle/>
          <a:p>
            <a:r>
              <a:rPr lang="en-US" sz="4000" dirty="0" smtClean="0"/>
              <a:t>XML</a:t>
            </a:r>
            <a:endParaRPr lang="ru-RU" sz="4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92" r="1410"/>
          <a:stretch/>
        </p:blipFill>
        <p:spPr bwMode="auto">
          <a:xfrm>
            <a:off x="323528" y="1581200"/>
            <a:ext cx="8591550" cy="4122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432048"/>
          </a:xfrm>
        </p:spPr>
        <p:txBody>
          <a:bodyPr/>
          <a:lstStyle/>
          <a:p>
            <a:r>
              <a:rPr lang="en-US" sz="4000" dirty="0" smtClean="0"/>
              <a:t>API</a:t>
            </a:r>
            <a:endParaRPr lang="ru-RU" sz="4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179318" cy="4745443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648072"/>
          </a:xfrm>
        </p:spPr>
        <p:txBody>
          <a:bodyPr/>
          <a:lstStyle/>
          <a:p>
            <a:r>
              <a:rPr lang="en-US" sz="4000" dirty="0" smtClean="0"/>
              <a:t>Elpub.ru/</a:t>
            </a:r>
            <a:r>
              <a:rPr lang="en-US" sz="4000" dirty="0" err="1" smtClean="0"/>
              <a:t>crossref</a:t>
            </a:r>
            <a:endParaRPr lang="ru-RU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54283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1440160"/>
          </a:xfrm>
        </p:spPr>
        <p:txBody>
          <a:bodyPr/>
          <a:lstStyle/>
          <a:p>
            <a:r>
              <a:rPr lang="ru-RU" sz="4000" dirty="0" smtClean="0"/>
              <a:t>Ошибки в личном кабинете на </a:t>
            </a:r>
            <a:r>
              <a:rPr lang="en-US" sz="4000" dirty="0" smtClean="0"/>
              <a:t>Doi.crossref.org </a:t>
            </a:r>
            <a:endParaRPr lang="ru-RU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416222" cy="36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80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1656184"/>
          </a:xfrm>
        </p:spPr>
        <p:txBody>
          <a:bodyPr/>
          <a:lstStyle/>
          <a:p>
            <a:r>
              <a:rPr lang="en-US" sz="4000" dirty="0" smtClean="0"/>
              <a:t>ISSN </a:t>
            </a:r>
            <a:r>
              <a:rPr lang="ru-RU" sz="4000" dirty="0" smtClean="0"/>
              <a:t>журнала и ISSN не совпадают с привязанными данными в </a:t>
            </a:r>
            <a:r>
              <a:rPr lang="ru-RU" sz="4000" dirty="0" err="1" smtClean="0"/>
              <a:t>Crossref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36912"/>
            <a:ext cx="8640960" cy="345638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&lt;</a:t>
            </a:r>
            <a:r>
              <a:rPr lang="en-US" dirty="0" err="1" smtClean="0"/>
              <a:t>msg</a:t>
            </a:r>
            <a:r>
              <a:rPr lang="en-US" dirty="0" smtClean="0"/>
              <a:t>&gt;ISSN "22228543" has already been assigned, </a:t>
            </a:r>
            <a:r>
              <a:rPr lang="en-US" dirty="0" err="1" smtClean="0"/>
              <a:t>issn</a:t>
            </a:r>
            <a:r>
              <a:rPr lang="en-US" dirty="0" smtClean="0"/>
              <a:t> (22228543) is assigned to another title (Experimental and </a:t>
            </a:r>
            <a:r>
              <a:rPr lang="en-US" dirty="0" err="1" smtClean="0"/>
              <a:t>Сlinical</a:t>
            </a:r>
            <a:r>
              <a:rPr lang="en-US" dirty="0" smtClean="0"/>
              <a:t> Urology)&lt;/</a:t>
            </a:r>
            <a:r>
              <a:rPr lang="en-US" dirty="0" err="1" smtClean="0"/>
              <a:t>msg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/>
              <a:t>Решение</a:t>
            </a:r>
            <a:r>
              <a:rPr lang="ru-RU" dirty="0" smtClean="0"/>
              <a:t>: ошибка в названии журнала или </a:t>
            </a:r>
            <a:r>
              <a:rPr lang="en-US" dirty="0" smtClean="0"/>
              <a:t>ISSN</a:t>
            </a:r>
            <a:r>
              <a:rPr lang="ru-RU" dirty="0" smtClean="0"/>
              <a:t>, нужно привязать </a:t>
            </a:r>
            <a:r>
              <a:rPr lang="en-US" dirty="0" smtClean="0"/>
              <a:t>ISSN </a:t>
            </a:r>
            <a:r>
              <a:rPr lang="ru-RU" dirty="0" smtClean="0"/>
              <a:t>к правильному названию журнала в </a:t>
            </a:r>
            <a:r>
              <a:rPr lang="en-US" dirty="0" err="1" smtClean="0"/>
              <a:t>Crossref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440160"/>
          </a:xfrm>
        </p:spPr>
        <p:txBody>
          <a:bodyPr/>
          <a:lstStyle/>
          <a:p>
            <a:r>
              <a:rPr lang="ru-RU" sz="4000" dirty="0" smtClean="0"/>
              <a:t>Смена издателя. Привязка журнала к новому префиксу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381642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&lt;</a:t>
            </a:r>
            <a:r>
              <a:rPr lang="en-US" dirty="0" err="1" smtClean="0"/>
              <a:t>msg</a:t>
            </a:r>
            <a:r>
              <a:rPr lang="en-US" dirty="0" smtClean="0"/>
              <a:t>&gt;ISSN "20764650" has already been assigned, title/</a:t>
            </a:r>
            <a:r>
              <a:rPr lang="en-US" dirty="0" err="1" smtClean="0"/>
              <a:t>issn</a:t>
            </a:r>
            <a:r>
              <a:rPr lang="en-US" dirty="0" smtClean="0"/>
              <a:t>: Scientific Review Series 1 Economics and Law/20764650 is owned by publisher: 10.33051&lt;/</a:t>
            </a:r>
            <a:r>
              <a:rPr lang="en-US" dirty="0" err="1" smtClean="0"/>
              <a:t>msg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ru-RU" b="1" dirty="0" smtClean="0"/>
              <a:t>Решение: </a:t>
            </a:r>
            <a:r>
              <a:rPr lang="ru-RU" dirty="0" smtClean="0"/>
              <a:t>письмо от предыдущего издателя в адрес </a:t>
            </a:r>
            <a:r>
              <a:rPr lang="en-US" dirty="0" err="1" smtClean="0"/>
              <a:t>Crossref</a:t>
            </a:r>
            <a:r>
              <a:rPr lang="en-US" dirty="0" smtClean="0"/>
              <a:t> </a:t>
            </a:r>
            <a:r>
              <a:rPr lang="ru-RU" dirty="0" smtClean="0"/>
              <a:t>подтверждением перехода журнала к новому издателю. Либо вручную через </a:t>
            </a:r>
            <a:r>
              <a:rPr lang="en-US" dirty="0" smtClean="0"/>
              <a:t>Metadata Manager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1008112"/>
          </a:xfrm>
        </p:spPr>
        <p:txBody>
          <a:bodyPr/>
          <a:lstStyle/>
          <a:p>
            <a:r>
              <a:rPr lang="ru-RU" sz="4000" dirty="0" smtClean="0"/>
              <a:t>Недопустимые символы в DOI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568952" cy="25202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msg</a:t>
            </a:r>
            <a:r>
              <a:rPr lang="en-US" dirty="0" smtClean="0"/>
              <a:t>&gt;DOI: 10.21778/2218?5453?2019?6?6?12 , contains invalid characters&lt;/</a:t>
            </a:r>
            <a:r>
              <a:rPr lang="en-US" dirty="0" err="1" smtClean="0"/>
              <a:t>msg</a:t>
            </a:r>
            <a:r>
              <a:rPr lang="en-US" dirty="0" smtClean="0"/>
              <a:t>&gt;</a:t>
            </a:r>
            <a:br>
              <a:rPr lang="en-US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Решение:</a:t>
            </a:r>
            <a:br>
              <a:rPr lang="ru-RU" b="1" dirty="0" smtClean="0"/>
            </a:br>
            <a:r>
              <a:rPr lang="ru-RU" dirty="0" smtClean="0"/>
              <a:t> (можно: "a-z", "A-Z", "0-9" </a:t>
            </a:r>
            <a:r>
              <a:rPr lang="ru-RU" dirty="0" err="1" smtClean="0"/>
              <a:t>and</a:t>
            </a:r>
            <a:r>
              <a:rPr lang="ru-RU" dirty="0" smtClean="0"/>
              <a:t> "-._;()/".)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864096"/>
          </a:xfrm>
        </p:spPr>
        <p:txBody>
          <a:bodyPr/>
          <a:lstStyle/>
          <a:p>
            <a:r>
              <a:rPr lang="ru-RU" sz="4000" dirty="0" smtClean="0"/>
              <a:t>Понятие </a:t>
            </a:r>
            <a:r>
              <a:rPr lang="en-US" sz="4000" dirty="0" smtClean="0"/>
              <a:t>DOI</a:t>
            </a:r>
            <a:endParaRPr lang="ru-RU" sz="4000" dirty="0"/>
          </a:p>
        </p:txBody>
      </p:sp>
      <p:sp>
        <p:nvSpPr>
          <p:cNvPr id="4" name="Shape 45"/>
          <p:cNvSpPr txBox="1">
            <a:spLocks/>
          </p:cNvSpPr>
          <p:nvPr/>
        </p:nvSpPr>
        <p:spPr bwMode="auto">
          <a:xfrm>
            <a:off x="2981325" y="2420888"/>
            <a:ext cx="595219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tabLst/>
              <a:defRPr/>
            </a:pPr>
            <a:r>
              <a:rPr lang="ru-RU" sz="3200" b="1" dirty="0" err="1">
                <a:solidFill>
                  <a:schemeClr val="tx2"/>
                </a:solidFill>
                <a:latin typeface="+mn-lt"/>
                <a:sym typeface="Exo 2 Semi Bold"/>
              </a:rPr>
              <a:t>The</a:t>
            </a:r>
            <a:r>
              <a:rPr lang="ru-RU" sz="3200" b="1" dirty="0">
                <a:solidFill>
                  <a:schemeClr val="tx2"/>
                </a:solidFill>
                <a:latin typeface="+mn-lt"/>
                <a:sym typeface="Exo 2 Semi Bold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+mn-lt"/>
                <a:sym typeface="Exo 2 Semi Bold"/>
              </a:rPr>
              <a:t>Digital</a:t>
            </a:r>
            <a:r>
              <a:rPr lang="ru-RU" sz="3200" b="1" dirty="0">
                <a:solidFill>
                  <a:schemeClr val="tx2"/>
                </a:solidFill>
                <a:latin typeface="+mn-lt"/>
                <a:sym typeface="Exo 2 Semi Bold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+mn-lt"/>
                <a:sym typeface="Exo 2 Semi Bold"/>
              </a:rPr>
              <a:t>Object</a:t>
            </a:r>
            <a:r>
              <a:rPr lang="ru-RU" sz="3200" b="1" dirty="0">
                <a:solidFill>
                  <a:schemeClr val="tx2"/>
                </a:solidFill>
                <a:latin typeface="+mn-lt"/>
                <a:sym typeface="Exo 2 Semi Bold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+mn-lt"/>
                <a:sym typeface="Exo 2 Semi Bold"/>
              </a:rPr>
              <a:t>Identifier</a:t>
            </a:r>
            <a:r>
              <a:rPr lang="ru-RU" sz="3200" b="1" dirty="0">
                <a:solidFill>
                  <a:schemeClr val="tx2"/>
                </a:solidFill>
                <a:latin typeface="+mn-lt"/>
                <a:sym typeface="Exo 2 Semi Bold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+mn-lt"/>
                <a:sym typeface="Exo 2 Semi Bold"/>
              </a:rPr>
              <a:t>/ Цифровой идентификатор объекта (DOI) — определяет постоянное местонахождение объекта в интернете, имя объекта и метаданные, описывающие объект.</a:t>
            </a:r>
            <a:endParaRPr lang="ru-RU" sz="3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Shape 47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342979" y="2554287"/>
            <a:ext cx="2365446" cy="2164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864096"/>
          </a:xfrm>
        </p:spPr>
        <p:txBody>
          <a:bodyPr/>
          <a:lstStyle/>
          <a:p>
            <a:r>
              <a:rPr lang="ru-RU" sz="4000" dirty="0" smtClean="0"/>
              <a:t>Неверный </a:t>
            </a:r>
            <a:r>
              <a:rPr lang="en-US" sz="4000" dirty="0" err="1" smtClean="0"/>
              <a:t>doi</a:t>
            </a:r>
            <a:r>
              <a:rPr lang="ru-RU" sz="4000" dirty="0" smtClean="0"/>
              <a:t> журнала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msg</a:t>
            </a:r>
            <a:r>
              <a:rPr lang="en-US" dirty="0" smtClean="0"/>
              <a:t>&gt;Deposit contains title error: The journal has a different DOI assigned; If you want to change the journal's DOI please contact </a:t>
            </a:r>
            <a:r>
              <a:rPr lang="en-US" dirty="0" err="1" smtClean="0"/>
              <a:t>Crossref</a:t>
            </a:r>
            <a:r>
              <a:rPr lang="en-US" dirty="0" smtClean="0"/>
              <a:t> support: title=NORTH CAUCASUS LEGAL VESTNIK; current-</a:t>
            </a:r>
            <a:r>
              <a:rPr lang="en-US" dirty="0" err="1" smtClean="0"/>
              <a:t>doi</a:t>
            </a:r>
            <a:r>
              <a:rPr lang="en-US" dirty="0" smtClean="0"/>
              <a:t>=10.22394/2074-7306; deposited-</a:t>
            </a:r>
            <a:r>
              <a:rPr lang="en-US" dirty="0" err="1" smtClean="0"/>
              <a:t>doi</a:t>
            </a:r>
            <a:r>
              <a:rPr lang="en-US" dirty="0" smtClean="0"/>
              <a:t>=10.22394/2074-7306-2019-1-1&lt;/</a:t>
            </a:r>
            <a:r>
              <a:rPr lang="en-US" dirty="0" err="1" smtClean="0"/>
              <a:t>msg</a:t>
            </a:r>
            <a:r>
              <a:rPr lang="en-US" dirty="0" smtClean="0"/>
              <a:t>&gt;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Решение: </a:t>
            </a:r>
            <a:r>
              <a:rPr lang="ru-RU" dirty="0" smtClean="0"/>
              <a:t>написать просьбу о привязке названия журнала к верному </a:t>
            </a:r>
            <a:r>
              <a:rPr lang="en-US" dirty="0" smtClean="0"/>
              <a:t>DOI </a:t>
            </a:r>
            <a:r>
              <a:rPr lang="ru-RU" dirty="0" smtClean="0"/>
              <a:t>журнала </a:t>
            </a:r>
            <a:r>
              <a:rPr lang="ru-RU" b="1" dirty="0" smtClean="0"/>
              <a:t>(</a:t>
            </a:r>
            <a:r>
              <a:rPr lang="en-US" dirty="0" smtClean="0"/>
              <a:t>10.22394/2074-7306</a:t>
            </a:r>
            <a:r>
              <a:rPr lang="ru-RU" b="1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864096"/>
          </a:xfrm>
        </p:spPr>
        <p:txBody>
          <a:bodyPr/>
          <a:lstStyle/>
          <a:p>
            <a:r>
              <a:rPr lang="ru-RU" sz="4000" dirty="0" smtClean="0"/>
              <a:t>Обновление </a:t>
            </a:r>
            <a:r>
              <a:rPr lang="en-US" sz="4000" dirty="0" smtClean="0"/>
              <a:t>URL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Переход на новую платформу, переход к новому издателю, замена неверных ссылок</a:t>
            </a:r>
          </a:p>
          <a:p>
            <a:pPr>
              <a:lnSpc>
                <a:spcPct val="200000"/>
              </a:lnSpc>
              <a:buNone/>
            </a:pPr>
            <a:r>
              <a:rPr lang="ru-RU" sz="2800" b="1" dirty="0" smtClean="0"/>
              <a:t>     Решения</a:t>
            </a:r>
            <a:r>
              <a:rPr lang="ru-RU" sz="2800" dirty="0" smtClean="0"/>
              <a:t>:</a:t>
            </a:r>
            <a:endParaRPr lang="en-US" sz="2800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2800" dirty="0" smtClean="0"/>
              <a:t>таблица соответствия </a:t>
            </a:r>
            <a:r>
              <a:rPr lang="en-US" sz="2800" dirty="0" smtClean="0"/>
              <a:t>DOI </a:t>
            </a:r>
            <a:r>
              <a:rPr lang="ru-RU" sz="2800" dirty="0" smtClean="0"/>
              <a:t>и </a:t>
            </a:r>
            <a:r>
              <a:rPr lang="en-US" sz="2800" dirty="0" smtClean="0"/>
              <a:t>URL</a:t>
            </a:r>
            <a:endParaRPr lang="en-US" sz="2800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2800" dirty="0" smtClean="0"/>
              <a:t>замена через </a:t>
            </a:r>
            <a:r>
              <a:rPr lang="en-US" sz="2800" dirty="0" smtClean="0"/>
              <a:t>Metadata Manager</a:t>
            </a:r>
            <a:r>
              <a:rPr lang="ru-RU" sz="2800" dirty="0" smtClean="0"/>
              <a:t> (если регистрировали </a:t>
            </a:r>
            <a:r>
              <a:rPr lang="en-US" sz="2800" dirty="0" smtClean="0"/>
              <a:t>DOI</a:t>
            </a:r>
            <a:r>
              <a:rPr lang="ru-RU" sz="2800" dirty="0" smtClean="0"/>
              <a:t> через эту систему)</a:t>
            </a:r>
            <a:endParaRPr lang="en-US" sz="2800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2800" dirty="0" smtClean="0"/>
              <a:t>повторная отправка метаданных через </a:t>
            </a:r>
            <a:r>
              <a:rPr lang="en-US" sz="2800" dirty="0" smtClean="0"/>
              <a:t>Web</a:t>
            </a:r>
            <a:r>
              <a:rPr lang="ru-RU" sz="2800" dirty="0" smtClean="0"/>
              <a:t> </a:t>
            </a:r>
            <a:r>
              <a:rPr lang="en-US" sz="2800" dirty="0" smtClean="0"/>
              <a:t>Deposit Form</a:t>
            </a:r>
            <a:r>
              <a:rPr lang="ru-RU" sz="2800" dirty="0" smtClean="0"/>
              <a:t>, </a:t>
            </a:r>
            <a:r>
              <a:rPr lang="en-US" sz="2800" dirty="0" smtClean="0"/>
              <a:t>XML</a:t>
            </a:r>
            <a:r>
              <a:rPr lang="ru-RU" sz="2800" dirty="0" smtClean="0"/>
              <a:t>, </a:t>
            </a:r>
            <a:r>
              <a:rPr lang="en-US" sz="2800" dirty="0" smtClean="0"/>
              <a:t>API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24936" cy="1224136"/>
          </a:xfrm>
        </p:spPr>
        <p:txBody>
          <a:bodyPr/>
          <a:lstStyle/>
          <a:p>
            <a:r>
              <a:rPr lang="ru-RU" sz="4000" dirty="0" err="1" smtClean="0"/>
              <a:t>АвтоОбновление</a:t>
            </a:r>
            <a:r>
              <a:rPr lang="ru-RU" sz="4000" dirty="0" smtClean="0"/>
              <a:t> профиля</a:t>
            </a:r>
            <a:r>
              <a:rPr lang="en-US" sz="4000" dirty="0" smtClean="0"/>
              <a:t> </a:t>
            </a:r>
            <a:r>
              <a:rPr lang="ru-RU" sz="4000" dirty="0" smtClean="0"/>
              <a:t>автора в </a:t>
            </a:r>
            <a:r>
              <a:rPr lang="en-US" sz="4000" dirty="0" smtClean="0"/>
              <a:t>ORCID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4642" y="2204864"/>
            <a:ext cx="6629846" cy="338437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0080"/>
              </a:buClr>
              <a:buSzPts val="2000"/>
              <a:buNone/>
              <a:defRPr/>
            </a:pPr>
            <a:r>
              <a:rPr lang="ru-RU" sz="2800" dirty="0">
                <a:sym typeface="Exo 2"/>
              </a:rPr>
              <a:t>Если редакция регистрирует DOI для статей, то в данном случае статья попадет в профиль автора в ORCID автоматически</a:t>
            </a:r>
            <a:r>
              <a:rPr lang="ru-RU" sz="2800" dirty="0" smtClean="0">
                <a:sym typeface="Exo 2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0080"/>
              </a:buClr>
              <a:buSzPts val="2000"/>
              <a:buNone/>
              <a:defRPr/>
            </a:pPr>
            <a:r>
              <a:rPr lang="ru-RU" sz="2800" dirty="0" smtClean="0">
                <a:sym typeface="Exo 2"/>
              </a:rPr>
              <a:t>Для </a:t>
            </a:r>
            <a:r>
              <a:rPr lang="ru-RU" sz="2800" dirty="0">
                <a:sym typeface="Exo 2"/>
              </a:rPr>
              <a:t>этого необходимо, чтобы автор разрешил </a:t>
            </a:r>
            <a:r>
              <a:rPr lang="ru-RU" sz="2800" dirty="0" err="1">
                <a:sym typeface="Exo 2"/>
              </a:rPr>
              <a:t>Crossref</a:t>
            </a:r>
            <a:r>
              <a:rPr lang="ru-RU" sz="2800" dirty="0">
                <a:sym typeface="Exo 2"/>
              </a:rPr>
              <a:t> дополнять профиль новыми </a:t>
            </a:r>
            <a:r>
              <a:rPr lang="ru-RU" sz="2800" dirty="0" smtClean="0">
                <a:sym typeface="Exo 2"/>
              </a:rPr>
              <a:t>данными.</a:t>
            </a:r>
            <a:br>
              <a:rPr lang="ru-RU" sz="2800" dirty="0" smtClean="0">
                <a:sym typeface="Exo 2"/>
              </a:rPr>
            </a:br>
            <a:r>
              <a:rPr lang="ru-RU" sz="2800" dirty="0" smtClean="0">
                <a:sym typeface="Exo 2"/>
                <a:hlinkClick r:id="rId2"/>
              </a:rPr>
              <a:t>http</a:t>
            </a:r>
            <a:r>
              <a:rPr lang="ru-RU" sz="2800" dirty="0">
                <a:sym typeface="Exo 2"/>
                <a:hlinkClick r:id="rId2"/>
              </a:rPr>
              <a:t>://</a:t>
            </a:r>
            <a:r>
              <a:rPr lang="ru-RU" sz="2800" dirty="0" smtClean="0">
                <a:sym typeface="Exo 2"/>
                <a:hlinkClick r:id="rId2"/>
              </a:rPr>
              <a:t>search.crossref.org/auth/orcid</a:t>
            </a:r>
            <a:endParaRPr lang="ru-RU" sz="2800" dirty="0"/>
          </a:p>
        </p:txBody>
      </p:sp>
      <p:pic>
        <p:nvPicPr>
          <p:cNvPr id="5" name="Shape 34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23528" y="2780928"/>
            <a:ext cx="2011114" cy="856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Неверно указан ORCID</a:t>
            </a:r>
            <a:r>
              <a:rPr lang="en-US" sz="4000" dirty="0" smtClean="0"/>
              <a:t> ID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2484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&lt;</a:t>
            </a:r>
            <a:r>
              <a:rPr lang="en-US" sz="2800" dirty="0" err="1" smtClean="0"/>
              <a:t>msg</a:t>
            </a:r>
            <a:r>
              <a:rPr lang="en-US" sz="2800" dirty="0" smtClean="0"/>
              <a:t>&gt;Error: </a:t>
            </a:r>
            <a:r>
              <a:rPr lang="en-US" sz="2800" dirty="0" err="1" smtClean="0"/>
              <a:t>cvc</a:t>
            </a:r>
            <a:r>
              <a:rPr lang="en-US" sz="2800" dirty="0" smtClean="0"/>
              <a:t>-pattern-valid: Value 'http://orcid.org/0000-0002-8944-75-24' is not facet-valid with respect to pattern 'https?://orcid.org/[0-9]{4}-[0-9]{4}-[0-9]{4}-[0-9]{3}[X0-9]{1}' for type '</a:t>
            </a:r>
            <a:r>
              <a:rPr lang="en-US" sz="2800" dirty="0" err="1" smtClean="0"/>
              <a:t>orcid_t</a:t>
            </a:r>
            <a:r>
              <a:rPr lang="en-US" sz="2800" dirty="0" smtClean="0"/>
              <a:t>'.</a:t>
            </a:r>
            <a:r>
              <a:rPr lang="ru-RU" sz="2800" dirty="0" smtClean="0"/>
              <a:t> </a:t>
            </a:r>
            <a:r>
              <a:rPr lang="en-US" sz="2800" dirty="0" smtClean="0"/>
              <a:t>Error: cvc-complex-type.2.2: Element 'ORCID' must have no element [children], and the value must be valid.&lt;/</a:t>
            </a:r>
            <a:r>
              <a:rPr lang="en-US" sz="2800" dirty="0" err="1" smtClean="0"/>
              <a:t>msg</a:t>
            </a:r>
            <a:r>
              <a:rPr lang="en-US" sz="2800" dirty="0" smtClean="0"/>
              <a:t>&gt;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Решение: </a:t>
            </a:r>
            <a:r>
              <a:rPr lang="ru-RU" sz="2800" dirty="0" smtClean="0"/>
              <a:t>убрать неверный </a:t>
            </a:r>
            <a:r>
              <a:rPr lang="en-US" sz="2800" dirty="0" smtClean="0"/>
              <a:t>ORCID ID</a:t>
            </a:r>
            <a:r>
              <a:rPr lang="ru-RU" sz="2800" dirty="0" smtClean="0"/>
              <a:t>, убрать лишние символы уточнить правильный у автора либо на </a:t>
            </a:r>
            <a:r>
              <a:rPr lang="en-US" sz="2800" dirty="0" smtClean="0"/>
              <a:t>or</a:t>
            </a:r>
            <a:r>
              <a:rPr lang="ru-RU" sz="2800" dirty="0" smtClean="0"/>
              <a:t>с</a:t>
            </a:r>
            <a:r>
              <a:rPr lang="en-US" sz="2800" dirty="0" smtClean="0"/>
              <a:t>id.org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864096"/>
          </a:xfrm>
        </p:spPr>
        <p:txBody>
          <a:bodyPr/>
          <a:lstStyle/>
          <a:p>
            <a:r>
              <a:rPr lang="ru-RU" sz="4000" dirty="0" smtClean="0"/>
              <a:t>Кириллические символы в </a:t>
            </a:r>
            <a:r>
              <a:rPr lang="en-US" sz="4000" dirty="0" smtClean="0"/>
              <a:t>ORCID ID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/>
              <a:t>&lt;</a:t>
            </a:r>
            <a:r>
              <a:rPr lang="en-US" sz="2800" dirty="0" err="1" smtClean="0"/>
              <a:t>msg</a:t>
            </a:r>
            <a:r>
              <a:rPr lang="en-US" sz="2800" dirty="0" smtClean="0"/>
              <a:t>&gt;Error: </a:t>
            </a:r>
            <a:r>
              <a:rPr lang="en-US" sz="2800" dirty="0" err="1" smtClean="0"/>
              <a:t>cvc</a:t>
            </a:r>
            <a:r>
              <a:rPr lang="en-US" sz="2800" dirty="0" smtClean="0"/>
              <a:t>-pattern-valid: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Value 'http://orcid.org/0000-0002-1004-992?'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is not facet-valid with respect to pattern 'https?://orcid.org/[0-9]{4}-[0-9]{4}-[0-9]{4}-[0-9]{3}[X0-9]{1}' for type '</a:t>
            </a:r>
            <a:r>
              <a:rPr lang="en-US" sz="2800" dirty="0" err="1" smtClean="0"/>
              <a:t>orcid_t</a:t>
            </a:r>
            <a:r>
              <a:rPr lang="en-US" sz="2800" dirty="0" smtClean="0"/>
              <a:t>'.</a:t>
            </a:r>
            <a:r>
              <a:rPr lang="ru-RU" sz="2800" dirty="0" smtClean="0"/>
              <a:t> </a:t>
            </a:r>
            <a:r>
              <a:rPr lang="en-US" sz="2800" dirty="0" smtClean="0"/>
              <a:t>Error: cvc-complex-type.2.2: Element 'ORCID' must have no element [children], and the value must be valid.&lt;/</a:t>
            </a:r>
            <a:r>
              <a:rPr lang="en-US" sz="2800" dirty="0" err="1" smtClean="0"/>
              <a:t>msg</a:t>
            </a:r>
            <a:r>
              <a:rPr lang="en-US" sz="2800" dirty="0" smtClean="0"/>
              <a:t>&gt;</a:t>
            </a:r>
            <a:endParaRPr lang="ru-RU" sz="2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b="1" dirty="0" smtClean="0"/>
              <a:t>Решение: замена символа </a:t>
            </a:r>
            <a:r>
              <a:rPr lang="en-US" sz="2800" b="1" dirty="0" smtClean="0"/>
              <a:t>X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800" dirty="0" smtClean="0"/>
              <a:t>пример с кириллицей: 0000-0002-3521-930</a:t>
            </a:r>
            <a:r>
              <a:rPr lang="ru-RU" sz="2800" dirty="0" smtClean="0">
                <a:solidFill>
                  <a:schemeClr val="accent3"/>
                </a:solidFill>
              </a:rPr>
              <a:t>X</a:t>
            </a:r>
            <a:r>
              <a:rPr lang="ru-RU" sz="2800" dirty="0" smtClean="0"/>
              <a:t>)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1296144"/>
          </a:xfrm>
        </p:spPr>
        <p:txBody>
          <a:bodyPr/>
          <a:lstStyle/>
          <a:p>
            <a:r>
              <a:rPr lang="ru-RU" sz="4000" dirty="0" smtClean="0"/>
              <a:t>Одинаковые </a:t>
            </a:r>
            <a:r>
              <a:rPr lang="en-US" sz="4000" dirty="0" smtClean="0"/>
              <a:t>ORCID ID </a:t>
            </a:r>
            <a:r>
              <a:rPr lang="ru-RU" sz="4000" dirty="0" smtClean="0"/>
              <a:t>у разных авторов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568952" cy="31683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&lt;</a:t>
            </a:r>
            <a:r>
              <a:rPr lang="en-US" dirty="0" err="1" smtClean="0"/>
              <a:t>msg</a:t>
            </a:r>
            <a:r>
              <a:rPr lang="en-US" dirty="0" smtClean="0"/>
              <a:t>&gt;Error in Journal Article (Author ORCID): ORCID URL "0000-0003-2245-214X" has duplicates in contributor list&lt;/</a:t>
            </a:r>
            <a:r>
              <a:rPr lang="en-US" dirty="0" err="1" smtClean="0"/>
              <a:t>msg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/>
              <a:t>Решение: </a:t>
            </a:r>
            <a:r>
              <a:rPr lang="ru-RU" dirty="0" smtClean="0"/>
              <a:t>убрать дубль </a:t>
            </a:r>
            <a:r>
              <a:rPr lang="en-US" dirty="0" smtClean="0"/>
              <a:t>ORCID </a:t>
            </a:r>
            <a:r>
              <a:rPr lang="ru-RU" dirty="0" smtClean="0"/>
              <a:t>или уточнить правильный у автора либо на </a:t>
            </a:r>
            <a:r>
              <a:rPr lang="en-US" dirty="0" smtClean="0"/>
              <a:t>or</a:t>
            </a:r>
            <a:r>
              <a:rPr lang="ru-RU" dirty="0" smtClean="0"/>
              <a:t>с</a:t>
            </a:r>
            <a:r>
              <a:rPr lang="en-US" dirty="0" smtClean="0"/>
              <a:t>id.org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82460"/>
            <a:ext cx="8964488" cy="50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648072"/>
          </a:xfrm>
        </p:spPr>
        <p:txBody>
          <a:bodyPr/>
          <a:lstStyle/>
          <a:p>
            <a:r>
              <a:rPr lang="en-US" sz="4000" dirty="0" smtClean="0"/>
              <a:t>Elpub.ru/buy-</a:t>
            </a:r>
            <a:r>
              <a:rPr lang="en-US" sz="4000" dirty="0" err="1" smtClean="0"/>
              <a:t>doi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1024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40960" cy="1440160"/>
          </a:xfrm>
        </p:spPr>
        <p:txBody>
          <a:bodyPr/>
          <a:lstStyle/>
          <a:p>
            <a:r>
              <a:rPr lang="ru-RU" sz="4000" dirty="0" smtClean="0"/>
              <a:t>НЭИКОН </a:t>
            </a:r>
            <a:r>
              <a:rPr lang="en-US" sz="4000" dirty="0" smtClean="0"/>
              <a:t>—</a:t>
            </a:r>
            <a:r>
              <a:rPr lang="ru-RU" sz="4000" dirty="0" smtClean="0"/>
              <a:t> представитель </a:t>
            </a:r>
            <a:r>
              <a:rPr lang="en-US" sz="4000" dirty="0" err="1" smtClean="0"/>
              <a:t>crossref</a:t>
            </a:r>
            <a:r>
              <a:rPr lang="en-US" sz="4000" dirty="0" smtClean="0"/>
              <a:t> </a:t>
            </a:r>
            <a:r>
              <a:rPr lang="ru-RU" sz="4000" dirty="0" smtClean="0"/>
              <a:t>в </a:t>
            </a:r>
            <a:r>
              <a:rPr lang="ru-RU" sz="4000" dirty="0" err="1" smtClean="0"/>
              <a:t>россии</a:t>
            </a:r>
            <a:r>
              <a:rPr lang="ru-RU" sz="4000" dirty="0" smtClean="0"/>
              <a:t> и </a:t>
            </a:r>
            <a:r>
              <a:rPr lang="ru-RU" sz="4000" dirty="0" err="1" smtClean="0"/>
              <a:t>беларуси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780928"/>
            <a:ext cx="5904656" cy="3096343"/>
          </a:xfrm>
        </p:spPr>
        <p:txBody>
          <a:bodyPr/>
          <a:lstStyle/>
          <a:p>
            <a:r>
              <a:rPr lang="ru-RU" dirty="0" smtClean="0"/>
              <a:t>В 2018 году через НЭИКОН  было зарегистрировано </a:t>
            </a:r>
            <a:r>
              <a:rPr lang="ru-RU" b="1" dirty="0" smtClean="0">
                <a:solidFill>
                  <a:schemeClr val="accent3"/>
                </a:solidFill>
              </a:rPr>
              <a:t>56 824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DOI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Большинство из них через платформу </a:t>
            </a:r>
            <a:r>
              <a:rPr lang="en-US" dirty="0" err="1" smtClean="0"/>
              <a:t>Elpub</a:t>
            </a:r>
            <a:endParaRPr lang="ru-RU" dirty="0"/>
          </a:p>
        </p:txBody>
      </p:sp>
      <p:pic>
        <p:nvPicPr>
          <p:cNvPr id="9218" name="Picture 2" descr="Crossr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86059"/>
            <a:ext cx="2095560" cy="542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39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1032" y="3140968"/>
            <a:ext cx="871296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Члены </a:t>
            </a:r>
            <a:r>
              <a:rPr kumimoji="0" lang="en-US" sz="2800" b="0" i="0" u="none" strike="noStrike" kern="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crossref</a:t>
            </a: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из</a:t>
            </a:r>
            <a:r>
              <a:rPr kumimoji="0" lang="en-US" sz="28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россии</a:t>
            </a:r>
            <a:r>
              <a:rPr kumimoji="0" lang="en-US" sz="28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</a:t>
            </a:r>
            <a:r>
              <a:rPr kumimoji="0" lang="ru-RU" sz="2800" b="0" i="0" u="none" strike="noStrike" kern="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беларуси</a:t>
            </a: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зарегистрировали </a:t>
            </a:r>
            <a:r>
              <a:rPr kumimoji="0" lang="en-US" sz="28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486 000 </a:t>
            </a:r>
            <a:r>
              <a:rPr kumimoji="0" lang="en-US" sz="2800" b="0" i="0" u="none" strike="noStrike" kern="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doi</a:t>
            </a: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начиная с 2000 года</a:t>
            </a:r>
            <a:endParaRPr kumimoji="0" lang="ru-RU" sz="28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551"/>
          <a:stretch/>
        </p:blipFill>
        <p:spPr bwMode="auto">
          <a:xfrm>
            <a:off x="827584" y="1461720"/>
            <a:ext cx="7691189" cy="47035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1" name="Заголовок 50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864096"/>
          </a:xfrm>
        </p:spPr>
        <p:txBody>
          <a:bodyPr/>
          <a:lstStyle/>
          <a:p>
            <a:r>
              <a:rPr lang="ru-RU" sz="4000" dirty="0" smtClean="0"/>
              <a:t>Структура кода </a:t>
            </a:r>
            <a:r>
              <a:rPr lang="en-US" sz="4000" dirty="0" smtClean="0"/>
              <a:t>DOI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864096"/>
          </a:xfrm>
        </p:spPr>
        <p:txBody>
          <a:bodyPr/>
          <a:lstStyle/>
          <a:p>
            <a:r>
              <a:rPr lang="ru-RU" sz="4000" dirty="0" smtClean="0"/>
              <a:t>РЕГИСТРАЦИЯ </a:t>
            </a:r>
            <a:r>
              <a:rPr lang="en-US" sz="4000" dirty="0" smtClean="0"/>
              <a:t>DOI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248472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sym typeface="Exo 2"/>
              </a:rPr>
              <a:t>Для присвоения и регистрации индекса DOI для научной работы необходимо разместить её метаданные в системе </a:t>
            </a:r>
            <a:r>
              <a:rPr lang="ru-RU" dirty="0" err="1">
                <a:sym typeface="Exo 2"/>
              </a:rPr>
              <a:t>Crossref</a:t>
            </a:r>
            <a:r>
              <a:rPr lang="ru-RU" dirty="0">
                <a:sym typeface="Exo 2"/>
              </a:rPr>
              <a:t>.</a:t>
            </a:r>
          </a:p>
          <a:p>
            <a:r>
              <a:rPr lang="ru-RU" dirty="0">
                <a:sym typeface="Exo 2"/>
              </a:rPr>
              <a:t>Название журнала, ISSN, авторы, </a:t>
            </a:r>
            <a:r>
              <a:rPr lang="ru-RU" dirty="0" err="1">
                <a:sym typeface="Exo 2"/>
              </a:rPr>
              <a:t>аффилиации</a:t>
            </a:r>
            <a:r>
              <a:rPr lang="ru-RU" dirty="0">
                <a:sym typeface="Exo 2"/>
              </a:rPr>
              <a:t> авторов,</a:t>
            </a:r>
            <a:r>
              <a:rPr lang="en-US" dirty="0">
                <a:sym typeface="Exo 2"/>
              </a:rPr>
              <a:t>ORCID</a:t>
            </a:r>
            <a:r>
              <a:rPr lang="ru-RU" dirty="0">
                <a:sym typeface="Exo 2"/>
              </a:rPr>
              <a:t>, заглавие статьи, реферат, списки литературы дата публикации, лицензия, указание страниц, на которых расположена статья, DOI, URL статьи.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54" t="1604" r="939" b="1999"/>
          <a:stretch/>
        </p:blipFill>
        <p:spPr bwMode="auto">
          <a:xfrm>
            <a:off x="539552" y="548680"/>
            <a:ext cx="8208912" cy="551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67" r="1560" b="1687"/>
          <a:stretch/>
        </p:blipFill>
        <p:spPr bwMode="auto">
          <a:xfrm>
            <a:off x="395536" y="620688"/>
            <a:ext cx="8343900" cy="53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856984" cy="4536504"/>
          </a:xfrm>
        </p:spPr>
        <p:txBody>
          <a:bodyPr/>
          <a:lstStyle/>
          <a:p>
            <a:r>
              <a:rPr lang="en-US" b="1" dirty="0" smtClean="0"/>
              <a:t>Web Deposit 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http://www.crossref.org/webDeposit/</a:t>
            </a:r>
            <a:endParaRPr lang="en-US" dirty="0" smtClean="0"/>
          </a:p>
          <a:p>
            <a:r>
              <a:rPr lang="en-US" b="1" dirty="0" smtClean="0"/>
              <a:t>Metadata Manager (beta) </a:t>
            </a:r>
            <a:r>
              <a:rPr lang="en-US" dirty="0" smtClean="0">
                <a:hlinkClick r:id="rId3"/>
              </a:rPr>
              <a:t>https://www.crossref.org/metadatamanager/</a:t>
            </a:r>
            <a:endParaRPr lang="en-US" dirty="0" smtClean="0"/>
          </a:p>
          <a:p>
            <a:r>
              <a:rPr lang="en-US" b="1" dirty="0" smtClean="0"/>
              <a:t>XML</a:t>
            </a:r>
            <a:r>
              <a:rPr lang="ru-RU" b="1" dirty="0" smtClean="0"/>
              <a:t> </a:t>
            </a:r>
            <a:r>
              <a:rPr lang="en-US" dirty="0" smtClean="0"/>
              <a:t>—</a:t>
            </a:r>
            <a:r>
              <a:rPr lang="ru-RU" dirty="0" smtClean="0"/>
              <a:t> подготовка </a:t>
            </a:r>
            <a:r>
              <a:rPr lang="en-US" dirty="0" smtClean="0"/>
              <a:t>XML </a:t>
            </a:r>
            <a:r>
              <a:rPr lang="ru-RU" dirty="0" smtClean="0"/>
              <a:t>вручную либо выгрузка из электронной редакционной системы</a:t>
            </a:r>
            <a:endParaRPr lang="en-US" dirty="0" smtClean="0"/>
          </a:p>
          <a:p>
            <a:r>
              <a:rPr lang="en-US" b="1" dirty="0" smtClean="0"/>
              <a:t>API</a:t>
            </a:r>
            <a:r>
              <a:rPr lang="ru-RU" dirty="0" smtClean="0"/>
              <a:t> </a:t>
            </a:r>
            <a:r>
              <a:rPr lang="en-US" dirty="0" smtClean="0"/>
              <a:t>—</a:t>
            </a:r>
            <a:r>
              <a:rPr lang="ru-RU" dirty="0" smtClean="0"/>
              <a:t> интеграция с электронной редакционной системой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864096"/>
          </a:xfrm>
        </p:spPr>
        <p:txBody>
          <a:bodyPr/>
          <a:lstStyle/>
          <a:p>
            <a:r>
              <a:rPr lang="ru-RU" sz="4000" dirty="0" smtClean="0"/>
              <a:t>Загрузка данных в </a:t>
            </a:r>
            <a:r>
              <a:rPr lang="en-US" sz="4000" dirty="0" err="1" smtClean="0"/>
              <a:t>Crossref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ICON">
  <a:themeElements>
    <a:clrScheme name="NEICON">
      <a:dk1>
        <a:sysClr val="windowText" lastClr="000000"/>
      </a:dk1>
      <a:lt1>
        <a:sysClr val="window" lastClr="FFFFFF"/>
      </a:lt1>
      <a:dk2>
        <a:srgbClr val="002D5C"/>
      </a:dk2>
      <a:lt2>
        <a:srgbClr val="63ABD7"/>
      </a:lt2>
      <a:accent1>
        <a:srgbClr val="5281AB"/>
      </a:accent1>
      <a:accent2>
        <a:srgbClr val="0E5788"/>
      </a:accent2>
      <a:accent3>
        <a:srgbClr val="A2192B"/>
      </a:accent3>
      <a:accent4>
        <a:srgbClr val="A2192B"/>
      </a:accent4>
      <a:accent5>
        <a:srgbClr val="A2192B"/>
      </a:accent5>
      <a:accent6>
        <a:srgbClr val="A2192B"/>
      </a:accent6>
      <a:hlink>
        <a:srgbClr val="A2192B"/>
      </a:hlink>
      <a:folHlink>
        <a:srgbClr val="7F7F7F"/>
      </a:folHlink>
    </a:clrScheme>
    <a:fontScheme name="НЭИКОН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актус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ктус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556</Words>
  <Application>Microsoft Office PowerPoint</Application>
  <PresentationFormat>Экран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NEICON</vt:lpstr>
      <vt:lpstr>Распространенные ошибки при регистрации DOI для научных журналов</vt:lpstr>
      <vt:lpstr>Понятие DOI</vt:lpstr>
      <vt:lpstr>НЭИКОН — представитель crossref в россии и беларуси</vt:lpstr>
      <vt:lpstr>Слайд 4</vt:lpstr>
      <vt:lpstr>Структура кода DOI</vt:lpstr>
      <vt:lpstr>РЕГИСТРАЦИЯ DOI</vt:lpstr>
      <vt:lpstr>Слайд 7</vt:lpstr>
      <vt:lpstr>Слайд 8</vt:lpstr>
      <vt:lpstr>Загрузка данных в Crossref</vt:lpstr>
      <vt:lpstr> Web Deposit Form  </vt:lpstr>
      <vt:lpstr>Metadata Manager (beta)</vt:lpstr>
      <vt:lpstr>Metadata Manager (beta)</vt:lpstr>
      <vt:lpstr>XML</vt:lpstr>
      <vt:lpstr>API</vt:lpstr>
      <vt:lpstr>Elpub.ru/crossref</vt:lpstr>
      <vt:lpstr>Ошибки в личном кабинете на Doi.crossref.org </vt:lpstr>
      <vt:lpstr>ISSN журнала и ISSN не совпадают с привязанными данными в Crossref</vt:lpstr>
      <vt:lpstr>Смена издателя. Привязка журнала к новому префиксу</vt:lpstr>
      <vt:lpstr>Недопустимые символы в DOI</vt:lpstr>
      <vt:lpstr>Неверный doi журнала </vt:lpstr>
      <vt:lpstr>Обновление URL</vt:lpstr>
      <vt:lpstr>АвтоОбновление профиля автора в ORCID</vt:lpstr>
      <vt:lpstr>Неверно указан ORCID ID</vt:lpstr>
      <vt:lpstr>Кириллические символы в ORCID ID</vt:lpstr>
      <vt:lpstr>Одинаковые ORCID ID у разных авторов</vt:lpstr>
      <vt:lpstr>Elpub.ru/buy-doi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публикации статей в зарубежных журналах</dc:title>
  <dc:creator>1</dc:creator>
  <cp:lastModifiedBy>Пользователь Windows</cp:lastModifiedBy>
  <cp:revision>216</cp:revision>
  <dcterms:created xsi:type="dcterms:W3CDTF">2013-02-10T12:26:42Z</dcterms:created>
  <dcterms:modified xsi:type="dcterms:W3CDTF">2019-09-26T13:57:34Z</dcterms:modified>
</cp:coreProperties>
</file>