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9" r:id="rId4"/>
    <p:sldId id="279" r:id="rId5"/>
    <p:sldId id="274" r:id="rId6"/>
    <p:sldId id="275" r:id="rId7"/>
    <p:sldId id="281" r:id="rId8"/>
    <p:sldId id="278" r:id="rId9"/>
    <p:sldId id="270" r:id="rId10"/>
    <p:sldId id="282" r:id="rId11"/>
    <p:sldId id="284" r:id="rId12"/>
    <p:sldId id="285" r:id="rId13"/>
    <p:sldId id="290" r:id="rId14"/>
    <p:sldId id="291" r:id="rId15"/>
    <p:sldId id="292" r:id="rId16"/>
    <p:sldId id="288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9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6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8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1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8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3D0A-FF43-4A3C-8604-C5A2A65D8CC2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8615-26C3-440A-98A3-72FD62C0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nitoring.u0786398.cp.regruhosting.ru/retracte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itlesuggestion@scopus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__data/assets/word_doc/0018/116082/pems_june15.docx" TargetMode="External"/><Relationship Id="rId2" Type="http://schemas.openxmlformats.org/officeDocument/2006/relationships/hyperlink" Target="https://www.elsevier.com/solutions/scopus/content/content-policy-and-selection#pe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712968" cy="1971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Журналы проекта до экспертизы,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экспертизе и после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экспертизы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Scopus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Кириллова О.В.,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президент АНРИ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24" y="5236719"/>
            <a:ext cx="18018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Отслеживание прохождения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экспертизы журнала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r="35604" b="8568"/>
          <a:stretch/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3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3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Журнал принят – письмо из </a:t>
            </a:r>
            <a:r>
              <a:rPr lang="en-US" b="1" dirty="0" smtClean="0">
                <a:solidFill>
                  <a:schemeClr val="tx2"/>
                </a:solidFill>
              </a:rPr>
              <a:t>Scopus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t="22493" r="4843" b="11782"/>
          <a:stretch/>
        </p:blipFill>
        <p:spPr bwMode="auto">
          <a:xfrm>
            <a:off x="31231" y="1124744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789040"/>
            <a:ext cx="543609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/>
                </a:solidFill>
              </a:rPr>
              <a:t>Это </a:t>
            </a:r>
            <a:r>
              <a:rPr lang="ru-RU" b="1" dirty="0">
                <a:solidFill>
                  <a:schemeClr val="tx2"/>
                </a:solidFill>
              </a:rPr>
              <a:t>журнал с хорошей академической репутацией в России и значительным международным потенциалом. Вклад авторов из-за рубежа может быть увеличен, домашняя страница может быть обновлена, чтобы представить более динамичный взгляд на журнал как международное дело, и внешние контакты развивались. Это заслуживает включения в SCOPUS.</a:t>
            </a:r>
          </a:p>
        </p:txBody>
      </p:sp>
    </p:spTree>
    <p:extLst>
      <p:ext uri="{BB962C8B-B14F-4D97-AF65-F5344CB8AC3E}">
        <p14:creationId xmlns:p14="http://schemas.microsoft.com/office/powerpoint/2010/main" val="396228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Журнал не принят – заключение на </a:t>
            </a:r>
            <a:r>
              <a:rPr lang="ru-RU" sz="2800" b="1" dirty="0" err="1" smtClean="0">
                <a:solidFill>
                  <a:schemeClr val="tx2"/>
                </a:solidFill>
              </a:rPr>
              <a:t>мультидисциплинарный</a:t>
            </a:r>
            <a:r>
              <a:rPr lang="ru-RU" sz="2800" b="1" dirty="0" smtClean="0">
                <a:solidFill>
                  <a:schemeClr val="tx2"/>
                </a:solidFill>
              </a:rPr>
              <a:t> медицинский журнал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805264"/>
          </a:xfrm>
        </p:spPr>
        <p:txBody>
          <a:bodyPr>
            <a:noAutofit/>
          </a:bodyPr>
          <a:lstStyle/>
          <a:p>
            <a:r>
              <a:rPr lang="ru-RU" sz="1600" b="1" dirty="0"/>
              <a:t>Спасибо за отправку этого журнала для возможного включения в </a:t>
            </a:r>
            <a:r>
              <a:rPr lang="ru-RU" sz="1600" b="1" dirty="0" err="1"/>
              <a:t>Scopus</a:t>
            </a:r>
            <a:r>
              <a:rPr lang="ru-RU" sz="1600" b="1" dirty="0"/>
              <a:t>. В настоящее время отмечается, что, </a:t>
            </a:r>
            <a:r>
              <a:rPr lang="ru-RU" sz="1600" b="1" dirty="0">
                <a:solidFill>
                  <a:srgbClr val="FF0000"/>
                </a:solidFill>
              </a:rPr>
              <a:t>несмотря на то, что </a:t>
            </a:r>
            <a:r>
              <a:rPr lang="ru-RU" sz="1600" b="1" dirty="0" smtClean="0">
                <a:solidFill>
                  <a:srgbClr val="FF0000"/>
                </a:solidFill>
              </a:rPr>
              <a:t>журнал публикуется в течение многих лет, цитирование в </a:t>
            </a:r>
            <a:r>
              <a:rPr lang="ru-RU" sz="1600" b="1" dirty="0">
                <a:solidFill>
                  <a:srgbClr val="FF0000"/>
                </a:solidFill>
              </a:rPr>
              <a:t>журналах </a:t>
            </a:r>
            <a:r>
              <a:rPr lang="ru-RU" sz="1600" b="1" dirty="0" err="1" smtClean="0">
                <a:solidFill>
                  <a:srgbClr val="FF0000"/>
                </a:solidFill>
              </a:rPr>
              <a:t>Scopus</a:t>
            </a:r>
            <a:r>
              <a:rPr lang="ru-RU" sz="1600" b="1" dirty="0" smtClean="0">
                <a:solidFill>
                  <a:srgbClr val="FF0000"/>
                </a:solidFill>
              </a:rPr>
              <a:t> очень низкое. </a:t>
            </a:r>
            <a:r>
              <a:rPr lang="ru-RU" sz="1600" b="1" dirty="0"/>
              <a:t>Текущая информация на веб-сайте, касающаяся редакционной структуры и управления журналом, представляется очень </a:t>
            </a:r>
            <a:r>
              <a:rPr lang="ru-RU" sz="1600" b="1" dirty="0" smtClean="0"/>
              <a:t>большим </a:t>
            </a:r>
            <a:r>
              <a:rPr lang="ru-RU" sz="1600" b="1" dirty="0"/>
              <a:t>Редакционным советом, но информация, которую можно увидеть на примерах </a:t>
            </a:r>
            <a:r>
              <a:rPr lang="ru-RU" sz="1600" b="1" dirty="0" smtClean="0"/>
              <a:t>выпусков журнала, </a:t>
            </a:r>
            <a:r>
              <a:rPr lang="ru-RU" sz="1600" b="1" dirty="0"/>
              <a:t>указывает на наличие временного главного редактора и некоторых ассоциированных </a:t>
            </a:r>
            <a:r>
              <a:rPr lang="ru-RU" sz="1600" b="1" dirty="0" smtClean="0"/>
              <a:t>редакторов. </a:t>
            </a:r>
            <a:r>
              <a:rPr lang="ru-RU" sz="1600" b="1" dirty="0">
                <a:solidFill>
                  <a:srgbClr val="FF0000"/>
                </a:solidFill>
              </a:rPr>
              <a:t>Дополнительная информация недоступна. Редакционная коллегия / совет, по-видимому, очень вовлечена в процесс рецензирования, который, по-видимому, представляет собой </a:t>
            </a:r>
            <a:r>
              <a:rPr lang="ru-RU" sz="1600" b="1" dirty="0" err="1" smtClean="0">
                <a:solidFill>
                  <a:srgbClr val="FF0000"/>
                </a:solidFill>
              </a:rPr>
              <a:t>единоличныое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рецензирование, и неясно, является ли рецензирование слепым или нет</a:t>
            </a:r>
            <a:r>
              <a:rPr lang="ru-RU" sz="1600" b="1" dirty="0"/>
              <a:t>. В переведенной версии говорится, что это закрытый подход. 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Для </a:t>
            </a:r>
            <a:r>
              <a:rPr lang="ru-RU" sz="1600" b="1" dirty="0">
                <a:solidFill>
                  <a:srgbClr val="FF0000"/>
                </a:solidFill>
              </a:rPr>
              <a:t>журнала нет четких целей, области или направления</a:t>
            </a:r>
            <a:r>
              <a:rPr lang="ru-RU" sz="1600" b="1" dirty="0"/>
              <a:t>, кроме как заявить, что журнал охватывает многие темы в области медицины и смежных областях и публикуется по одной из этих тем в каждом номере. В настоящее время существует 14 выпусков в год, и, по-видимому, </a:t>
            </a:r>
            <a:r>
              <a:rPr lang="ru-RU" sz="1600" b="1" dirty="0" smtClean="0"/>
              <a:t>есть </a:t>
            </a:r>
            <a:r>
              <a:rPr lang="ru-RU" sz="1600" b="1" dirty="0"/>
              <a:t>одна тема для </a:t>
            </a:r>
            <a:r>
              <a:rPr lang="ru-RU" sz="1600" b="1" dirty="0" smtClean="0"/>
              <a:t>каждого выпуска, </a:t>
            </a:r>
            <a:r>
              <a:rPr lang="ru-RU" sz="1600" b="1" dirty="0"/>
              <a:t>с вероятностью того, что одна тема не появится снова в течение некоторого времени после этого. Это имело бы последствия для статей, представленных для специализированной области, поскольку в течение некоторого времени </a:t>
            </a:r>
            <a:r>
              <a:rPr lang="ru-RU" sz="1600" b="1" dirty="0" smtClean="0"/>
              <a:t>статьи </a:t>
            </a:r>
            <a:r>
              <a:rPr lang="ru-RU" sz="1600" b="1" dirty="0"/>
              <a:t>не понадобятся. </a:t>
            </a:r>
            <a:r>
              <a:rPr lang="ru-RU" sz="1600" b="1" dirty="0">
                <a:solidFill>
                  <a:srgbClr val="FF0000"/>
                </a:solidFill>
              </a:rPr>
              <a:t>Неясно, существует ли система для возможности публикации этих документов в системе ожидания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b="1" dirty="0" smtClean="0"/>
              <a:t>Существует </a:t>
            </a:r>
            <a:r>
              <a:rPr lang="ru-RU" sz="1600" b="1" dirty="0"/>
              <a:t>ссылка на политику в области этики с исследовательским заявлением Сингапура, которое было опубликовано в 2010 году и касалось исследовательской целостности, а не публикации этики. </a:t>
            </a:r>
            <a:endParaRPr lang="ru-RU" sz="1600" b="1" dirty="0" smtClean="0"/>
          </a:p>
          <a:p>
            <a:r>
              <a:rPr lang="ru-RU" sz="1600" b="1" dirty="0" smtClean="0"/>
              <a:t>Существует </a:t>
            </a:r>
            <a:r>
              <a:rPr lang="ru-RU" sz="1600" b="1" dirty="0"/>
              <a:t>очень четкое утверждение о том, как журнал справится с любыми злоупотреблениями в области этики публикации, что приятно видеть.</a:t>
            </a:r>
          </a:p>
        </p:txBody>
      </p:sp>
    </p:spTree>
    <p:extLst>
      <p:ext uri="{BB962C8B-B14F-4D97-AF65-F5344CB8AC3E}">
        <p14:creationId xmlns:p14="http://schemas.microsoft.com/office/powerpoint/2010/main" val="24238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8" r="8173" b="11290"/>
          <a:stretch/>
        </p:blipFill>
        <p:spPr bwMode="auto">
          <a:xfrm>
            <a:off x="0" y="188640"/>
            <a:ext cx="916498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http://monitoring.u0786398.cp.regruhosting.ru/retracted/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14847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Новая версия БД </a:t>
            </a:r>
            <a:r>
              <a:rPr lang="ru-RU" b="1" dirty="0" err="1" smtClean="0">
                <a:solidFill>
                  <a:schemeClr val="tx2"/>
                </a:solidFill>
              </a:rPr>
              <a:t>ретрагированных</a:t>
            </a:r>
            <a:r>
              <a:rPr lang="ru-RU" b="1" dirty="0" smtClean="0">
                <a:solidFill>
                  <a:schemeClr val="tx2"/>
                </a:solidFill>
              </a:rPr>
              <a:t> статей АНРИ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17692" r="16675" b="7560"/>
          <a:stretch/>
        </p:blipFill>
        <p:spPr bwMode="auto">
          <a:xfrm>
            <a:off x="107504" y="260648"/>
            <a:ext cx="8928991" cy="62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9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1845" b="13333"/>
          <a:stretch/>
        </p:blipFill>
        <p:spPr bwMode="auto">
          <a:xfrm>
            <a:off x="-108520" y="332656"/>
            <a:ext cx="92525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9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2500" r="5008" b="6250"/>
          <a:stretch/>
        </p:blipFill>
        <p:spPr bwMode="auto">
          <a:xfrm>
            <a:off x="26600" y="116632"/>
            <a:ext cx="9225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21710" r="16561" b="39145"/>
          <a:stretch/>
        </p:blipFill>
        <p:spPr bwMode="auto">
          <a:xfrm>
            <a:off x="1195576" y="4149080"/>
            <a:ext cx="8023122" cy="267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4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6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Общая ситуация на конец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19 журналов индексируются в </a:t>
            </a:r>
            <a:r>
              <a:rPr lang="en-US" b="1" dirty="0" smtClean="0">
                <a:solidFill>
                  <a:schemeClr val="tx2"/>
                </a:solidFill>
              </a:rPr>
              <a:t>Scopus</a:t>
            </a:r>
            <a:r>
              <a:rPr lang="ru-RU" b="1" dirty="0" smtClean="0">
                <a:solidFill>
                  <a:schemeClr val="tx2"/>
                </a:solidFill>
              </a:rPr>
              <a:t> и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WoS</a:t>
            </a:r>
            <a:r>
              <a:rPr lang="en-US" b="1" dirty="0" smtClean="0">
                <a:solidFill>
                  <a:schemeClr val="tx2"/>
                </a:solidFill>
              </a:rPr>
              <a:t> (</a:t>
            </a:r>
            <a:r>
              <a:rPr lang="ru-RU" b="1" dirty="0" smtClean="0">
                <a:solidFill>
                  <a:schemeClr val="tx2"/>
                </a:solidFill>
              </a:rPr>
              <a:t>до начала проекта);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17 – только </a:t>
            </a:r>
            <a:r>
              <a:rPr lang="en-US" b="1" dirty="0" smtClean="0">
                <a:solidFill>
                  <a:schemeClr val="tx2"/>
                </a:solidFill>
              </a:rPr>
              <a:t>Scopus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5 – </a:t>
            </a:r>
            <a:r>
              <a:rPr lang="ru-RU" b="1" dirty="0" smtClean="0">
                <a:solidFill>
                  <a:schemeClr val="tx2"/>
                </a:solidFill>
              </a:rPr>
              <a:t>только </a:t>
            </a:r>
            <a:r>
              <a:rPr lang="en-US" b="1" dirty="0" err="1" smtClean="0">
                <a:solidFill>
                  <a:schemeClr val="tx2"/>
                </a:solidFill>
              </a:rPr>
              <a:t>WoS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7 –</a:t>
            </a:r>
            <a:r>
              <a:rPr lang="ru-RU" b="1" dirty="0">
                <a:solidFill>
                  <a:schemeClr val="tx2"/>
                </a:solidFill>
              </a:rPr>
              <a:t> приняты в </a:t>
            </a:r>
            <a:r>
              <a:rPr lang="en-US" b="1" dirty="0">
                <a:solidFill>
                  <a:schemeClr val="tx2"/>
                </a:solidFill>
              </a:rPr>
              <a:t>Scopus </a:t>
            </a:r>
            <a:r>
              <a:rPr lang="ru-RU" b="1" dirty="0">
                <a:solidFill>
                  <a:schemeClr val="tx2"/>
                </a:solidFill>
              </a:rPr>
              <a:t>в 2018-2019 гг. (из 70)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29 журналов не входят ни в одну из МНБД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 экспертизы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Работа по программе и без программы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Усиление политики, состава редколлегии и авторов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Усиление рецензирования, требований к отбору контента</a:t>
            </a:r>
            <a:endParaRPr lang="en-US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Улучшение качества английского и русского языка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Увеличение числа статей на английском языке, минимум – абстракт + подписи на английский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Выполнение международных </a:t>
            </a:r>
            <a:r>
              <a:rPr lang="ru-RU" b="1" dirty="0" smtClean="0">
                <a:solidFill>
                  <a:schemeClr val="tx2"/>
                </a:solidFill>
              </a:rPr>
              <a:t>издательских стандартов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Представление в Интернете информации о журнале и контента – сайт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Продвижение в другие ресурсы, архивы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Если </a:t>
            </a:r>
            <a:r>
              <a:rPr lang="ru-RU" dirty="0"/>
              <a:t>журнал в открытом доступе зарегистрировать в </a:t>
            </a:r>
            <a:r>
              <a:rPr lang="en-US" dirty="0" smtClean="0"/>
              <a:t>DOAJ</a:t>
            </a:r>
            <a:r>
              <a:rPr lang="ru-RU" dirty="0" smtClean="0"/>
              <a:t>, тогда в </a:t>
            </a:r>
            <a:r>
              <a:rPr lang="en-US" dirty="0" smtClean="0"/>
              <a:t>Scopus </a:t>
            </a:r>
            <a:r>
              <a:rPr lang="ru-RU" dirty="0" smtClean="0"/>
              <a:t>будет дана отметка, что журнал в открытом доступе. </a:t>
            </a:r>
            <a:endParaRPr lang="ru-RU" dirty="0"/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9531" r="10643" b="12122"/>
          <a:stretch/>
        </p:blipFill>
        <p:spPr bwMode="auto">
          <a:xfrm>
            <a:off x="1" y="1484784"/>
            <a:ext cx="9144000" cy="49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Рекомендации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018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1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Искажение названия 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err="1"/>
              <a:t>Bulleten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sz="4400" b="1" dirty="0" err="1">
                <a:solidFill>
                  <a:srgbClr val="FF0000"/>
                </a:solidFill>
              </a:rPr>
              <a:t>c</a:t>
            </a:r>
            <a:r>
              <a:rPr lang="en-US" dirty="0" err="1"/>
              <a:t>vennogo</a:t>
            </a:r>
            <a:r>
              <a:rPr lang="en-US" dirty="0"/>
              <a:t> </a:t>
            </a:r>
            <a:r>
              <a:rPr lang="en-US" dirty="0" err="1"/>
              <a:t>Instituta</a:t>
            </a:r>
            <a:r>
              <a:rPr lang="en-US" dirty="0"/>
              <a:t> </a:t>
            </a:r>
            <a:r>
              <a:rPr lang="en-US" dirty="0" err="1"/>
              <a:t>Imeni</a:t>
            </a:r>
            <a:r>
              <a:rPr lang="en-US" dirty="0"/>
              <a:t> V.V. </a:t>
            </a:r>
            <a:r>
              <a:rPr lang="en-US" dirty="0" err="1" smtClean="0"/>
              <a:t>Doku</a:t>
            </a:r>
            <a:r>
              <a:rPr lang="en-US" sz="4000" b="1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/>
              <a:t>aeva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 r="11575" b="51915"/>
          <a:stretch/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2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4320"/>
            <a:ext cx="8229600" cy="94304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Искажение названия 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ru-RU" dirty="0" err="1"/>
              <a:t>Kavkazski</a:t>
            </a:r>
            <a:r>
              <a:rPr lang="ru-RU" sz="4000" b="1" dirty="0" err="1">
                <a:solidFill>
                  <a:srgbClr val="FF0000"/>
                </a:solidFill>
              </a:rPr>
              <a:t>j</a:t>
            </a:r>
            <a:r>
              <a:rPr lang="ru-RU" dirty="0"/>
              <a:t> </a:t>
            </a:r>
            <a:r>
              <a:rPr lang="ru-RU" dirty="0" err="1"/>
              <a:t>entomologi</a:t>
            </a:r>
            <a:r>
              <a:rPr lang="ru-RU" sz="4400" dirty="0" err="1">
                <a:solidFill>
                  <a:srgbClr val="FF0000"/>
                </a:solidFill>
              </a:rPr>
              <a:t>c</a:t>
            </a:r>
            <a:r>
              <a:rPr lang="ru-RU" dirty="0" err="1"/>
              <a:t>eskij</a:t>
            </a:r>
            <a:r>
              <a:rPr lang="ru-RU" dirty="0"/>
              <a:t> </a:t>
            </a:r>
            <a:r>
              <a:rPr lang="ru-RU" dirty="0" err="1"/>
              <a:t>b</a:t>
            </a:r>
            <a:r>
              <a:rPr lang="ru-RU" sz="4000" b="1" dirty="0" err="1">
                <a:solidFill>
                  <a:srgbClr val="FF0000"/>
                </a:solidFill>
              </a:rPr>
              <a:t>j</a:t>
            </a:r>
            <a:r>
              <a:rPr lang="ru-RU" dirty="0" err="1"/>
              <a:t>ulleten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 r="53851" b="45625"/>
          <a:stretch/>
        </p:blipFill>
        <p:spPr bwMode="auto">
          <a:xfrm>
            <a:off x="-58210" y="1268760"/>
            <a:ext cx="8838708" cy="335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1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</a:rPr>
              <a:t>Этика публикаций и журналов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 ракурсе требований международных </a:t>
            </a:r>
            <a:r>
              <a:rPr lang="ru-RU" altLang="ru-RU" sz="2800" b="1" dirty="0" err="1" smtClean="0">
                <a:solidFill>
                  <a:srgbClr val="002060"/>
                </a:solidFill>
              </a:rPr>
              <a:t>наукометрических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баз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9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70C0"/>
                </a:solidFill>
              </a:rPr>
              <a:t>Кириллова О.В.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</a:pPr>
            <a:endParaRPr lang="ru-RU" altLang="ru-RU" sz="9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9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err="1" smtClean="0">
                <a:solidFill>
                  <a:srgbClr val="0070C0"/>
                </a:solidFill>
              </a:rPr>
              <a:t>Вебинар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 в рамках проекта по господдержке журналов,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0070C0"/>
                </a:solidFill>
              </a:rPr>
              <a:t>12 сентября 2019 г.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801813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400"/>
            <a:ext cx="2135188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7667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Посмотреть презентацию и прослушать </a:t>
            </a:r>
            <a:r>
              <a:rPr lang="ru-RU" sz="2400" b="1" dirty="0" err="1" smtClean="0">
                <a:solidFill>
                  <a:schemeClr val="tx2"/>
                </a:solidFill>
              </a:rPr>
              <a:t>вебинар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14927" r="14885" b="10814"/>
          <a:stretch/>
        </p:blipFill>
        <p:spPr bwMode="auto">
          <a:xfrm>
            <a:off x="-51221" y="3717032"/>
            <a:ext cx="903649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Журнал не принят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этапе регистрации по причине не выполнения «минимальных критериев»: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если можно быстро исправить, в течение 2-х недель, сделать и отправить снова на тот же адрес – 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titlesuggestion@scopus.com</a:t>
            </a:r>
            <a:r>
              <a:rPr lang="en-US" b="1" dirty="0" smtClean="0">
                <a:solidFill>
                  <a:schemeClr val="tx2"/>
                </a:solidFill>
              </a:rPr>
              <a:t>;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Со сроком эмбарго от 0,5 до 1, 2 и 5 лет – исправлять недочеты и подавать снова только после указанного срока;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 повторной заявке – обязательно подготовить </a:t>
            </a:r>
            <a:r>
              <a:rPr lang="en-US" b="1" dirty="0" smtClean="0">
                <a:solidFill>
                  <a:schemeClr val="tx2"/>
                </a:solidFill>
              </a:rPr>
              <a:t>Cover Letter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 объяснением проведенной работы по замечаниям эксперта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Отказ в регистрации журнала в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Scopus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Объект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ru-RU" sz="2400" b="1" dirty="0" smtClean="0"/>
              <a:t>The above</a:t>
            </a:r>
            <a:r>
              <a:rPr lang="ru-RU" altLang="ru-RU" sz="2400" b="1" dirty="0" smtClean="0"/>
              <a:t> </a:t>
            </a:r>
            <a:r>
              <a:rPr lang="en-US" altLang="ru-RU" sz="2400" b="1" dirty="0" smtClean="0"/>
              <a:t>mentioned title has been suggested for inclusion in Scopus. We have to inform you that the title will not be considered for evaluation, for the following reason(s):</a:t>
            </a:r>
            <a:br>
              <a:rPr lang="en-US" altLang="ru-RU" sz="2400" b="1" dirty="0" smtClean="0"/>
            </a:br>
            <a:r>
              <a:rPr lang="en-US" altLang="ru-RU" sz="2400" b="1" dirty="0" smtClean="0"/>
              <a:t>The website of this title must make available a recognized publication ethics and malpractice statement in English (as it should be readable for an international audience). </a:t>
            </a:r>
            <a:r>
              <a:rPr lang="ru-RU" altLang="ru-RU" sz="2400" b="1" dirty="0" err="1" smtClean="0"/>
              <a:t>For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further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guidance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please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visit</a:t>
            </a:r>
            <a:r>
              <a:rPr lang="ru-RU" altLang="ru-RU" sz="2400" b="1" dirty="0" smtClean="0"/>
              <a:t> </a:t>
            </a:r>
            <a:r>
              <a:rPr lang="ru-RU" altLang="ru-RU" sz="2400" b="1" u="sng" dirty="0" err="1" smtClean="0">
                <a:hlinkClick r:id="rId2"/>
              </a:rPr>
              <a:t>this</a:t>
            </a:r>
            <a:r>
              <a:rPr lang="ru-RU" altLang="ru-RU" sz="2400" b="1" u="sng" dirty="0" smtClean="0">
                <a:hlinkClick r:id="rId2"/>
              </a:rPr>
              <a:t> </a:t>
            </a:r>
            <a:r>
              <a:rPr lang="ru-RU" altLang="ru-RU" sz="2400" b="1" u="sng" dirty="0" err="1" smtClean="0">
                <a:hlinkClick r:id="rId2"/>
              </a:rPr>
              <a:t>page</a:t>
            </a:r>
            <a:endParaRPr lang="ru-RU" altLang="ru-RU" sz="2400" b="1" dirty="0" smtClean="0"/>
          </a:p>
          <a:p>
            <a:r>
              <a:rPr lang="en-US" altLang="ru-RU" sz="2400" b="1" dirty="0" smtClean="0"/>
              <a:t>Please visit this direct link for guidelines on creating a publication ethics and malpractice statement and what it should adhere to: </a:t>
            </a:r>
            <a:r>
              <a:rPr lang="en-US" altLang="ru-RU" sz="2400" b="1" u="sng" dirty="0" smtClean="0">
                <a:hlinkClick r:id="rId3"/>
              </a:rPr>
              <a:t>Publication Ethics and Malpractice Statement requirements</a:t>
            </a:r>
            <a:endParaRPr lang="ru-RU" altLang="ru-RU" sz="2400" b="1" dirty="0" smtClean="0"/>
          </a:p>
          <a:p>
            <a:r>
              <a:rPr lang="en-US" altLang="ru-RU" sz="2400" b="1" dirty="0" smtClean="0">
                <a:solidFill>
                  <a:srgbClr val="C00000"/>
                </a:solidFill>
              </a:rPr>
              <a:t>Title is lacking a dedicated website with information relevant for review</a:t>
            </a:r>
            <a:endParaRPr lang="ru-RU" altLang="ru-RU" sz="2400" b="1" dirty="0" smtClean="0">
              <a:solidFill>
                <a:srgbClr val="C00000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634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Журналы проекта до экспертизы,  на экспертизе и после экспертизы в Scopus</vt:lpstr>
      <vt:lpstr>Общая ситуация на конец проекта</vt:lpstr>
      <vt:lpstr>До экспертизы</vt:lpstr>
      <vt:lpstr>Рекомендации</vt:lpstr>
      <vt:lpstr>Искажение названия 1</vt:lpstr>
      <vt:lpstr>Искажение названия 2</vt:lpstr>
      <vt:lpstr>Этика публикаций и журналов  в ракурсе требований международных наукометрических баз данных</vt:lpstr>
      <vt:lpstr>Журнал не принят</vt:lpstr>
      <vt:lpstr>Отказ в регистрации журнала в Scopus</vt:lpstr>
      <vt:lpstr>Отслеживание прохождения экспертизы журнала  </vt:lpstr>
      <vt:lpstr>Журнал принят – письмо из Scopus </vt:lpstr>
      <vt:lpstr>Журнал не принят – заключение на мультидисциплинарный медицинский журнал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36</cp:revision>
  <dcterms:created xsi:type="dcterms:W3CDTF">2018-08-05T17:35:17Z</dcterms:created>
  <dcterms:modified xsi:type="dcterms:W3CDTF">2019-10-22T23:18:37Z</dcterms:modified>
</cp:coreProperties>
</file>