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8"/>
  </p:notesMasterIdLst>
  <p:sldIdLst>
    <p:sldId id="612" r:id="rId2"/>
    <p:sldId id="776" r:id="rId3"/>
    <p:sldId id="810" r:id="rId4"/>
    <p:sldId id="811" r:id="rId5"/>
    <p:sldId id="816" r:id="rId6"/>
    <p:sldId id="1075" r:id="rId7"/>
    <p:sldId id="577" r:id="rId8"/>
    <p:sldId id="742" r:id="rId9"/>
    <p:sldId id="1078" r:id="rId10"/>
    <p:sldId id="743" r:id="rId11"/>
    <p:sldId id="788" r:id="rId12"/>
    <p:sldId id="789" r:id="rId13"/>
    <p:sldId id="790" r:id="rId14"/>
    <p:sldId id="793" r:id="rId15"/>
    <p:sldId id="1077" r:id="rId16"/>
    <p:sldId id="794" r:id="rId17"/>
    <p:sldId id="797" r:id="rId18"/>
    <p:sldId id="798" r:id="rId19"/>
    <p:sldId id="799" r:id="rId20"/>
    <p:sldId id="800" r:id="rId21"/>
    <p:sldId id="801" r:id="rId22"/>
    <p:sldId id="802" r:id="rId23"/>
    <p:sldId id="803" r:id="rId24"/>
    <p:sldId id="804" r:id="rId25"/>
    <p:sldId id="954" r:id="rId26"/>
    <p:sldId id="642" r:id="rId27"/>
  </p:sldIdLst>
  <p:sldSz cx="9144000" cy="6858000" type="screen4x3"/>
  <p:notesSz cx="7315200" cy="96012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CC00"/>
    <a:srgbClr val="F24850"/>
    <a:srgbClr val="008AB7"/>
    <a:srgbClr val="00698A"/>
    <a:srgbClr val="FF9900"/>
    <a:srgbClr val="FF66CC"/>
    <a:srgbClr val="3333CC"/>
    <a:srgbClr val="6600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667F36-485C-41EC-ABF0-A2EEC8919A08}">
  <a:tblStyle styleId="{DA667F36-485C-41EC-ABF0-A2EEC8919A08}" styleName="Table_0"/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9" autoAdjust="0"/>
    <p:restoredTop sz="98561" autoAdjust="0"/>
  </p:normalViewPr>
  <p:slideViewPr>
    <p:cSldViewPr snapToGrid="0" snapToObjects="1">
      <p:cViewPr>
        <p:scale>
          <a:sx n="90" d="100"/>
          <a:sy n="90" d="100"/>
        </p:scale>
        <p:origin x="274" y="3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64273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227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pPr marL="0" lvl="1" defTabSz="483306"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022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pPr marL="0" lvl="1" defTabSz="483306"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8108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pPr marL="0" lvl="1" defTabSz="483306"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8033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8800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5796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1666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6806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4030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2829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6864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pPr marL="0" lvl="1" defTabSz="483306"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2280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78440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77307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0926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pPr marL="0" lvl="1" defTabSz="483306"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7752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pPr marL="0" lvl="1" defTabSz="483306"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92866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pPr marL="0" lvl="1" defTabSz="483306"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68550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9082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pPr marL="0" lvl="1" defTabSz="483306"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3371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pPr marL="0" lvl="1" defTabSz="483306"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6617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pPr marL="0" lvl="1" defTabSz="483306"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9209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pPr marL="0" lvl="1" defTabSz="483306"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5331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pPr marL="0" lvl="1" defTabSz="483306"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7050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pPr marL="0" lvl="1" defTabSz="483306"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3426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pPr marL="0" lvl="1" defTabSz="483306"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6169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4124512"/>
            <a:ext cx="8458200" cy="949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chemeClr val="lt1"/>
                </a:solidFill>
              </a:defRPr>
            </a:lvl1pPr>
            <a:lvl2pPr rtl="0">
              <a:defRPr>
                <a:solidFill>
                  <a:schemeClr val="lt1"/>
                </a:solidFill>
              </a:defRPr>
            </a:lvl2pPr>
            <a:lvl3pPr rtl="0">
              <a:defRPr>
                <a:solidFill>
                  <a:schemeClr val="lt1"/>
                </a:solidFill>
              </a:defRPr>
            </a:lvl3pPr>
            <a:lvl4pPr rtl="0">
              <a:defRPr>
                <a:solidFill>
                  <a:schemeClr val="lt1"/>
                </a:solidFill>
              </a:defRPr>
            </a:lvl4pPr>
            <a:lvl5pPr rtl="0">
              <a:defRPr>
                <a:solidFill>
                  <a:schemeClr val="lt1"/>
                </a:solidFill>
              </a:defRPr>
            </a:lvl5pPr>
            <a:lvl6pPr rtl="0">
              <a:defRPr>
                <a:solidFill>
                  <a:schemeClr val="lt1"/>
                </a:solidFill>
              </a:defRPr>
            </a:lvl6pPr>
            <a:lvl7pPr rtl="0">
              <a:defRPr>
                <a:solidFill>
                  <a:schemeClr val="lt1"/>
                </a:solidFill>
              </a:defRPr>
            </a:lvl7pPr>
            <a:lvl8pPr rtl="0">
              <a:defRPr>
                <a:solidFill>
                  <a:schemeClr val="lt1"/>
                </a:solidFill>
              </a:defRPr>
            </a:lvl8pPr>
            <a:lvl9pPr rtl="0"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5875078"/>
            <a:ext cx="8686800" cy="69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2400" b="1" i="0">
                <a:solidFill>
                  <a:schemeClr val="lt1"/>
                </a:solidFill>
              </a:defRPr>
            </a:lvl1pPr>
            <a:lvl2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2400" b="1" i="0">
                <a:solidFill>
                  <a:schemeClr val="lt1"/>
                </a:solidFill>
              </a:defRPr>
            </a:lvl2pPr>
            <a:lvl3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2400" b="1" i="0">
                <a:solidFill>
                  <a:schemeClr val="lt1"/>
                </a:solidFill>
              </a:defRPr>
            </a:lvl3pPr>
            <a:lvl4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2400" b="1" i="0">
                <a:solidFill>
                  <a:schemeClr val="lt1"/>
                </a:solidFill>
              </a:defRPr>
            </a:lvl4pPr>
            <a:lvl5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2400" b="1" i="0">
                <a:solidFill>
                  <a:schemeClr val="lt1"/>
                </a:solidFill>
              </a:defRPr>
            </a:lvl5pPr>
            <a:lvl6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2400" b="1" i="0">
                <a:solidFill>
                  <a:schemeClr val="lt1"/>
                </a:solidFill>
              </a:defRPr>
            </a:lvl6pPr>
            <a:lvl7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2400" b="1" i="0">
                <a:solidFill>
                  <a:schemeClr val="lt1"/>
                </a:solidFill>
              </a:defRPr>
            </a:lvl7pPr>
            <a:lvl8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2400" b="1" i="0">
                <a:solidFill>
                  <a:schemeClr val="lt1"/>
                </a:solidFill>
              </a:defRPr>
            </a:lvl8pPr>
            <a:lvl9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2400" b="1" i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685800" y="1505742"/>
            <a:ext cx="8458200" cy="2245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br>
              <a:rPr lang="fr-CA" sz="5400" b="0" dirty="0"/>
            </a:br>
            <a:r>
              <a:rPr lang="en-US" sz="5000" b="0" dirty="0" err="1"/>
              <a:t>Bibliometris</a:t>
            </a:r>
            <a:r>
              <a:rPr lang="en-US" sz="5000" b="0" dirty="0"/>
              <a:t> and </a:t>
            </a:r>
            <a:br>
              <a:rPr lang="en-US" sz="5000" b="0" dirty="0"/>
            </a:br>
            <a:r>
              <a:rPr lang="en-US" sz="5000" b="0" dirty="0"/>
              <a:t>research evaluation</a:t>
            </a:r>
            <a:br>
              <a:rPr lang="en-US" sz="5400" b="0" dirty="0"/>
            </a:br>
            <a:r>
              <a:rPr lang="en-US" sz="3600" b="0" dirty="0"/>
              <a:t>An overview of current challenges</a:t>
            </a:r>
            <a:endParaRPr lang="en-US" sz="4800" b="0" spc="-100" dirty="0"/>
          </a:p>
        </p:txBody>
      </p:sp>
      <p:sp>
        <p:nvSpPr>
          <p:cNvPr id="10" name="Shape 182"/>
          <p:cNvSpPr txBox="1">
            <a:spLocks noGrp="1"/>
          </p:cNvSpPr>
          <p:nvPr>
            <p:ph type="subTitle" idx="1"/>
          </p:nvPr>
        </p:nvSpPr>
        <p:spPr>
          <a:xfrm>
            <a:off x="685800" y="4376520"/>
            <a:ext cx="3372134" cy="94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indent="0" rtl="0">
              <a:buNone/>
            </a:pPr>
            <a:r>
              <a:rPr lang="en" sz="2400" b="0" dirty="0">
                <a:solidFill>
                  <a:schemeClr val="bg1"/>
                </a:solidFill>
              </a:rPr>
              <a:t>Vincent Larivière</a:t>
            </a:r>
          </a:p>
          <a:p>
            <a:pPr lvl="0" indent="0" rtl="0">
              <a:buNone/>
            </a:pPr>
            <a:r>
              <a:rPr lang="en-CA" sz="2400" b="0" dirty="0">
                <a:solidFill>
                  <a:schemeClr val="bg1"/>
                </a:solidFill>
              </a:rPr>
              <a:t>Cassidy</a:t>
            </a:r>
            <a:r>
              <a:rPr lang="en" sz="2400" b="0" dirty="0">
                <a:solidFill>
                  <a:schemeClr val="bg1"/>
                </a:solidFill>
              </a:rPr>
              <a:t> R. Sugimoto</a:t>
            </a:r>
            <a:br>
              <a:rPr lang="en" sz="1000" b="0" dirty="0">
                <a:solidFill>
                  <a:schemeClr val="bg1"/>
                </a:solidFill>
              </a:rPr>
            </a:br>
            <a:br>
              <a:rPr lang="en" sz="1000" b="0" dirty="0">
                <a:solidFill>
                  <a:schemeClr val="bg1"/>
                </a:solidFill>
              </a:rPr>
            </a:br>
            <a:endParaRPr lang="en" sz="2400" b="0" dirty="0">
              <a:solidFill>
                <a:schemeClr val="bg1"/>
              </a:solidFill>
            </a:endParaRPr>
          </a:p>
        </p:txBody>
      </p:sp>
      <p:sp>
        <p:nvSpPr>
          <p:cNvPr id="12" name="Shape 182"/>
          <p:cNvSpPr txBox="1">
            <a:spLocks/>
          </p:cNvSpPr>
          <p:nvPr/>
        </p:nvSpPr>
        <p:spPr>
          <a:xfrm>
            <a:off x="3840480" y="4348262"/>
            <a:ext cx="4621529" cy="5031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indent="0"/>
            <a:r>
              <a:rPr lang="en-US" sz="1400" b="0" dirty="0">
                <a:solidFill>
                  <a:schemeClr val="bg1"/>
                </a:solidFill>
              </a:rPr>
              <a:t>vincent</a:t>
            </a:r>
            <a:r>
              <a:rPr lang="en" sz="1400" b="0" dirty="0">
                <a:solidFill>
                  <a:schemeClr val="bg1"/>
                </a:solidFill>
              </a:rPr>
              <a:t>.lariviere@umontreal.ca </a:t>
            </a:r>
          </a:p>
          <a:p>
            <a:pPr indent="0"/>
            <a:r>
              <a:rPr lang="en" sz="1400" b="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@lariviev</a:t>
            </a:r>
            <a:br>
              <a:rPr lang="en" sz="1400" b="0" dirty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r>
              <a:rPr lang="en-US" sz="1400" b="0" dirty="0">
                <a:solidFill>
                  <a:srgbClr val="00B050"/>
                </a:solidFill>
              </a:rPr>
              <a:t>crc.ebsi.umontreal.ca</a:t>
            </a:r>
            <a:endParaRPr lang="en" sz="1400" b="0" dirty="0">
              <a:solidFill>
                <a:srgbClr val="00B050"/>
              </a:solidFill>
            </a:endParaRPr>
          </a:p>
        </p:txBody>
      </p:sp>
      <p:sp>
        <p:nvSpPr>
          <p:cNvPr id="8" name="Shape 34"/>
          <p:cNvSpPr/>
          <p:nvPr/>
        </p:nvSpPr>
        <p:spPr>
          <a:xfrm>
            <a:off x="475188" y="5656015"/>
            <a:ext cx="1908666" cy="72306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pic>
        <p:nvPicPr>
          <p:cNvPr id="11" name="Picture 6" descr="RÃ©sultats de recherche d'images pour Â«Â ost uqam logoÂ Â»">
            <a:extLst>
              <a:ext uri="{FF2B5EF4-FFF2-40B4-BE49-F238E27FC236}">
                <a16:creationId xmlns:a16="http://schemas.microsoft.com/office/drawing/2014/main" id="{38970859-02F1-4F1C-976C-DF9FD9A73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980" y="5708002"/>
            <a:ext cx="2682644" cy="81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Ã©sultat de recherche d'images pour &quot;indiana university bloomington&quot;">
            <a:extLst>
              <a:ext uri="{FF2B5EF4-FFF2-40B4-BE49-F238E27FC236}">
                <a16:creationId xmlns:a16="http://schemas.microsoft.com/office/drawing/2014/main" id="{193F3964-ABB7-4A10-AF50-31EF85B11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894" y="5448441"/>
            <a:ext cx="2165704" cy="95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10138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0874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r-CA" sz="4400" b="0" dirty="0" err="1"/>
              <a:t>Percentage</a:t>
            </a:r>
            <a:r>
              <a:rPr lang="fr-CA" sz="4400" b="0" dirty="0"/>
              <a:t> of uncited </a:t>
            </a:r>
            <a:r>
              <a:rPr lang="fr-CA" sz="4400" b="0" dirty="0" err="1"/>
              <a:t>papers</a:t>
            </a:r>
            <a:endParaRPr lang="en" sz="4400" b="0" dirty="0"/>
          </a:p>
        </p:txBody>
      </p:sp>
      <p:sp>
        <p:nvSpPr>
          <p:cNvPr id="2" name="Rectangle 1"/>
          <p:cNvSpPr/>
          <p:nvPr/>
        </p:nvSpPr>
        <p:spPr>
          <a:xfrm>
            <a:off x="3470952" y="1844997"/>
            <a:ext cx="1957588" cy="76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6" y="1844997"/>
            <a:ext cx="7865986" cy="50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847230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0874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r-CA" sz="4400" b="0" dirty="0"/>
              <a:t>Impact Factor</a:t>
            </a:r>
            <a:endParaRPr lang="en" sz="4400" b="0" dirty="0"/>
          </a:p>
        </p:txBody>
      </p:sp>
      <p:sp>
        <p:nvSpPr>
          <p:cNvPr id="4" name="Shape 40"/>
          <p:cNvSpPr txBox="1">
            <a:spLocks/>
          </p:cNvSpPr>
          <p:nvPr/>
        </p:nvSpPr>
        <p:spPr>
          <a:xfrm>
            <a:off x="304795" y="1947332"/>
            <a:ext cx="8360233" cy="47963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eaLnBrk="1" hangingPunct="1"/>
            <a:r>
              <a:rPr lang="fr-CA" sz="2800" dirty="0" err="1">
                <a:latin typeface="Arial" charset="0"/>
                <a:cs typeface="Arial" charset="0"/>
              </a:rPr>
              <a:t>Average</a:t>
            </a:r>
            <a:r>
              <a:rPr lang="fr-CA" sz="2800" dirty="0">
                <a:latin typeface="Arial" charset="0"/>
                <a:cs typeface="Arial" charset="0"/>
              </a:rPr>
              <a:t> </a:t>
            </a:r>
            <a:r>
              <a:rPr lang="fr-CA" sz="2800" dirty="0" err="1">
                <a:latin typeface="Arial" charset="0"/>
                <a:cs typeface="Arial" charset="0"/>
              </a:rPr>
              <a:t>number</a:t>
            </a:r>
            <a:r>
              <a:rPr lang="fr-CA" sz="2800" dirty="0">
                <a:latin typeface="Arial" charset="0"/>
                <a:cs typeface="Arial" charset="0"/>
              </a:rPr>
              <a:t> of citations </a:t>
            </a:r>
            <a:r>
              <a:rPr lang="fr-CA" sz="2800" dirty="0" err="1">
                <a:latin typeface="Arial" charset="0"/>
                <a:cs typeface="Arial" charset="0"/>
              </a:rPr>
              <a:t>received</a:t>
            </a:r>
            <a:r>
              <a:rPr lang="fr-CA" sz="2800" dirty="0">
                <a:latin typeface="Arial" charset="0"/>
                <a:cs typeface="Arial" charset="0"/>
              </a:rPr>
              <a:t> by articles </a:t>
            </a:r>
            <a:r>
              <a:rPr lang="fr-CA" sz="2800" dirty="0" err="1">
                <a:latin typeface="Arial" charset="0"/>
                <a:cs typeface="Arial" charset="0"/>
              </a:rPr>
              <a:t>published</a:t>
            </a:r>
            <a:r>
              <a:rPr lang="fr-CA" sz="2800" dirty="0">
                <a:latin typeface="Arial" charset="0"/>
                <a:cs typeface="Arial" charset="0"/>
              </a:rPr>
              <a:t> in a journal </a:t>
            </a:r>
            <a:r>
              <a:rPr lang="fr-CA" sz="2800" dirty="0" err="1">
                <a:latin typeface="Arial" charset="0"/>
                <a:cs typeface="Arial" charset="0"/>
              </a:rPr>
              <a:t>two</a:t>
            </a:r>
            <a:r>
              <a:rPr lang="fr-CA" sz="2800" dirty="0">
                <a:latin typeface="Arial" charset="0"/>
                <a:cs typeface="Arial" charset="0"/>
              </a:rPr>
              <a:t> </a:t>
            </a:r>
            <a:r>
              <a:rPr lang="fr-CA" sz="2800" dirty="0" err="1">
                <a:latin typeface="Arial" charset="0"/>
                <a:cs typeface="Arial" charset="0"/>
              </a:rPr>
              <a:t>years</a:t>
            </a:r>
            <a:r>
              <a:rPr lang="fr-CA" sz="2800" dirty="0">
                <a:latin typeface="Arial" charset="0"/>
                <a:cs typeface="Arial" charset="0"/>
              </a:rPr>
              <a:t> </a:t>
            </a:r>
            <a:r>
              <a:rPr lang="fr-CA" sz="2800" dirty="0" err="1">
                <a:latin typeface="Arial" charset="0"/>
                <a:cs typeface="Arial" charset="0"/>
              </a:rPr>
              <a:t>after</a:t>
            </a:r>
            <a:r>
              <a:rPr lang="fr-CA" sz="2800" dirty="0">
                <a:latin typeface="Arial" charset="0"/>
                <a:cs typeface="Arial" charset="0"/>
              </a:rPr>
              <a:t> </a:t>
            </a:r>
            <a:r>
              <a:rPr lang="fr-CA" sz="2800" dirty="0" err="1">
                <a:latin typeface="Arial" charset="0"/>
                <a:cs typeface="Arial" charset="0"/>
              </a:rPr>
              <a:t>their</a:t>
            </a:r>
            <a:r>
              <a:rPr lang="fr-CA" sz="2800" dirty="0">
                <a:latin typeface="Arial" charset="0"/>
                <a:cs typeface="Arial" charset="0"/>
              </a:rPr>
              <a:t> publication</a:t>
            </a:r>
          </a:p>
          <a:p>
            <a:pPr eaLnBrk="1" hangingPunct="1"/>
            <a:r>
              <a:rPr lang="fr-CA" sz="2800" dirty="0">
                <a:latin typeface="Arial" charset="0"/>
                <a:cs typeface="Arial" charset="0"/>
              </a:rPr>
              <a:t>Impact Factor of a </a:t>
            </a:r>
            <a:r>
              <a:rPr lang="fr-CA" sz="2800" dirty="0" err="1">
                <a:latin typeface="Arial" charset="0"/>
                <a:cs typeface="Arial" charset="0"/>
              </a:rPr>
              <a:t>given</a:t>
            </a:r>
            <a:r>
              <a:rPr lang="fr-CA" sz="2800" dirty="0">
                <a:latin typeface="Arial" charset="0"/>
                <a:cs typeface="Arial" charset="0"/>
              </a:rPr>
              <a:t> journal in 2016 </a:t>
            </a:r>
            <a:r>
              <a:rPr lang="fr-CA" sz="2800" dirty="0" err="1">
                <a:latin typeface="Arial" charset="0"/>
                <a:cs typeface="Arial" charset="0"/>
              </a:rPr>
              <a:t>would</a:t>
            </a:r>
            <a:r>
              <a:rPr lang="fr-CA" sz="2800" dirty="0">
                <a:latin typeface="Arial" charset="0"/>
                <a:cs typeface="Arial" charset="0"/>
              </a:rPr>
              <a:t> </a:t>
            </a:r>
            <a:r>
              <a:rPr lang="fr-CA" sz="2800" dirty="0" err="1">
                <a:latin typeface="Arial" charset="0"/>
                <a:cs typeface="Arial" charset="0"/>
              </a:rPr>
              <a:t>be</a:t>
            </a:r>
            <a:r>
              <a:rPr lang="fr-CA" sz="2800" dirty="0">
                <a:latin typeface="Arial" charset="0"/>
                <a:cs typeface="Arial" charset="0"/>
              </a:rPr>
              <a:t> </a:t>
            </a:r>
            <a:r>
              <a:rPr lang="fr-CA" sz="2800" dirty="0" err="1">
                <a:latin typeface="Arial" charset="0"/>
                <a:cs typeface="Arial" charset="0"/>
              </a:rPr>
              <a:t>calculated</a:t>
            </a:r>
            <a:r>
              <a:rPr lang="fr-CA" sz="2800" dirty="0">
                <a:latin typeface="Arial" charset="0"/>
                <a:cs typeface="Arial" charset="0"/>
              </a:rPr>
              <a:t> as </a:t>
            </a:r>
            <a:r>
              <a:rPr lang="fr-CA" sz="2800" dirty="0" err="1">
                <a:latin typeface="Arial" charset="0"/>
                <a:cs typeface="Arial" charset="0"/>
              </a:rPr>
              <a:t>follows</a:t>
            </a:r>
            <a:r>
              <a:rPr lang="fr-CA" sz="2800" dirty="0">
                <a:latin typeface="Arial" charset="0"/>
                <a:cs typeface="Arial" charset="0"/>
              </a:rPr>
              <a:t>: </a:t>
            </a:r>
          </a:p>
          <a:p>
            <a:pPr eaLnBrk="1" hangingPunct="1">
              <a:buFontTx/>
              <a:buNone/>
            </a:pPr>
            <a:endParaRPr lang="fr-CA" sz="2000" dirty="0">
              <a:latin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fr-CA" sz="2000" dirty="0" err="1">
                <a:latin typeface="Arial" charset="0"/>
                <a:cs typeface="Arial" charset="0"/>
              </a:rPr>
              <a:t>Number</a:t>
            </a:r>
            <a:r>
              <a:rPr lang="fr-CA" sz="2000" dirty="0">
                <a:latin typeface="Arial" charset="0"/>
                <a:cs typeface="Arial" charset="0"/>
              </a:rPr>
              <a:t> of citations </a:t>
            </a:r>
            <a:r>
              <a:rPr lang="fr-CA" sz="2000" dirty="0" err="1">
                <a:latin typeface="Arial" charset="0"/>
                <a:cs typeface="Arial" charset="0"/>
              </a:rPr>
              <a:t>received</a:t>
            </a:r>
            <a:r>
              <a:rPr lang="fr-CA" sz="2000" dirty="0">
                <a:latin typeface="Arial" charset="0"/>
                <a:cs typeface="Arial" charset="0"/>
              </a:rPr>
              <a:t> in 2016 by the documents </a:t>
            </a:r>
          </a:p>
          <a:p>
            <a:pPr algn="ctr" eaLnBrk="1" hangingPunct="1">
              <a:buFontTx/>
              <a:buNone/>
            </a:pPr>
            <a:r>
              <a:rPr lang="fr-CA" sz="2000" dirty="0" err="1">
                <a:latin typeface="Arial" charset="0"/>
                <a:cs typeface="Arial" charset="0"/>
              </a:rPr>
              <a:t>published</a:t>
            </a:r>
            <a:r>
              <a:rPr lang="fr-CA" sz="2000" dirty="0">
                <a:latin typeface="Arial" charset="0"/>
                <a:cs typeface="Arial" charset="0"/>
              </a:rPr>
              <a:t> in the journal in 2014-2015 </a:t>
            </a:r>
          </a:p>
          <a:p>
            <a:pPr algn="ctr" eaLnBrk="1" hangingPunct="1">
              <a:buFontTx/>
              <a:buNone/>
            </a:pPr>
            <a:r>
              <a:rPr lang="fr-CA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______________________________________</a:t>
            </a:r>
            <a:endParaRPr lang="fr-CA" sz="20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fr-CA" sz="2000" dirty="0" err="1">
                <a:latin typeface="Arial" charset="0"/>
                <a:cs typeface="Arial" charset="0"/>
              </a:rPr>
              <a:t>Number</a:t>
            </a:r>
            <a:r>
              <a:rPr lang="fr-CA" sz="2000" dirty="0">
                <a:latin typeface="Arial" charset="0"/>
                <a:cs typeface="Arial" charset="0"/>
              </a:rPr>
              <a:t> of articles / </a:t>
            </a:r>
            <a:r>
              <a:rPr lang="fr-CA" sz="2000" dirty="0" err="1">
                <a:latin typeface="Arial" charset="0"/>
                <a:cs typeface="Arial" charset="0"/>
              </a:rPr>
              <a:t>reviews</a:t>
            </a:r>
            <a:endParaRPr lang="fr-CA" sz="2000" dirty="0">
              <a:latin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fr-CA" sz="2000" dirty="0" err="1">
                <a:latin typeface="Arial" charset="0"/>
                <a:cs typeface="Arial" charset="0"/>
              </a:rPr>
              <a:t>published</a:t>
            </a:r>
            <a:r>
              <a:rPr lang="fr-CA" sz="2000" dirty="0">
                <a:latin typeface="Arial" charset="0"/>
                <a:cs typeface="Arial" charset="0"/>
              </a:rPr>
              <a:t> in the journal in 2014-2015 </a:t>
            </a:r>
          </a:p>
        </p:txBody>
      </p:sp>
    </p:spTree>
    <p:extLst>
      <p:ext uri="{BB962C8B-B14F-4D97-AF65-F5344CB8AC3E}">
        <p14:creationId xmlns:p14="http://schemas.microsoft.com/office/powerpoint/2010/main" val="3306252754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0874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r-CA" sz="4400" b="0" dirty="0" err="1"/>
              <a:t>Number</a:t>
            </a:r>
            <a:r>
              <a:rPr lang="fr-CA" sz="4400" b="0" dirty="0"/>
              <a:t> of </a:t>
            </a:r>
            <a:r>
              <a:rPr lang="fr-CA" sz="4400" b="0" dirty="0" err="1"/>
              <a:t>papers</a:t>
            </a:r>
            <a:r>
              <a:rPr lang="fr-CA" sz="4400" b="0" dirty="0"/>
              <a:t> on the JIF</a:t>
            </a:r>
            <a:endParaRPr lang="en" sz="4400" b="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09" y="1998062"/>
            <a:ext cx="7566455" cy="46817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463479" y="2817340"/>
            <a:ext cx="304801" cy="255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0765983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01" y="866900"/>
            <a:ext cx="9144000" cy="1436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0873" y="155888"/>
            <a:ext cx="9132125" cy="74664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r-CA" sz="2700" b="0" dirty="0" err="1"/>
              <a:t>Asymmetry</a:t>
            </a:r>
            <a:r>
              <a:rPr lang="fr-CA" sz="2700" b="0" dirty="0"/>
              <a:t> </a:t>
            </a:r>
            <a:r>
              <a:rPr lang="fr-CA" sz="2700" b="0" dirty="0" err="1"/>
              <a:t>numerator</a:t>
            </a:r>
            <a:r>
              <a:rPr lang="fr-CA" sz="2700" b="0" dirty="0"/>
              <a:t> / </a:t>
            </a:r>
            <a:r>
              <a:rPr lang="fr-CA" sz="2700" b="0" dirty="0" err="1"/>
              <a:t>denominator</a:t>
            </a:r>
            <a:endParaRPr lang="en" sz="2700" b="0" dirty="0"/>
          </a:p>
        </p:txBody>
      </p:sp>
      <p:sp>
        <p:nvSpPr>
          <p:cNvPr id="7" name="Shape 40"/>
          <p:cNvSpPr txBox="1">
            <a:spLocks/>
          </p:cNvSpPr>
          <p:nvPr/>
        </p:nvSpPr>
        <p:spPr>
          <a:xfrm>
            <a:off x="304794" y="902528"/>
            <a:ext cx="8839205" cy="71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8100" indent="0">
              <a:buSzPct val="110000"/>
              <a:buNone/>
            </a:pPr>
            <a:r>
              <a:rPr lang="en-US" sz="2400" dirty="0"/>
              <a:t>Difference between symmetric and asymmetric JIF for a few journals</a:t>
            </a:r>
            <a:endParaRPr lang="fr-CA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4" y="3031524"/>
            <a:ext cx="8361016" cy="284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9903781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01" y="866900"/>
            <a:ext cx="9144000" cy="1436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0873" y="155888"/>
            <a:ext cx="9132125" cy="74664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r-CA" sz="2700" b="0" dirty="0" err="1"/>
              <a:t>Disciplinary</a:t>
            </a:r>
            <a:r>
              <a:rPr lang="fr-CA" sz="2700" b="0" dirty="0"/>
              <a:t> </a:t>
            </a:r>
            <a:r>
              <a:rPr lang="fr-CA" sz="2700" b="0" dirty="0" err="1"/>
              <a:t>comparison</a:t>
            </a:r>
            <a:endParaRPr lang="en" sz="2700" b="0" dirty="0"/>
          </a:p>
        </p:txBody>
      </p:sp>
      <p:sp>
        <p:nvSpPr>
          <p:cNvPr id="7" name="Shape 40"/>
          <p:cNvSpPr txBox="1">
            <a:spLocks/>
          </p:cNvSpPr>
          <p:nvPr/>
        </p:nvSpPr>
        <p:spPr>
          <a:xfrm>
            <a:off x="304794" y="902528"/>
            <a:ext cx="8839205" cy="71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8100" indent="0">
              <a:buSzPct val="110000"/>
              <a:buNone/>
            </a:pPr>
            <a:r>
              <a:rPr lang="en-US" sz="2000" dirty="0"/>
              <a:t>Mean and maximum JIF of journals, mean number of cited references per paper (all material and only to WOS source items), and mean age of cited literature, by discipline, 2014-2015 papers and 2016 citations</a:t>
            </a:r>
            <a:endParaRPr lang="fr-CA" sz="9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4" y="2195180"/>
            <a:ext cx="8587428" cy="4046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2394229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01" y="866900"/>
            <a:ext cx="9144000" cy="1436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0873" y="155888"/>
            <a:ext cx="9132125" cy="74664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r-CA" sz="2700" b="0" dirty="0" err="1"/>
              <a:t>Length</a:t>
            </a:r>
            <a:r>
              <a:rPr lang="fr-CA" sz="2700" b="0" dirty="0"/>
              <a:t> of citation </a:t>
            </a:r>
            <a:r>
              <a:rPr lang="fr-CA" sz="2700" b="0" dirty="0" err="1"/>
              <a:t>window</a:t>
            </a:r>
            <a:endParaRPr lang="en" sz="2700" b="0" dirty="0"/>
          </a:p>
        </p:txBody>
      </p:sp>
      <p:sp>
        <p:nvSpPr>
          <p:cNvPr id="7" name="Shape 40"/>
          <p:cNvSpPr txBox="1">
            <a:spLocks/>
          </p:cNvSpPr>
          <p:nvPr/>
        </p:nvSpPr>
        <p:spPr>
          <a:xfrm>
            <a:off x="304794" y="902528"/>
            <a:ext cx="8839205" cy="71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8100" indent="0">
              <a:buSzPct val="110000"/>
              <a:buNone/>
            </a:pPr>
            <a:r>
              <a:rPr lang="en-US" sz="2400" dirty="0"/>
              <a:t>Number of citations (left panel), cumulative number of citations (middle panel), and cumulative proportion of citations (right panel), by year following publication for papers published in 1985.</a:t>
            </a:r>
            <a:endParaRPr lang="fr-CA" sz="1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1" y="2804282"/>
            <a:ext cx="8879642" cy="2822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547966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01" y="866900"/>
            <a:ext cx="9144000" cy="1436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0873" y="155888"/>
            <a:ext cx="9132125" cy="74664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r-CA" sz="2700" b="0" dirty="0" err="1"/>
              <a:t>Skewness</a:t>
            </a:r>
            <a:r>
              <a:rPr lang="fr-CA" sz="2700" b="0" dirty="0"/>
              <a:t> of distributions</a:t>
            </a:r>
            <a:endParaRPr lang="en" sz="2700" b="0" dirty="0"/>
          </a:p>
        </p:txBody>
      </p:sp>
      <p:sp>
        <p:nvSpPr>
          <p:cNvPr id="7" name="Shape 40"/>
          <p:cNvSpPr txBox="1">
            <a:spLocks/>
          </p:cNvSpPr>
          <p:nvPr/>
        </p:nvSpPr>
        <p:spPr>
          <a:xfrm>
            <a:off x="304795" y="902527"/>
            <a:ext cx="2693778" cy="4344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8100" indent="0">
              <a:buSzPct val="110000"/>
              <a:buNone/>
            </a:pPr>
            <a:r>
              <a:rPr lang="en-CA" sz="2400" dirty="0"/>
              <a:t>Distribution of citations received by articles and reviews, for four journals from the field of biochemistry and molecular biology, 2014-2015 papers and 2016 citations</a:t>
            </a:r>
            <a:endParaRPr lang="fr-CA" sz="12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844" y="1070179"/>
            <a:ext cx="6021154" cy="5577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9959420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01" y="866900"/>
            <a:ext cx="9144000" cy="1436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0873" y="155888"/>
            <a:ext cx="9132125" cy="74664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r-CA" sz="2700" b="0" dirty="0" err="1"/>
              <a:t>Declining</a:t>
            </a:r>
            <a:r>
              <a:rPr lang="fr-CA" sz="2700" b="0" dirty="0"/>
              <a:t> </a:t>
            </a:r>
            <a:r>
              <a:rPr lang="fr-CA" sz="2700" b="0" dirty="0" err="1"/>
              <a:t>predictive</a:t>
            </a:r>
            <a:r>
              <a:rPr lang="fr-CA" sz="2700" b="0" dirty="0"/>
              <a:t> power</a:t>
            </a:r>
            <a:endParaRPr lang="en" sz="2700" b="0" dirty="0"/>
          </a:p>
        </p:txBody>
      </p:sp>
      <p:sp>
        <p:nvSpPr>
          <p:cNvPr id="7" name="Shape 40"/>
          <p:cNvSpPr txBox="1">
            <a:spLocks/>
          </p:cNvSpPr>
          <p:nvPr/>
        </p:nvSpPr>
        <p:spPr>
          <a:xfrm>
            <a:off x="304794" y="902528"/>
            <a:ext cx="8839205" cy="71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8100" indent="0">
              <a:buSzPct val="110000"/>
              <a:buNone/>
            </a:pPr>
            <a:r>
              <a:rPr lang="en-CA" sz="2000" dirty="0"/>
              <a:t>Correlation between the JIF and the citations received by papers, 2 year following publication</a:t>
            </a:r>
            <a:endParaRPr lang="fr-CA" sz="9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7" y="1720920"/>
            <a:ext cx="7370342" cy="499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205845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01" y="866900"/>
            <a:ext cx="9144000" cy="1436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0873" y="155888"/>
            <a:ext cx="9132125" cy="74664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r-CA" sz="2700" b="0" dirty="0" err="1"/>
              <a:t>Declining</a:t>
            </a:r>
            <a:r>
              <a:rPr lang="fr-CA" sz="2700" b="0" dirty="0"/>
              <a:t> </a:t>
            </a:r>
            <a:r>
              <a:rPr lang="fr-CA" sz="2700" b="0" dirty="0" err="1"/>
              <a:t>predictive</a:t>
            </a:r>
            <a:r>
              <a:rPr lang="fr-CA" sz="2700" b="0" dirty="0"/>
              <a:t> power</a:t>
            </a:r>
            <a:endParaRPr lang="en" sz="2700" b="0" dirty="0"/>
          </a:p>
        </p:txBody>
      </p:sp>
      <p:sp>
        <p:nvSpPr>
          <p:cNvPr id="7" name="Shape 40"/>
          <p:cNvSpPr txBox="1">
            <a:spLocks/>
          </p:cNvSpPr>
          <p:nvPr/>
        </p:nvSpPr>
        <p:spPr>
          <a:xfrm>
            <a:off x="304794" y="902528"/>
            <a:ext cx="8839205" cy="71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8100" indent="0">
              <a:buSzPct val="110000"/>
              <a:buNone/>
            </a:pPr>
            <a:r>
              <a:rPr lang="en-CA" sz="2000" dirty="0"/>
              <a:t>Declining share of top 1% most cited papers for elite journals</a:t>
            </a:r>
            <a:endParaRPr lang="fr-CA" sz="900" dirty="0"/>
          </a:p>
        </p:txBody>
      </p:sp>
      <p:pic>
        <p:nvPicPr>
          <p:cNvPr id="8" name="Picture 5" descr="Fig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231174" y="1649168"/>
            <a:ext cx="8765472" cy="467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777939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01" y="866900"/>
            <a:ext cx="9144000" cy="1436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0873" y="155888"/>
            <a:ext cx="9132125" cy="74664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r-CA" sz="2700" b="0" dirty="0"/>
              <a:t>Impact Factor inflation</a:t>
            </a:r>
            <a:endParaRPr lang="en" sz="2700" b="0" dirty="0"/>
          </a:p>
        </p:txBody>
      </p:sp>
      <p:sp>
        <p:nvSpPr>
          <p:cNvPr id="7" name="Shape 40"/>
          <p:cNvSpPr txBox="1">
            <a:spLocks/>
          </p:cNvSpPr>
          <p:nvPr/>
        </p:nvSpPr>
        <p:spPr>
          <a:xfrm>
            <a:off x="304794" y="902528"/>
            <a:ext cx="8839205" cy="71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8100" indent="0">
              <a:buSzPct val="110000"/>
              <a:buNone/>
            </a:pPr>
            <a:endParaRPr lang="fr-CA" sz="3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9" t="18181" r="25738" b="2346"/>
          <a:stretch/>
        </p:blipFill>
        <p:spPr bwMode="auto">
          <a:xfrm>
            <a:off x="304794" y="866900"/>
            <a:ext cx="6847351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28368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0874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r-CA" sz="4400" b="0" dirty="0" err="1"/>
              <a:t>Outline</a:t>
            </a:r>
            <a:endParaRPr lang="en" sz="4400" b="0" dirty="0"/>
          </a:p>
        </p:txBody>
      </p:sp>
      <p:sp>
        <p:nvSpPr>
          <p:cNvPr id="4" name="Shape 40"/>
          <p:cNvSpPr txBox="1">
            <a:spLocks/>
          </p:cNvSpPr>
          <p:nvPr/>
        </p:nvSpPr>
        <p:spPr>
          <a:xfrm>
            <a:off x="304795" y="1947332"/>
            <a:ext cx="8360233" cy="44629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95300" indent="-457200">
              <a:buSzPct val="110000"/>
              <a:buFont typeface="Arial" pitchFamily="34" charset="0"/>
              <a:buChar char="•"/>
            </a:pPr>
            <a:r>
              <a:rPr lang="fr-CA" sz="3200" dirty="0">
                <a:solidFill>
                  <a:schemeClr val="tx1"/>
                </a:solidFill>
              </a:rPr>
              <a:t>Transformation of </a:t>
            </a:r>
            <a:r>
              <a:rPr lang="fr-CA" sz="3200" dirty="0" err="1">
                <a:solidFill>
                  <a:schemeClr val="tx1"/>
                </a:solidFill>
              </a:rPr>
              <a:t>research</a:t>
            </a:r>
            <a:r>
              <a:rPr lang="fr-CA" sz="3200" dirty="0">
                <a:solidFill>
                  <a:schemeClr val="tx1"/>
                </a:solidFill>
              </a:rPr>
              <a:t> </a:t>
            </a:r>
            <a:r>
              <a:rPr lang="fr-CA" sz="3200" dirty="0" err="1">
                <a:solidFill>
                  <a:schemeClr val="tx1"/>
                </a:solidFill>
              </a:rPr>
              <a:t>evaluation</a:t>
            </a:r>
            <a:endParaRPr lang="fr-CA" sz="3200" dirty="0">
              <a:solidFill>
                <a:schemeClr val="tx1"/>
              </a:solidFill>
            </a:endParaRPr>
          </a:p>
          <a:p>
            <a:pPr marL="495300" indent="-457200">
              <a:buSzPct val="110000"/>
              <a:buFont typeface="Arial" pitchFamily="34" charset="0"/>
              <a:buChar char="•"/>
            </a:pPr>
            <a:r>
              <a:rPr lang="fr-CA" sz="3200" dirty="0" err="1">
                <a:solidFill>
                  <a:schemeClr val="tx1"/>
                </a:solidFill>
              </a:rPr>
              <a:t>Bibliometric</a:t>
            </a:r>
            <a:r>
              <a:rPr lang="fr-CA" sz="3200" dirty="0">
                <a:solidFill>
                  <a:schemeClr val="tx1"/>
                </a:solidFill>
              </a:rPr>
              <a:t> data sources and limitations</a:t>
            </a:r>
          </a:p>
          <a:p>
            <a:pPr marL="495300" indent="-457200">
              <a:buSzPct val="110000"/>
              <a:buFont typeface="Arial" pitchFamily="34" charset="0"/>
              <a:buChar char="•"/>
            </a:pPr>
            <a:r>
              <a:rPr lang="fr-CA" sz="3200" dirty="0">
                <a:solidFill>
                  <a:schemeClr val="tx1"/>
                </a:solidFill>
              </a:rPr>
              <a:t>A few </a:t>
            </a:r>
            <a:r>
              <a:rPr lang="fr-CA" sz="3200" dirty="0" err="1">
                <a:solidFill>
                  <a:schemeClr val="tx1"/>
                </a:solidFill>
              </a:rPr>
              <a:t>bibliometric</a:t>
            </a:r>
            <a:r>
              <a:rPr lang="fr-CA" sz="3200" dirty="0">
                <a:solidFill>
                  <a:schemeClr val="tx1"/>
                </a:solidFill>
              </a:rPr>
              <a:t> </a:t>
            </a:r>
            <a:r>
              <a:rPr lang="fr-CA" sz="3200" dirty="0" err="1">
                <a:solidFill>
                  <a:schemeClr val="tx1"/>
                </a:solidFill>
              </a:rPr>
              <a:t>myths</a:t>
            </a:r>
            <a:endParaRPr lang="fr-CA" sz="3200" dirty="0">
              <a:solidFill>
                <a:schemeClr val="tx1"/>
              </a:solidFill>
            </a:endParaRPr>
          </a:p>
          <a:p>
            <a:pPr marL="495300" indent="-457200">
              <a:buSzPct val="110000"/>
              <a:buFont typeface="Arial" pitchFamily="34" charset="0"/>
              <a:buChar char="•"/>
            </a:pPr>
            <a:r>
              <a:rPr lang="fr-CA" sz="3200" dirty="0" err="1">
                <a:solidFill>
                  <a:schemeClr val="tx1"/>
                </a:solidFill>
              </a:rPr>
              <a:t>Understanding</a:t>
            </a:r>
            <a:r>
              <a:rPr lang="fr-CA" sz="3200" dirty="0">
                <a:solidFill>
                  <a:schemeClr val="tx1"/>
                </a:solidFill>
              </a:rPr>
              <a:t> Impact </a:t>
            </a:r>
            <a:r>
              <a:rPr lang="fr-CA" sz="3200" dirty="0" err="1">
                <a:solidFill>
                  <a:schemeClr val="tx1"/>
                </a:solidFill>
              </a:rPr>
              <a:t>Factors</a:t>
            </a:r>
            <a:endParaRPr lang="fr-CA" sz="3200" dirty="0">
              <a:solidFill>
                <a:schemeClr val="tx1"/>
              </a:solidFill>
            </a:endParaRPr>
          </a:p>
          <a:p>
            <a:pPr marL="495300" indent="-457200">
              <a:buSzPct val="110000"/>
              <a:buFont typeface="Arial" pitchFamily="34" charset="0"/>
              <a:buChar char="•"/>
            </a:pPr>
            <a:r>
              <a:rPr lang="fr-CA" sz="3200" dirty="0">
                <a:solidFill>
                  <a:schemeClr val="tx1"/>
                </a:solidFill>
              </a:rPr>
              <a:t>Adverse </a:t>
            </a:r>
            <a:r>
              <a:rPr lang="fr-CA" sz="3200" dirty="0" err="1">
                <a:solidFill>
                  <a:schemeClr val="tx1"/>
                </a:solidFill>
              </a:rPr>
              <a:t>effects</a:t>
            </a:r>
            <a:endParaRPr lang="fr-CA" sz="3200" dirty="0">
              <a:solidFill>
                <a:schemeClr val="tx1"/>
              </a:solidFill>
            </a:endParaRPr>
          </a:p>
          <a:p>
            <a:pPr marL="895350" lvl="1" indent="-457200">
              <a:buSzPct val="110000"/>
              <a:buFont typeface="Arial" pitchFamily="34" charset="0"/>
              <a:buChar char="•"/>
            </a:pPr>
            <a:endParaRPr lang="fr-C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25019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01" y="866900"/>
            <a:ext cx="9144000" cy="1436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0873" y="155888"/>
            <a:ext cx="9132125" cy="74664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r-CA" sz="2700" b="0" dirty="0"/>
              <a:t>Impact Factor inflation</a:t>
            </a:r>
            <a:endParaRPr lang="en" sz="2700" b="0" dirty="0"/>
          </a:p>
        </p:txBody>
      </p:sp>
      <p:sp>
        <p:nvSpPr>
          <p:cNvPr id="7" name="Shape 40"/>
          <p:cNvSpPr txBox="1">
            <a:spLocks/>
          </p:cNvSpPr>
          <p:nvPr/>
        </p:nvSpPr>
        <p:spPr>
          <a:xfrm>
            <a:off x="304794" y="902528"/>
            <a:ext cx="8839205" cy="71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8100" indent="0">
              <a:buSzPct val="110000"/>
              <a:buNone/>
            </a:pPr>
            <a:endParaRPr lang="fr-CA" sz="3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9" t="18181" r="25738" b="2346"/>
          <a:stretch/>
        </p:blipFill>
        <p:spPr bwMode="auto">
          <a:xfrm>
            <a:off x="304794" y="866900"/>
            <a:ext cx="6847351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3" t="9506" r="23131" b="37532"/>
          <a:stretch/>
        </p:blipFill>
        <p:spPr bwMode="auto">
          <a:xfrm>
            <a:off x="1663694" y="2331739"/>
            <a:ext cx="7026975" cy="402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466606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01" y="866900"/>
            <a:ext cx="9144000" cy="1436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0873" y="155888"/>
            <a:ext cx="9132125" cy="74664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r-CA" sz="2700" b="0" dirty="0"/>
              <a:t>Impact Factor inflation</a:t>
            </a:r>
            <a:endParaRPr lang="en" sz="2700" b="0" dirty="0"/>
          </a:p>
        </p:txBody>
      </p:sp>
      <p:sp>
        <p:nvSpPr>
          <p:cNvPr id="7" name="Shape 40"/>
          <p:cNvSpPr txBox="1">
            <a:spLocks/>
          </p:cNvSpPr>
          <p:nvPr/>
        </p:nvSpPr>
        <p:spPr>
          <a:xfrm>
            <a:off x="304794" y="902528"/>
            <a:ext cx="8839205" cy="71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8100" indent="0">
              <a:buSzPct val="110000"/>
              <a:buNone/>
            </a:pPr>
            <a:endParaRPr lang="fr-CA" sz="3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9" t="18181" r="25738" b="2346"/>
          <a:stretch/>
        </p:blipFill>
        <p:spPr bwMode="auto">
          <a:xfrm>
            <a:off x="304794" y="866900"/>
            <a:ext cx="6847351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3" t="9506" r="23131" b="37532"/>
          <a:stretch/>
        </p:blipFill>
        <p:spPr bwMode="auto">
          <a:xfrm>
            <a:off x="1663694" y="2331739"/>
            <a:ext cx="7026975" cy="402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3" t="15693" r="23882" b="37531"/>
          <a:stretch/>
        </p:blipFill>
        <p:spPr bwMode="auto">
          <a:xfrm>
            <a:off x="888640" y="2858696"/>
            <a:ext cx="7364717" cy="383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312875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01" y="866900"/>
            <a:ext cx="9144000" cy="1436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0873" y="155888"/>
            <a:ext cx="9132125" cy="74664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r-CA" sz="2700" b="0" dirty="0"/>
              <a:t>Impact Factor inflation</a:t>
            </a:r>
            <a:endParaRPr lang="en" sz="2700" b="0" dirty="0"/>
          </a:p>
        </p:txBody>
      </p:sp>
      <p:sp>
        <p:nvSpPr>
          <p:cNvPr id="7" name="Shape 40"/>
          <p:cNvSpPr txBox="1">
            <a:spLocks/>
          </p:cNvSpPr>
          <p:nvPr/>
        </p:nvSpPr>
        <p:spPr>
          <a:xfrm>
            <a:off x="304794" y="902528"/>
            <a:ext cx="8839205" cy="71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8100" indent="0">
              <a:buSzPct val="110000"/>
              <a:buNone/>
            </a:pPr>
            <a:r>
              <a:rPr lang="en-CA" sz="2000" dirty="0"/>
              <a:t>Impact Factor by journal as a function of rank, for years 1997, 2007, and 2016</a:t>
            </a:r>
            <a:endParaRPr lang="fr-CA" sz="3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91" y="1649168"/>
            <a:ext cx="7754616" cy="4860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1281269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0874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r-CA" sz="4400" b="0" dirty="0"/>
              <a:t>Post JIF</a:t>
            </a:r>
            <a:endParaRPr lang="en" sz="4400" b="0" dirty="0"/>
          </a:p>
        </p:txBody>
      </p:sp>
      <p:sp>
        <p:nvSpPr>
          <p:cNvPr id="4" name="Shape 40"/>
          <p:cNvSpPr txBox="1">
            <a:spLocks/>
          </p:cNvSpPr>
          <p:nvPr/>
        </p:nvSpPr>
        <p:spPr>
          <a:xfrm>
            <a:off x="304795" y="1947332"/>
            <a:ext cx="8360233" cy="47963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eaLnBrk="1" hangingPunct="1"/>
            <a:r>
              <a:rPr lang="en-US" sz="2800" dirty="0">
                <a:latin typeface="Arial" charset="0"/>
                <a:cs typeface="Arial" charset="0"/>
              </a:rPr>
              <a:t>Five-year Impact Factor (</a:t>
            </a:r>
            <a:r>
              <a:rPr lang="en-US" sz="2800" dirty="0" err="1">
                <a:latin typeface="Arial" charset="0"/>
                <a:cs typeface="Arial" charset="0"/>
              </a:rPr>
              <a:t>Clarivate</a:t>
            </a:r>
            <a:r>
              <a:rPr lang="en-US" sz="2800" dirty="0">
                <a:latin typeface="Arial" charset="0"/>
                <a:cs typeface="Arial" charset="0"/>
              </a:rPr>
              <a:t> Analytics)</a:t>
            </a:r>
          </a:p>
          <a:p>
            <a:pPr eaLnBrk="1" hangingPunct="1"/>
            <a:r>
              <a:rPr lang="en-US" sz="2800" dirty="0" err="1">
                <a:latin typeface="Arial" charset="0"/>
                <a:cs typeface="Arial" charset="0"/>
              </a:rPr>
              <a:t>Eigenfactor</a:t>
            </a:r>
            <a:r>
              <a:rPr lang="en-US" sz="2800" dirty="0">
                <a:latin typeface="Arial" charset="0"/>
                <a:cs typeface="Arial" charset="0"/>
              </a:rPr>
              <a:t> (</a:t>
            </a:r>
            <a:r>
              <a:rPr lang="en-US" sz="2800" dirty="0" err="1">
                <a:latin typeface="Arial" charset="0"/>
                <a:cs typeface="Arial" charset="0"/>
              </a:rPr>
              <a:t>Clarivate</a:t>
            </a:r>
            <a:r>
              <a:rPr lang="en-US" sz="2800" dirty="0">
                <a:latin typeface="Arial" charset="0"/>
                <a:cs typeface="Arial" charset="0"/>
              </a:rPr>
              <a:t>) and </a:t>
            </a:r>
            <a:r>
              <a:rPr lang="en-US" sz="2800" dirty="0" err="1">
                <a:latin typeface="Arial" charset="0"/>
                <a:cs typeface="Arial" charset="0"/>
              </a:rPr>
              <a:t>SCImago</a:t>
            </a:r>
            <a:r>
              <a:rPr lang="en-US" sz="2800" dirty="0">
                <a:latin typeface="Arial" charset="0"/>
                <a:cs typeface="Arial" charset="0"/>
              </a:rPr>
              <a:t> Journal Rank (Scopus)</a:t>
            </a:r>
          </a:p>
          <a:p>
            <a:pPr lvl="1"/>
            <a:r>
              <a:rPr lang="en-US" sz="2200" dirty="0">
                <a:latin typeface="Arial" charset="0"/>
                <a:cs typeface="Arial" charset="0"/>
              </a:rPr>
              <a:t>Network-based (Google PageRank algorithm)</a:t>
            </a:r>
          </a:p>
          <a:p>
            <a:pPr lvl="2"/>
            <a:r>
              <a:rPr lang="en-US" sz="2200" dirty="0">
                <a:latin typeface="Arial" charset="0"/>
                <a:cs typeface="Arial" charset="0"/>
              </a:rPr>
              <a:t>Not all citations are equal.</a:t>
            </a:r>
          </a:p>
          <a:p>
            <a:pPr lvl="1"/>
            <a:r>
              <a:rPr lang="en-US" sz="2200" dirty="0">
                <a:latin typeface="Arial" charset="0"/>
                <a:cs typeface="Arial" charset="0"/>
              </a:rPr>
              <a:t>Differ in data source (size of network), citation window, and inclusion of self-citations</a:t>
            </a:r>
          </a:p>
          <a:p>
            <a:pPr eaLnBrk="1" hangingPunct="1"/>
            <a:r>
              <a:rPr lang="en-US" sz="2800" dirty="0">
                <a:latin typeface="Arial" charset="0"/>
                <a:cs typeface="Arial" charset="0"/>
              </a:rPr>
              <a:t>Source Normalized Impact per Paper—SNIP (Scopus)</a:t>
            </a:r>
          </a:p>
          <a:p>
            <a:pPr lvl="1"/>
            <a:r>
              <a:rPr lang="en-US" sz="2200" dirty="0">
                <a:latin typeface="Arial" charset="0"/>
                <a:cs typeface="Arial" charset="0"/>
              </a:rPr>
              <a:t>“Discipline” of a journal: set of papers citing it. </a:t>
            </a:r>
          </a:p>
          <a:p>
            <a:pPr lvl="1"/>
            <a:r>
              <a:rPr lang="en-US" sz="2200" dirty="0">
                <a:latin typeface="Arial" charset="0"/>
                <a:cs typeface="Arial" charset="0"/>
              </a:rPr>
              <a:t>Citation potential (length of papers reference’s lists)</a:t>
            </a:r>
          </a:p>
          <a:p>
            <a:pPr marL="0" indent="0">
              <a:buNone/>
            </a:pPr>
            <a:endParaRPr lang="en-US" sz="2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831027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0874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r-CA" sz="4400" b="0" dirty="0"/>
              <a:t>Post JIF (2)</a:t>
            </a:r>
            <a:endParaRPr lang="en" sz="4400" b="0" dirty="0"/>
          </a:p>
        </p:txBody>
      </p:sp>
      <p:sp>
        <p:nvSpPr>
          <p:cNvPr id="4" name="Shape 40"/>
          <p:cNvSpPr txBox="1">
            <a:spLocks/>
          </p:cNvSpPr>
          <p:nvPr/>
        </p:nvSpPr>
        <p:spPr>
          <a:xfrm>
            <a:off x="304795" y="1947332"/>
            <a:ext cx="8360233" cy="47963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eaLnBrk="1" hangingPunct="1"/>
            <a:r>
              <a:rPr lang="en-US" sz="3200" dirty="0">
                <a:latin typeface="Arial" charset="0"/>
                <a:cs typeface="Arial" charset="0"/>
              </a:rPr>
              <a:t>CiteScore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Increase in the citation window (3 year)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All document considered (i.e. citable and non-citable). Solves the asymmetry.</a:t>
            </a:r>
          </a:p>
          <a:p>
            <a:r>
              <a:rPr lang="en-US" sz="3200" dirty="0">
                <a:latin typeface="Arial" charset="0"/>
                <a:cs typeface="Arial" charset="0"/>
              </a:rPr>
              <a:t>Criticism: 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Disadvantages journals with a lot of front material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Advantages Elsevier’s journals</a:t>
            </a:r>
          </a:p>
          <a:p>
            <a:r>
              <a:rPr lang="en-US" dirty="0">
                <a:latin typeface="Arial" charset="0"/>
                <a:cs typeface="Arial" charset="0"/>
              </a:rPr>
              <a:t>Despite those improvements, the 2-year Clarivate Impact Factor remains the “standard”</a:t>
            </a:r>
          </a:p>
          <a:p>
            <a:pPr eaLnBrk="1" hangingPunct="1"/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275429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0874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r-CA" sz="4400" b="0" dirty="0"/>
              <a:t>Adverse </a:t>
            </a:r>
            <a:r>
              <a:rPr lang="fr-CA" sz="4400" b="0" dirty="0" err="1"/>
              <a:t>effects</a:t>
            </a:r>
            <a:endParaRPr lang="en" sz="4400" b="0" dirty="0"/>
          </a:p>
        </p:txBody>
      </p:sp>
      <p:sp>
        <p:nvSpPr>
          <p:cNvPr id="5" name="Shape 40"/>
          <p:cNvSpPr txBox="1">
            <a:spLocks/>
          </p:cNvSpPr>
          <p:nvPr/>
        </p:nvSpPr>
        <p:spPr>
          <a:xfrm>
            <a:off x="304795" y="1906991"/>
            <a:ext cx="8360233" cy="47963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eaLnBrk="1" hangingPunct="1"/>
            <a:r>
              <a:rPr lang="en-US" sz="2800" dirty="0">
                <a:latin typeface="Arial" charset="0"/>
                <a:ea typeface="MS PGothic" charset="0"/>
                <a:cs typeface="Arial" charset="0"/>
              </a:rPr>
              <a:t>Multiplication of citation indicators </a:t>
            </a:r>
          </a:p>
          <a:p>
            <a:pPr lvl="1"/>
            <a:r>
              <a:rPr lang="en-US" sz="2200" dirty="0">
                <a:latin typeface="Arial" charset="0"/>
                <a:ea typeface="MS PGothic" charset="0"/>
                <a:cs typeface="Arial" charset="0"/>
              </a:rPr>
              <a:t>Dangerous; anyone can find an indicator where one looks better</a:t>
            </a:r>
          </a:p>
          <a:p>
            <a:r>
              <a:rPr lang="en-US" sz="2800" dirty="0">
                <a:latin typeface="Arial" charset="0"/>
                <a:ea typeface="MS PGothic" charset="0"/>
                <a:cs typeface="Arial" charset="0"/>
              </a:rPr>
              <a:t>Pertinence of </a:t>
            </a:r>
            <a:r>
              <a:rPr lang="en-US" sz="2800" dirty="0" err="1">
                <a:latin typeface="Arial" charset="0"/>
                <a:ea typeface="MS PGothic" charset="0"/>
                <a:cs typeface="Arial" charset="0"/>
              </a:rPr>
              <a:t>bibliometrics</a:t>
            </a:r>
            <a:r>
              <a:rPr lang="en-US" sz="2800" dirty="0">
                <a:latin typeface="Arial" charset="0"/>
                <a:ea typeface="MS PGothic" charset="0"/>
                <a:cs typeface="Arial" charset="0"/>
              </a:rPr>
              <a:t> when ‘transparently’ applied</a:t>
            </a:r>
          </a:p>
          <a:p>
            <a:pPr lvl="1"/>
            <a:r>
              <a:rPr lang="fr-CA" sz="2200" dirty="0">
                <a:latin typeface="Arial" charset="0"/>
                <a:ea typeface="MS PGothic" charset="0"/>
                <a:cs typeface="Arial" charset="0"/>
              </a:rPr>
              <a:t>« Hawthorne » </a:t>
            </a:r>
            <a:r>
              <a:rPr lang="fr-CA" sz="2200" dirty="0" err="1">
                <a:latin typeface="Arial" charset="0"/>
                <a:ea typeface="MS PGothic" charset="0"/>
                <a:cs typeface="Arial" charset="0"/>
              </a:rPr>
              <a:t>effect</a:t>
            </a:r>
            <a:r>
              <a:rPr lang="fr-CA" sz="2200" dirty="0">
                <a:latin typeface="Arial" charset="0"/>
                <a:ea typeface="MS PGothic" charset="0"/>
                <a:cs typeface="Arial" charset="0"/>
              </a:rPr>
              <a:t> » and change of </a:t>
            </a:r>
            <a:r>
              <a:rPr lang="fr-CA" sz="2200" dirty="0" err="1">
                <a:latin typeface="Arial" charset="0"/>
                <a:ea typeface="MS PGothic" charset="0"/>
                <a:cs typeface="Arial" charset="0"/>
              </a:rPr>
              <a:t>behavior</a:t>
            </a:r>
            <a:r>
              <a:rPr lang="fr-CA" sz="2200" dirty="0">
                <a:latin typeface="Arial" charset="0"/>
                <a:ea typeface="MS PGothic" charset="0"/>
                <a:cs typeface="Arial" charset="0"/>
              </a:rPr>
              <a:t> </a:t>
            </a:r>
          </a:p>
          <a:p>
            <a:pPr lvl="1"/>
            <a:r>
              <a:rPr lang="fr-CA" sz="2200" dirty="0">
                <a:latin typeface="Arial" charset="0"/>
                <a:ea typeface="MS PGothic" charset="0"/>
                <a:cs typeface="Arial" charset="0"/>
              </a:rPr>
              <a:t>« Taste for </a:t>
            </a:r>
            <a:r>
              <a:rPr lang="fr-CA" sz="2200" dirty="0" err="1">
                <a:latin typeface="Arial" charset="0"/>
                <a:ea typeface="MS PGothic" charset="0"/>
                <a:cs typeface="Arial" charset="0"/>
              </a:rPr>
              <a:t>papers</a:t>
            </a:r>
            <a:r>
              <a:rPr lang="fr-CA" sz="2200" dirty="0"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fr-CA" sz="2200" dirty="0" err="1">
                <a:latin typeface="Arial" charset="0"/>
                <a:ea typeface="MS PGothic" charset="0"/>
                <a:cs typeface="Arial" charset="0"/>
              </a:rPr>
              <a:t>rather</a:t>
            </a:r>
            <a:r>
              <a:rPr lang="fr-CA" sz="2200" dirty="0"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fr-CA" sz="2200" dirty="0" err="1">
                <a:latin typeface="Arial" charset="0"/>
                <a:ea typeface="MS PGothic" charset="0"/>
                <a:cs typeface="Arial" charset="0"/>
              </a:rPr>
              <a:t>than</a:t>
            </a:r>
            <a:r>
              <a:rPr lang="fr-CA" sz="2200" dirty="0">
                <a:latin typeface="Arial" charset="0"/>
                <a:ea typeface="MS PGothic" charset="0"/>
                <a:cs typeface="Arial" charset="0"/>
              </a:rPr>
              <a:t> taste for science »</a:t>
            </a:r>
          </a:p>
          <a:p>
            <a:r>
              <a:rPr lang="fr-CA" sz="2800" dirty="0">
                <a:latin typeface="Arial" charset="0"/>
                <a:ea typeface="MS PGothic" charset="0"/>
                <a:cs typeface="Arial" charset="0"/>
              </a:rPr>
              <a:t>Scientific </a:t>
            </a:r>
            <a:r>
              <a:rPr lang="fr-CA" sz="2800" dirty="0" err="1">
                <a:latin typeface="Arial" charset="0"/>
                <a:ea typeface="MS PGothic" charset="0"/>
                <a:cs typeface="Arial" charset="0"/>
              </a:rPr>
              <a:t>fraud</a:t>
            </a:r>
            <a:r>
              <a:rPr lang="fr-CA" sz="2800" dirty="0">
                <a:latin typeface="Arial" charset="0"/>
                <a:ea typeface="MS PGothic" charset="0"/>
                <a:cs typeface="Arial" charset="0"/>
              </a:rPr>
              <a:t> and </a:t>
            </a:r>
            <a:r>
              <a:rPr lang="fr-CA" sz="2800" dirty="0" err="1">
                <a:latin typeface="Arial" charset="0"/>
                <a:ea typeface="MS PGothic" charset="0"/>
                <a:cs typeface="Arial" charset="0"/>
              </a:rPr>
              <a:t>unethical</a:t>
            </a:r>
            <a:r>
              <a:rPr lang="fr-CA" sz="2800" dirty="0"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fr-CA" sz="2800" dirty="0" err="1">
                <a:latin typeface="Arial" charset="0"/>
                <a:ea typeface="MS PGothic" charset="0"/>
                <a:cs typeface="Arial" charset="0"/>
              </a:rPr>
              <a:t>authorship</a:t>
            </a:r>
            <a:r>
              <a:rPr lang="fr-CA" sz="2800" dirty="0">
                <a:latin typeface="Arial" charset="0"/>
                <a:ea typeface="MS PGothic" charset="0"/>
                <a:cs typeface="Arial" charset="0"/>
              </a:rPr>
              <a:t> (</a:t>
            </a:r>
            <a:r>
              <a:rPr lang="fr-CA" sz="2800" dirty="0" err="1">
                <a:latin typeface="Arial" charset="0"/>
                <a:ea typeface="MS PGothic" charset="0"/>
                <a:cs typeface="Arial" charset="0"/>
              </a:rPr>
              <a:t>ghost</a:t>
            </a:r>
            <a:r>
              <a:rPr lang="fr-CA" sz="2800" dirty="0"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fr-CA" sz="2800" dirty="0" err="1">
                <a:latin typeface="Arial" charset="0"/>
                <a:ea typeface="MS PGothic" charset="0"/>
                <a:cs typeface="Arial" charset="0"/>
              </a:rPr>
              <a:t>writing</a:t>
            </a:r>
            <a:r>
              <a:rPr lang="fr-CA" sz="2800" dirty="0">
                <a:latin typeface="Arial" charset="0"/>
                <a:ea typeface="MS PGothic" charset="0"/>
                <a:cs typeface="Arial" charset="0"/>
              </a:rPr>
              <a:t>, </a:t>
            </a:r>
            <a:r>
              <a:rPr lang="fr-CA" sz="2800" dirty="0" err="1">
                <a:latin typeface="Arial" charset="0"/>
                <a:ea typeface="MS PGothic" charset="0"/>
                <a:cs typeface="Arial" charset="0"/>
              </a:rPr>
              <a:t>honorary</a:t>
            </a:r>
            <a:r>
              <a:rPr lang="fr-CA" sz="2800" dirty="0"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fr-CA" sz="2800" dirty="0" err="1">
                <a:latin typeface="Arial" charset="0"/>
                <a:ea typeface="MS PGothic" charset="0"/>
                <a:cs typeface="Arial" charset="0"/>
              </a:rPr>
              <a:t>authorships</a:t>
            </a:r>
            <a:r>
              <a:rPr lang="fr-CA" sz="2800" dirty="0">
                <a:latin typeface="Arial" charset="0"/>
                <a:ea typeface="MS PGothic" charset="0"/>
                <a:cs typeface="Arial" charset="0"/>
              </a:rPr>
              <a:t>, etc.) </a:t>
            </a:r>
          </a:p>
          <a:p>
            <a:r>
              <a:rPr lang="fr-CA" sz="2800" dirty="0" err="1">
                <a:latin typeface="Arial" charset="0"/>
                <a:ea typeface="MS PGothic" charset="0"/>
                <a:cs typeface="Arial" charset="0"/>
              </a:rPr>
              <a:t>Predatory</a:t>
            </a:r>
            <a:r>
              <a:rPr lang="fr-CA" sz="2800" dirty="0"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fr-CA" sz="2800" dirty="0" err="1">
                <a:latin typeface="Arial" charset="0"/>
                <a:ea typeface="MS PGothic" charset="0"/>
                <a:cs typeface="Arial" charset="0"/>
              </a:rPr>
              <a:t>publishing</a:t>
            </a:r>
            <a:endParaRPr lang="fr-CA" sz="2800" dirty="0">
              <a:latin typeface="Arial" charset="0"/>
              <a:ea typeface="MS PGothic" charset="0"/>
              <a:cs typeface="Arial" charset="0"/>
            </a:endParaRPr>
          </a:p>
          <a:p>
            <a:pPr marL="0" indent="0">
              <a:buNone/>
            </a:pPr>
            <a:endParaRPr lang="en-US" sz="3400" dirty="0"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856044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685800" y="1505742"/>
            <a:ext cx="8458200" cy="2245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indent="0"/>
            <a:r>
              <a:rPr lang="en-US" sz="5400" b="0" dirty="0"/>
              <a:t>Questions?</a:t>
            </a:r>
            <a:endParaRPr lang="en-US" sz="3600" b="0" dirty="0"/>
          </a:p>
        </p:txBody>
      </p:sp>
      <p:sp>
        <p:nvSpPr>
          <p:cNvPr id="8" name="Shape 29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indent="0"/>
            <a:r>
              <a:rPr lang="en" sz="2400" b="0" dirty="0">
                <a:solidFill>
                  <a:schemeClr val="bg1"/>
                </a:solidFill>
              </a:rPr>
              <a:t>Vincent Larivière</a:t>
            </a:r>
          </a:p>
          <a:p>
            <a:pPr indent="0"/>
            <a:r>
              <a:rPr lang="en-CA" sz="2400" b="0" dirty="0">
                <a:solidFill>
                  <a:schemeClr val="bg1"/>
                </a:solidFill>
              </a:rPr>
              <a:t>Cassidy R. Sugimoto</a:t>
            </a:r>
            <a:endParaRPr lang="en" sz="2400" b="0" dirty="0">
              <a:solidFill>
                <a:schemeClr val="bg1"/>
              </a:solidFill>
            </a:endParaRPr>
          </a:p>
        </p:txBody>
      </p:sp>
      <p:sp>
        <p:nvSpPr>
          <p:cNvPr id="9" name="Shape 182"/>
          <p:cNvSpPr txBox="1">
            <a:spLocks/>
          </p:cNvSpPr>
          <p:nvPr/>
        </p:nvSpPr>
        <p:spPr>
          <a:xfrm>
            <a:off x="3840480" y="4132361"/>
            <a:ext cx="4621529" cy="94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indent="0">
              <a:lnSpc>
                <a:spcPts val="1500"/>
              </a:lnSpc>
            </a:pPr>
            <a:r>
              <a:rPr lang="en" sz="1400" b="0" dirty="0">
                <a:solidFill>
                  <a:schemeClr val="bg1"/>
                </a:solidFill>
              </a:rPr>
              <a:t>vincent.lariviere@umontreal.ca</a:t>
            </a:r>
          </a:p>
          <a:p>
            <a:pPr indent="0">
              <a:lnSpc>
                <a:spcPts val="1500"/>
              </a:lnSpc>
            </a:pPr>
            <a:r>
              <a:rPr lang="en" sz="1400" b="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@lariviev</a:t>
            </a:r>
            <a:br>
              <a:rPr lang="en" sz="1400" b="0" dirty="0">
                <a:solidFill>
                  <a:srgbClr val="6987DD"/>
                </a:solidFill>
              </a:rPr>
            </a:br>
            <a:r>
              <a:rPr lang="en-US" sz="1400" b="0" dirty="0">
                <a:solidFill>
                  <a:srgbClr val="79BD8E"/>
                </a:solidFill>
              </a:rPr>
              <a:t>crc.ebsi.umontreal.ca</a:t>
            </a:r>
            <a:endParaRPr lang="en" sz="1400" b="0" dirty="0">
              <a:solidFill>
                <a:srgbClr val="79BD8E"/>
              </a:solidFill>
            </a:endParaRPr>
          </a:p>
        </p:txBody>
      </p:sp>
      <p:sp>
        <p:nvSpPr>
          <p:cNvPr id="11" name="Shape 34">
            <a:extLst>
              <a:ext uri="{FF2B5EF4-FFF2-40B4-BE49-F238E27FC236}">
                <a16:creationId xmlns:a16="http://schemas.microsoft.com/office/drawing/2014/main" id="{6581D271-BF4B-46B2-B380-316301ED6277}"/>
              </a:ext>
            </a:extLst>
          </p:cNvPr>
          <p:cNvSpPr>
            <a:spLocks noChangeAspect="1"/>
          </p:cNvSpPr>
          <p:nvPr/>
        </p:nvSpPr>
        <p:spPr>
          <a:xfrm>
            <a:off x="233229" y="5517822"/>
            <a:ext cx="2005705" cy="79816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pic>
        <p:nvPicPr>
          <p:cNvPr id="12" name="Picture 2" descr="RÃ©sultat de recherche d'images pour &quot;indiana university bloomington&quot;">
            <a:extLst>
              <a:ext uri="{FF2B5EF4-FFF2-40B4-BE49-F238E27FC236}">
                <a16:creationId xmlns:a16="http://schemas.microsoft.com/office/drawing/2014/main" id="{8C69AA31-4458-4C1A-A111-57B9ED7A7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414" y="5336721"/>
            <a:ext cx="2529479" cy="11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Ã©sultats de recherche d'images pour Â«Â ost uqam logoÂ Â»">
            <a:extLst>
              <a:ext uri="{FF2B5EF4-FFF2-40B4-BE49-F238E27FC236}">
                <a16:creationId xmlns:a16="http://schemas.microsoft.com/office/drawing/2014/main" id="{82F76E72-0AFF-4658-9D74-DD46110DB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168" y="5419532"/>
            <a:ext cx="3133250" cy="94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491494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0874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altLang="fr-FR" sz="4400" b="0" dirty="0">
                <a:latin typeface="Arial" panose="020B0604020202020204" pitchFamily="34" charset="0"/>
                <a:cs typeface="Arial" panose="020B0604020202020204" pitchFamily="34" charset="0"/>
              </a:rPr>
              <a:t>Research evaluation</a:t>
            </a:r>
            <a:endParaRPr lang="en" sz="4400" b="0" dirty="0"/>
          </a:p>
        </p:txBody>
      </p:sp>
      <p:sp>
        <p:nvSpPr>
          <p:cNvPr id="4" name="Shape 40"/>
          <p:cNvSpPr txBox="1">
            <a:spLocks/>
          </p:cNvSpPr>
          <p:nvPr/>
        </p:nvSpPr>
        <p:spPr>
          <a:xfrm>
            <a:off x="304795" y="1947332"/>
            <a:ext cx="8360233" cy="47963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eaLnBrk="1" hangingPunct="1"/>
            <a:r>
              <a:rPr lang="fr-CA" sz="2800" dirty="0" err="1">
                <a:latin typeface="Arial" charset="0"/>
                <a:ea typeface="MS PGothic" charset="0"/>
                <a:cs typeface="Arial" charset="0"/>
              </a:rPr>
              <a:t>Traditional</a:t>
            </a:r>
            <a:r>
              <a:rPr lang="fr-CA" sz="2800" dirty="0"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fr-CA" sz="2800" dirty="0" err="1">
                <a:latin typeface="Arial" charset="0"/>
                <a:ea typeface="MS PGothic" charset="0"/>
                <a:cs typeface="Arial" charset="0"/>
              </a:rPr>
              <a:t>form</a:t>
            </a:r>
            <a:r>
              <a:rPr lang="fr-CA" sz="2800" dirty="0">
                <a:latin typeface="Arial" charset="0"/>
                <a:ea typeface="MS PGothic" charset="0"/>
                <a:cs typeface="Arial" charset="0"/>
              </a:rPr>
              <a:t>: </a:t>
            </a:r>
            <a:r>
              <a:rPr lang="fr-CA" sz="2800" dirty="0" err="1">
                <a:latin typeface="Arial" charset="0"/>
                <a:ea typeface="MS PGothic" charset="0"/>
                <a:cs typeface="Arial" charset="0"/>
              </a:rPr>
              <a:t>peer</a:t>
            </a:r>
            <a:r>
              <a:rPr lang="fr-CA" sz="2800" dirty="0"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fr-CA" sz="2800" dirty="0" err="1">
                <a:latin typeface="Arial" charset="0"/>
                <a:ea typeface="MS PGothic" charset="0"/>
                <a:cs typeface="Arial" charset="0"/>
              </a:rPr>
              <a:t>review</a:t>
            </a:r>
            <a:endParaRPr lang="fr-CA" sz="2800" dirty="0">
              <a:latin typeface="Arial" charset="0"/>
              <a:ea typeface="MS PGothic" charset="0"/>
              <a:cs typeface="Arial" charset="0"/>
            </a:endParaRPr>
          </a:p>
          <a:p>
            <a:pPr eaLnBrk="1" hangingPunct="1"/>
            <a:r>
              <a:rPr lang="fr-CA" sz="2800" dirty="0">
                <a:latin typeface="Arial" charset="0"/>
                <a:ea typeface="MS PGothic" charset="0"/>
                <a:cs typeface="Arial" charset="0"/>
              </a:rPr>
              <a:t>Peer </a:t>
            </a:r>
            <a:r>
              <a:rPr lang="fr-CA" sz="2800" dirty="0" err="1">
                <a:latin typeface="Arial" charset="0"/>
                <a:ea typeface="MS PGothic" charset="0"/>
                <a:cs typeface="Arial" charset="0"/>
              </a:rPr>
              <a:t>review</a:t>
            </a:r>
            <a:r>
              <a:rPr lang="fr-CA" sz="2800" dirty="0">
                <a:latin typeface="Arial" charset="0"/>
                <a:ea typeface="MS PGothic" charset="0"/>
                <a:cs typeface="Arial" charset="0"/>
              </a:rPr>
              <a:t>: </a:t>
            </a:r>
            <a:r>
              <a:rPr lang="fr-CA" sz="2800" dirty="0" err="1">
                <a:latin typeface="Arial" charset="0"/>
                <a:ea typeface="MS PGothic" charset="0"/>
                <a:cs typeface="Arial" charset="0"/>
              </a:rPr>
              <a:t>process</a:t>
            </a:r>
            <a:r>
              <a:rPr lang="fr-CA" sz="2800" dirty="0">
                <a:latin typeface="Arial" charset="0"/>
                <a:ea typeface="MS PGothic" charset="0"/>
                <a:cs typeface="Arial" charset="0"/>
              </a:rPr>
              <a:t> by </a:t>
            </a:r>
            <a:r>
              <a:rPr lang="fr-CA" sz="2800" dirty="0" err="1">
                <a:latin typeface="Arial" charset="0"/>
                <a:ea typeface="MS PGothic" charset="0"/>
                <a:cs typeface="Arial" charset="0"/>
              </a:rPr>
              <a:t>which</a:t>
            </a:r>
            <a:r>
              <a:rPr lang="fr-CA" sz="2800" dirty="0"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fr-CA" sz="2800" dirty="0" err="1">
                <a:latin typeface="Arial" charset="0"/>
                <a:ea typeface="MS PGothic" charset="0"/>
                <a:cs typeface="Arial" charset="0"/>
              </a:rPr>
              <a:t>researchers</a:t>
            </a:r>
            <a:r>
              <a:rPr lang="fr-CA" sz="2800" dirty="0"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fr-CA" sz="2800" dirty="0" err="1">
                <a:latin typeface="Arial" charset="0"/>
                <a:ea typeface="MS PGothic" charset="0"/>
                <a:cs typeface="Arial" charset="0"/>
              </a:rPr>
              <a:t>submits</a:t>
            </a:r>
            <a:r>
              <a:rPr lang="fr-CA" sz="2800" dirty="0"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fr-CA" sz="2800" dirty="0" err="1">
                <a:latin typeface="Arial" charset="0"/>
                <a:ea typeface="MS PGothic" charset="0"/>
                <a:cs typeface="Arial" charset="0"/>
              </a:rPr>
              <a:t>her</a:t>
            </a:r>
            <a:r>
              <a:rPr lang="fr-CA" sz="2800" dirty="0">
                <a:latin typeface="Arial" charset="0"/>
                <a:ea typeface="MS PGothic" charset="0"/>
                <a:cs typeface="Arial" charset="0"/>
              </a:rPr>
              <a:t>/</a:t>
            </a:r>
            <a:r>
              <a:rPr lang="fr-CA" sz="2800" dirty="0" err="1">
                <a:latin typeface="Arial" charset="0"/>
                <a:ea typeface="MS PGothic" charset="0"/>
                <a:cs typeface="Arial" charset="0"/>
              </a:rPr>
              <a:t>his</a:t>
            </a:r>
            <a:r>
              <a:rPr lang="fr-CA" sz="2800" dirty="0"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fr-CA" sz="2800" dirty="0" err="1">
                <a:latin typeface="Arial" charset="0"/>
                <a:ea typeface="MS PGothic" charset="0"/>
                <a:cs typeface="Arial" charset="0"/>
              </a:rPr>
              <a:t>work</a:t>
            </a:r>
            <a:r>
              <a:rPr lang="fr-CA" sz="2800" dirty="0">
                <a:latin typeface="Arial" charset="0"/>
                <a:ea typeface="MS PGothic" charset="0"/>
                <a:cs typeface="Arial" charset="0"/>
              </a:rPr>
              <a:t>, </a:t>
            </a:r>
            <a:r>
              <a:rPr lang="fr-CA" sz="2800" dirty="0" err="1">
                <a:latin typeface="Arial" charset="0"/>
                <a:ea typeface="MS PGothic" charset="0"/>
                <a:cs typeface="Arial" charset="0"/>
              </a:rPr>
              <a:t>projects</a:t>
            </a:r>
            <a:r>
              <a:rPr lang="fr-CA" sz="2800" dirty="0">
                <a:latin typeface="Arial" charset="0"/>
                <a:ea typeface="MS PGothic" charset="0"/>
                <a:cs typeface="Arial" charset="0"/>
              </a:rPr>
              <a:t> or </a:t>
            </a:r>
            <a:r>
              <a:rPr lang="fr-CA" sz="2800" dirty="0" err="1">
                <a:latin typeface="Arial" charset="0"/>
                <a:ea typeface="MS PGothic" charset="0"/>
                <a:cs typeface="Arial" charset="0"/>
              </a:rPr>
              <a:t>track</a:t>
            </a:r>
            <a:r>
              <a:rPr lang="fr-CA" sz="2800" dirty="0">
                <a:latin typeface="Arial" charset="0"/>
                <a:ea typeface="MS PGothic" charset="0"/>
                <a:cs typeface="Arial" charset="0"/>
              </a:rPr>
              <a:t> record to the </a:t>
            </a:r>
            <a:r>
              <a:rPr lang="fr-CA" sz="2800" dirty="0" err="1">
                <a:latin typeface="Arial" charset="0"/>
                <a:ea typeface="MS PGothic" charset="0"/>
                <a:cs typeface="Arial" charset="0"/>
              </a:rPr>
              <a:t>scrutiny</a:t>
            </a:r>
            <a:r>
              <a:rPr lang="fr-CA" sz="2800" dirty="0">
                <a:latin typeface="Arial" charset="0"/>
                <a:ea typeface="MS PGothic" charset="0"/>
                <a:cs typeface="Arial" charset="0"/>
              </a:rPr>
              <a:t> of experts in the </a:t>
            </a:r>
            <a:r>
              <a:rPr lang="fr-CA" sz="2800" dirty="0" err="1">
                <a:latin typeface="Arial" charset="0"/>
                <a:ea typeface="MS PGothic" charset="0"/>
                <a:cs typeface="Arial" charset="0"/>
              </a:rPr>
              <a:t>same</a:t>
            </a:r>
            <a:r>
              <a:rPr lang="fr-CA" sz="2800" dirty="0">
                <a:latin typeface="Arial" charset="0"/>
                <a:ea typeface="MS PGothic" charset="0"/>
                <a:cs typeface="Arial" charset="0"/>
              </a:rPr>
              <a:t> discipline</a:t>
            </a:r>
          </a:p>
          <a:p>
            <a:pPr lvl="1"/>
            <a:r>
              <a:rPr lang="fr-CA" sz="2200" dirty="0" err="1">
                <a:latin typeface="Arial" charset="0"/>
                <a:ea typeface="MS PGothic" charset="0"/>
                <a:cs typeface="Arial" charset="0"/>
              </a:rPr>
              <a:t>Applied</a:t>
            </a:r>
            <a:r>
              <a:rPr lang="fr-CA" sz="2200" dirty="0">
                <a:latin typeface="Arial" charset="0"/>
                <a:ea typeface="MS PGothic" charset="0"/>
                <a:cs typeface="Arial" charset="0"/>
              </a:rPr>
              <a:t> in </a:t>
            </a:r>
            <a:r>
              <a:rPr lang="fr-CA" sz="2200" dirty="0" err="1">
                <a:latin typeface="Arial" charset="0"/>
                <a:ea typeface="MS PGothic" charset="0"/>
                <a:cs typeface="Arial" charset="0"/>
              </a:rPr>
              <a:t>almost</a:t>
            </a:r>
            <a:r>
              <a:rPr lang="fr-CA" sz="2200" dirty="0">
                <a:latin typeface="Arial" charset="0"/>
                <a:ea typeface="MS PGothic" charset="0"/>
                <a:cs typeface="Arial" charset="0"/>
              </a:rPr>
              <a:t> all </a:t>
            </a:r>
            <a:r>
              <a:rPr lang="fr-CA" sz="2200" dirty="0" err="1">
                <a:latin typeface="Arial" charset="0"/>
                <a:ea typeface="MS PGothic" charset="0"/>
                <a:cs typeface="Arial" charset="0"/>
              </a:rPr>
              <a:t>facets</a:t>
            </a:r>
            <a:r>
              <a:rPr lang="fr-CA" sz="2200" dirty="0">
                <a:latin typeface="Arial" charset="0"/>
                <a:ea typeface="MS PGothic" charset="0"/>
                <a:cs typeface="Arial" charset="0"/>
              </a:rPr>
              <a:t> of </a:t>
            </a:r>
            <a:r>
              <a:rPr lang="fr-CA" sz="2200" dirty="0" err="1">
                <a:latin typeface="Arial" charset="0"/>
                <a:ea typeface="MS PGothic" charset="0"/>
                <a:cs typeface="Arial" charset="0"/>
              </a:rPr>
              <a:t>academic</a:t>
            </a:r>
            <a:r>
              <a:rPr lang="fr-CA" sz="2200" dirty="0">
                <a:latin typeface="Arial" charset="0"/>
                <a:ea typeface="MS PGothic" charset="0"/>
                <a:cs typeface="Arial" charset="0"/>
              </a:rPr>
              <a:t> life</a:t>
            </a:r>
          </a:p>
          <a:p>
            <a:pPr lvl="2"/>
            <a:r>
              <a:rPr lang="fr-CA" sz="2200" dirty="0">
                <a:latin typeface="Arial" charset="0"/>
                <a:ea typeface="MS PGothic" charset="0"/>
                <a:cs typeface="Arial" charset="0"/>
              </a:rPr>
              <a:t>Publications</a:t>
            </a:r>
          </a:p>
          <a:p>
            <a:pPr lvl="2"/>
            <a:r>
              <a:rPr lang="fr-CA" sz="2200" dirty="0">
                <a:latin typeface="Arial" charset="0"/>
                <a:ea typeface="MS PGothic" charset="0"/>
                <a:cs typeface="Arial" charset="0"/>
              </a:rPr>
              <a:t>Grants and </a:t>
            </a:r>
            <a:r>
              <a:rPr lang="fr-CA" sz="2200" dirty="0" err="1">
                <a:latin typeface="Arial" charset="0"/>
                <a:ea typeface="MS PGothic" charset="0"/>
                <a:cs typeface="Arial" charset="0"/>
              </a:rPr>
              <a:t>scholarships</a:t>
            </a:r>
            <a:endParaRPr lang="fr-CA" sz="2200" dirty="0">
              <a:latin typeface="Arial" charset="0"/>
              <a:ea typeface="MS PGothic" charset="0"/>
              <a:cs typeface="Arial" charset="0"/>
            </a:endParaRPr>
          </a:p>
          <a:p>
            <a:pPr lvl="2"/>
            <a:r>
              <a:rPr lang="fr-CA" sz="2200" dirty="0">
                <a:latin typeface="Arial" charset="0"/>
                <a:ea typeface="MS PGothic" charset="0"/>
                <a:cs typeface="Arial" charset="0"/>
              </a:rPr>
              <a:t>Positions</a:t>
            </a:r>
          </a:p>
          <a:p>
            <a:pPr lvl="2"/>
            <a:r>
              <a:rPr lang="fr-CA" sz="2200" dirty="0">
                <a:latin typeface="Arial" charset="0"/>
                <a:ea typeface="MS PGothic" charset="0"/>
                <a:cs typeface="Arial" charset="0"/>
              </a:rPr>
              <a:t>Tenure</a:t>
            </a:r>
          </a:p>
        </p:txBody>
      </p:sp>
    </p:spTree>
    <p:extLst>
      <p:ext uri="{BB962C8B-B14F-4D97-AF65-F5344CB8AC3E}">
        <p14:creationId xmlns:p14="http://schemas.microsoft.com/office/powerpoint/2010/main" val="2019556771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0874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altLang="fr-FR" sz="4400" b="0" dirty="0">
                <a:latin typeface="Arial" panose="020B0604020202020204" pitchFamily="34" charset="0"/>
                <a:cs typeface="Arial" panose="020B0604020202020204" pitchFamily="34" charset="0"/>
              </a:rPr>
              <a:t>Research evaluation (2)</a:t>
            </a:r>
            <a:endParaRPr lang="en" sz="4400" b="0" dirty="0"/>
          </a:p>
        </p:txBody>
      </p:sp>
      <p:sp>
        <p:nvSpPr>
          <p:cNvPr id="4" name="Shape 40"/>
          <p:cNvSpPr txBox="1">
            <a:spLocks/>
          </p:cNvSpPr>
          <p:nvPr/>
        </p:nvSpPr>
        <p:spPr>
          <a:xfrm>
            <a:off x="304795" y="1947332"/>
            <a:ext cx="8360233" cy="47963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eaLnBrk="1" hangingPunct="1"/>
            <a:r>
              <a:rPr lang="en-US" altLang="fr-FR" sz="2800" dirty="0">
                <a:cs typeface="Arial" panose="020B0604020202020204" pitchFamily="34" charset="0"/>
              </a:rPr>
              <a:t>Disadvantage of peer review</a:t>
            </a:r>
          </a:p>
          <a:p>
            <a:pPr lvl="1" eaLnBrk="1" hangingPunct="1"/>
            <a:r>
              <a:rPr lang="en-US" altLang="fr-FR" dirty="0">
                <a:cs typeface="Arial" panose="020B0604020202020204" pitchFamily="34" charset="0"/>
              </a:rPr>
              <a:t>Optimal size: individuals or small research groups</a:t>
            </a:r>
          </a:p>
          <a:p>
            <a:pPr lvl="2" eaLnBrk="1" hangingPunct="1"/>
            <a:r>
              <a:rPr lang="en-US" altLang="fr-FR" sz="2000" dirty="0">
                <a:cs typeface="Arial" panose="020B0604020202020204" pitchFamily="34" charset="0"/>
              </a:rPr>
              <a:t>Less efficient for larger, heterogeneous groups (countries, institutions)</a:t>
            </a:r>
          </a:p>
          <a:p>
            <a:pPr lvl="1" eaLnBrk="1" hangingPunct="1"/>
            <a:r>
              <a:rPr lang="en-US" altLang="fr-FR" dirty="0">
                <a:cs typeface="Arial" panose="020B0604020202020204" pitchFamily="34" charset="0"/>
              </a:rPr>
              <a:t>Subjective</a:t>
            </a:r>
          </a:p>
          <a:p>
            <a:pPr lvl="1" eaLnBrk="1" hangingPunct="1"/>
            <a:r>
              <a:rPr lang="en-US" altLang="fr-FR" dirty="0">
                <a:cs typeface="Arial" panose="020B0604020202020204" pitchFamily="34" charset="0"/>
              </a:rPr>
              <a:t>Costly</a:t>
            </a:r>
          </a:p>
          <a:p>
            <a:pPr eaLnBrk="1" hangingPunct="1"/>
            <a:r>
              <a:rPr lang="en-US" altLang="fr-FR" sz="2800" dirty="0">
                <a:cs typeface="Arial" panose="020B0604020202020204" pitchFamily="34" charset="0"/>
              </a:rPr>
              <a:t>Bibliometrics is increasingly used to complement (and in some cases, supplement) peer review</a:t>
            </a:r>
          </a:p>
          <a:p>
            <a:pPr eaLnBrk="1" hangingPunct="1"/>
            <a:r>
              <a:rPr lang="en-US" altLang="fr-FR" sz="2800" dirty="0">
                <a:cs typeface="Arial" panose="020B0604020202020204" pitchFamily="34" charset="0"/>
              </a:rPr>
              <a:t>Strong country / institution variations</a:t>
            </a:r>
          </a:p>
          <a:p>
            <a:endParaRPr lang="en-US" altLang="fr-FR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483141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0874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r-CA" sz="4400" b="0" dirty="0" err="1"/>
              <a:t>Bibliometric</a:t>
            </a:r>
            <a:r>
              <a:rPr lang="fr-CA" sz="4400" b="0" dirty="0"/>
              <a:t> data sources</a:t>
            </a:r>
            <a:endParaRPr lang="en" sz="4400" b="0" dirty="0"/>
          </a:p>
        </p:txBody>
      </p:sp>
      <p:sp>
        <p:nvSpPr>
          <p:cNvPr id="4" name="Shape 40"/>
          <p:cNvSpPr txBox="1">
            <a:spLocks/>
          </p:cNvSpPr>
          <p:nvPr/>
        </p:nvSpPr>
        <p:spPr>
          <a:xfrm>
            <a:off x="304795" y="1947332"/>
            <a:ext cx="8360233" cy="47963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eaLnBrk="1" hangingPunct="1"/>
            <a:r>
              <a:rPr lang="fr-CA" sz="2800" dirty="0">
                <a:latin typeface="Arial" charset="0"/>
                <a:ea typeface="MS PGothic" charset="0"/>
                <a:cs typeface="Arial" charset="0"/>
              </a:rPr>
              <a:t>No </a:t>
            </a:r>
            <a:r>
              <a:rPr lang="fr-CA" sz="2800" dirty="0" err="1">
                <a:latin typeface="Arial" charset="0"/>
                <a:ea typeface="MS PGothic" charset="0"/>
                <a:cs typeface="Arial" charset="0"/>
              </a:rPr>
              <a:t>database</a:t>
            </a:r>
            <a:r>
              <a:rPr lang="fr-CA" sz="2800" dirty="0"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fr-CA" sz="2800" dirty="0" err="1">
                <a:latin typeface="Arial" charset="0"/>
                <a:ea typeface="MS PGothic" charset="0"/>
                <a:cs typeface="Arial" charset="0"/>
              </a:rPr>
              <a:t>is</a:t>
            </a:r>
            <a:r>
              <a:rPr lang="fr-CA" sz="2800" dirty="0">
                <a:latin typeface="Arial" charset="0"/>
                <a:ea typeface="MS PGothic" charset="0"/>
                <a:cs typeface="Arial" charset="0"/>
              </a:rPr>
              <a:t> exhaustive</a:t>
            </a:r>
            <a:endParaRPr lang="en-US" altLang="ja-JP" sz="2800" dirty="0">
              <a:latin typeface="Arial" charset="0"/>
              <a:ea typeface="MS PGothic" charset="0"/>
              <a:cs typeface="Arial" charset="0"/>
            </a:endParaRPr>
          </a:p>
          <a:p>
            <a:pPr lvl="1" eaLnBrk="1" hangingPunct="1"/>
            <a:r>
              <a:rPr lang="fr-CA" dirty="0">
                <a:latin typeface="Arial" charset="0"/>
                <a:ea typeface="ＭＳ Ｐゴシック" charset="0"/>
                <a:cs typeface="Arial" charset="0"/>
              </a:rPr>
              <a:t>Web of Science (about 34,000 </a:t>
            </a:r>
            <a:r>
              <a:rPr lang="fr-CA" dirty="0" err="1">
                <a:latin typeface="Arial" charset="0"/>
                <a:ea typeface="ＭＳ Ｐゴシック" charset="0"/>
                <a:cs typeface="Arial" charset="0"/>
              </a:rPr>
              <a:t>journals</a:t>
            </a:r>
            <a:r>
              <a:rPr lang="fr-CA" dirty="0">
                <a:latin typeface="Arial" charset="0"/>
                <a:ea typeface="ＭＳ Ｐゴシック" charset="0"/>
                <a:cs typeface="Arial" charset="0"/>
              </a:rPr>
              <a:t>)</a:t>
            </a:r>
          </a:p>
          <a:p>
            <a:pPr lvl="1" eaLnBrk="1" hangingPunct="1"/>
            <a:r>
              <a:rPr lang="fr-CA" dirty="0" err="1">
                <a:latin typeface="Arial" charset="0"/>
                <a:ea typeface="ＭＳ Ｐゴシック" charset="0"/>
                <a:cs typeface="Arial" charset="0"/>
              </a:rPr>
              <a:t>Scopus</a:t>
            </a:r>
            <a:r>
              <a:rPr lang="fr-CA" dirty="0">
                <a:latin typeface="Arial" charset="0"/>
                <a:ea typeface="ＭＳ Ｐゴシック" charset="0"/>
                <a:cs typeface="Arial" charset="0"/>
              </a:rPr>
              <a:t> (about 40,000 </a:t>
            </a:r>
            <a:r>
              <a:rPr lang="fr-CA" dirty="0" err="1">
                <a:latin typeface="Arial" charset="0"/>
                <a:ea typeface="ＭＳ Ｐゴシック" charset="0"/>
                <a:cs typeface="Arial" charset="0"/>
              </a:rPr>
              <a:t>journals</a:t>
            </a:r>
            <a:r>
              <a:rPr lang="fr-CA" dirty="0">
                <a:latin typeface="Arial" charset="0"/>
                <a:ea typeface="ＭＳ Ｐゴシック" charset="0"/>
                <a:cs typeface="Arial" charset="0"/>
              </a:rPr>
              <a:t>)</a:t>
            </a:r>
          </a:p>
          <a:p>
            <a:pPr lvl="1" eaLnBrk="1" hangingPunct="1"/>
            <a:r>
              <a:rPr lang="fr-CA" dirty="0">
                <a:latin typeface="Arial" charset="0"/>
                <a:ea typeface="ＭＳ Ｐゴシック" charset="0"/>
                <a:cs typeface="Arial" charset="0"/>
              </a:rPr>
              <a:t>Dimensions (Crossref-</a:t>
            </a:r>
            <a:r>
              <a:rPr lang="fr-CA" dirty="0" err="1">
                <a:latin typeface="Arial" charset="0"/>
                <a:ea typeface="ＭＳ Ｐゴシック" charset="0"/>
                <a:cs typeface="Arial" charset="0"/>
              </a:rPr>
              <a:t>based</a:t>
            </a:r>
            <a:r>
              <a:rPr lang="fr-CA" dirty="0">
                <a:latin typeface="Arial" charset="0"/>
                <a:ea typeface="ＭＳ Ｐゴシック" charset="0"/>
                <a:cs typeface="Arial" charset="0"/>
              </a:rPr>
              <a:t>—about 4.5 million </a:t>
            </a:r>
            <a:r>
              <a:rPr lang="fr-CA" dirty="0" err="1">
                <a:latin typeface="Arial" charset="0"/>
                <a:ea typeface="ＭＳ Ｐゴシック" charset="0"/>
                <a:cs typeface="Arial" charset="0"/>
              </a:rPr>
              <a:t>papers</a:t>
            </a:r>
            <a:r>
              <a:rPr lang="fr-CA" dirty="0">
                <a:latin typeface="Arial" charset="0"/>
                <a:ea typeface="ＭＳ Ｐゴシック" charset="0"/>
                <a:cs typeface="Arial" charset="0"/>
              </a:rPr>
              <a:t> per </a:t>
            </a:r>
            <a:r>
              <a:rPr lang="fr-CA" dirty="0" err="1">
                <a:latin typeface="Arial" charset="0"/>
                <a:ea typeface="ＭＳ Ｐゴシック" charset="0"/>
                <a:cs typeface="Arial" charset="0"/>
              </a:rPr>
              <a:t>year</a:t>
            </a:r>
            <a:r>
              <a:rPr lang="fr-CA" dirty="0">
                <a:latin typeface="Arial" charset="0"/>
                <a:ea typeface="ＭＳ Ｐゴシック" charset="0"/>
                <a:cs typeface="Arial" charset="0"/>
              </a:rPr>
              <a:t>)</a:t>
            </a:r>
          </a:p>
          <a:p>
            <a:pPr lvl="1" eaLnBrk="1" hangingPunct="1"/>
            <a:r>
              <a:rPr lang="fr-CA" dirty="0">
                <a:latin typeface="Arial" charset="0"/>
                <a:ea typeface="ＭＳ Ｐゴシック" charset="0"/>
                <a:cs typeface="Arial" charset="0"/>
              </a:rPr>
              <a:t>Google Scholar and Microsoft Academic (online </a:t>
            </a:r>
            <a:r>
              <a:rPr lang="fr-CA" dirty="0" err="1">
                <a:latin typeface="Arial" charset="0"/>
                <a:ea typeface="ＭＳ Ｐゴシック" charset="0"/>
                <a:cs typeface="Arial" charset="0"/>
              </a:rPr>
              <a:t>papers</a:t>
            </a:r>
            <a:r>
              <a:rPr lang="fr-CA" dirty="0">
                <a:latin typeface="Arial" charset="0"/>
                <a:ea typeface="ＭＳ Ｐゴシック" charset="0"/>
                <a:cs typeface="Arial" charset="0"/>
              </a:rPr>
              <a:t>)</a:t>
            </a:r>
          </a:p>
          <a:p>
            <a:pPr eaLnBrk="1" hangingPunct="1"/>
            <a:r>
              <a:rPr lang="fr-CA" dirty="0">
                <a:latin typeface="Arial" charset="0"/>
                <a:ea typeface="MS PGothic" charset="0"/>
                <a:cs typeface="Arial" charset="0"/>
              </a:rPr>
              <a:t>The do not </a:t>
            </a:r>
            <a:r>
              <a:rPr lang="fr-CA" dirty="0" err="1">
                <a:latin typeface="Arial" charset="0"/>
                <a:ea typeface="MS PGothic" charset="0"/>
                <a:cs typeface="Arial" charset="0"/>
              </a:rPr>
              <a:t>provide</a:t>
            </a:r>
            <a:r>
              <a:rPr lang="fr-CA" dirty="0"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fr-CA" dirty="0" err="1">
                <a:latin typeface="Arial" charset="0"/>
                <a:ea typeface="MS PGothic" charset="0"/>
                <a:cs typeface="Arial" charset="0"/>
              </a:rPr>
              <a:t>identical</a:t>
            </a:r>
            <a:r>
              <a:rPr lang="fr-CA" dirty="0"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fr-CA" dirty="0" err="1">
                <a:latin typeface="Arial" charset="0"/>
                <a:ea typeface="MS PGothic" charset="0"/>
                <a:cs typeface="Arial" charset="0"/>
              </a:rPr>
              <a:t>results</a:t>
            </a:r>
            <a:r>
              <a:rPr lang="fr-CA" dirty="0">
                <a:latin typeface="Arial" charset="0"/>
                <a:ea typeface="MS PGothic" charset="0"/>
                <a:cs typeface="Arial" charset="0"/>
              </a:rPr>
              <a:t>…</a:t>
            </a:r>
          </a:p>
          <a:p>
            <a:pPr lvl="1"/>
            <a:r>
              <a:rPr lang="fr-CA" dirty="0">
                <a:latin typeface="Arial" charset="0"/>
                <a:ea typeface="MS PGothic" charset="0"/>
                <a:cs typeface="Arial" charset="0"/>
              </a:rPr>
              <a:t>High </a:t>
            </a:r>
            <a:r>
              <a:rPr lang="fr-CA" dirty="0" err="1">
                <a:latin typeface="Arial" charset="0"/>
                <a:ea typeface="MS PGothic" charset="0"/>
                <a:cs typeface="Arial" charset="0"/>
              </a:rPr>
              <a:t>correlation</a:t>
            </a:r>
            <a:endParaRPr lang="fr-CA" dirty="0">
              <a:latin typeface="Arial" charset="0"/>
              <a:ea typeface="MS PGothic" charset="0"/>
              <a:cs typeface="Arial" charset="0"/>
            </a:endParaRPr>
          </a:p>
          <a:p>
            <a:pPr lvl="1"/>
            <a:r>
              <a:rPr lang="fr-CA" dirty="0">
                <a:latin typeface="Arial" charset="0"/>
                <a:ea typeface="MS PGothic" charset="0"/>
                <a:cs typeface="Arial" charset="0"/>
              </a:rPr>
              <a:t>Varies </a:t>
            </a:r>
            <a:r>
              <a:rPr lang="fr-CA" dirty="0" err="1">
                <a:latin typeface="Arial" charset="0"/>
                <a:ea typeface="MS PGothic" charset="0"/>
                <a:cs typeface="Arial" charset="0"/>
              </a:rPr>
              <a:t>according</a:t>
            </a:r>
            <a:r>
              <a:rPr lang="fr-CA" dirty="0">
                <a:latin typeface="Arial" charset="0"/>
                <a:ea typeface="MS PGothic" charset="0"/>
                <a:cs typeface="Arial" charset="0"/>
              </a:rPr>
              <a:t> to </a:t>
            </a:r>
            <a:r>
              <a:rPr lang="fr-CA" dirty="0" err="1">
                <a:latin typeface="Arial" charset="0"/>
                <a:ea typeface="MS PGothic" charset="0"/>
                <a:cs typeface="Arial" charset="0"/>
              </a:rPr>
              <a:t>level</a:t>
            </a:r>
            <a:r>
              <a:rPr lang="fr-CA" dirty="0">
                <a:latin typeface="Arial" charset="0"/>
                <a:ea typeface="MS PGothic" charset="0"/>
                <a:cs typeface="Arial" charset="0"/>
              </a:rPr>
              <a:t> of </a:t>
            </a:r>
            <a:r>
              <a:rPr lang="fr-CA" dirty="0" err="1">
                <a:latin typeface="Arial" charset="0"/>
                <a:ea typeface="MS PGothic" charset="0"/>
                <a:cs typeface="Arial" charset="0"/>
              </a:rPr>
              <a:t>aggregration</a:t>
            </a:r>
            <a:endParaRPr lang="en-US" dirty="0">
              <a:latin typeface="Arial" charset="0"/>
              <a:ea typeface="MS PGothic" charset="0"/>
              <a:cs typeface="Arial" charset="0"/>
            </a:endParaRPr>
          </a:p>
          <a:p>
            <a:pPr eaLnBrk="1" hangingPunct="1"/>
            <a:endParaRPr lang="en-US" sz="2400" dirty="0"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00163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0874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r-CA" sz="4400" b="0" dirty="0"/>
              <a:t>Limitations</a:t>
            </a:r>
            <a:endParaRPr lang="en" sz="4400" b="0" dirty="0"/>
          </a:p>
        </p:txBody>
      </p:sp>
      <p:sp>
        <p:nvSpPr>
          <p:cNvPr id="5" name="Shape 40"/>
          <p:cNvSpPr txBox="1">
            <a:spLocks/>
          </p:cNvSpPr>
          <p:nvPr/>
        </p:nvSpPr>
        <p:spPr>
          <a:xfrm>
            <a:off x="304795" y="1906991"/>
            <a:ext cx="8360233" cy="47963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eaLnBrk="1" hangingPunct="1"/>
            <a:r>
              <a:rPr lang="en-US" sz="2800" dirty="0">
                <a:latin typeface="Arial" charset="0"/>
                <a:ea typeface="MS PGothic" charset="0"/>
                <a:cs typeface="Arial" charset="0"/>
              </a:rPr>
              <a:t>Challenge to find optimal point between exhaustiveness and access to data (i.e. WoS vs Google Scholar)</a:t>
            </a:r>
          </a:p>
          <a:p>
            <a:pPr eaLnBrk="1" hangingPunct="1"/>
            <a:r>
              <a:rPr lang="en-US" sz="2800" dirty="0">
                <a:latin typeface="Arial" charset="0"/>
                <a:ea typeface="MS PGothic" charset="0"/>
                <a:cs typeface="Arial" charset="0"/>
              </a:rPr>
              <a:t>Data quality</a:t>
            </a:r>
          </a:p>
          <a:p>
            <a:pPr lvl="1"/>
            <a:r>
              <a:rPr lang="en-US" sz="2200" dirty="0">
                <a:latin typeface="Arial" charset="0"/>
                <a:ea typeface="MS PGothic" charset="0"/>
                <a:cs typeface="Arial" charset="0"/>
              </a:rPr>
              <a:t>Mistakes, lists of affiliated institutions</a:t>
            </a:r>
          </a:p>
          <a:p>
            <a:pPr lvl="1"/>
            <a:r>
              <a:rPr lang="en-US" sz="2200" dirty="0">
                <a:latin typeface="Arial" charset="0"/>
                <a:ea typeface="MS PGothic" charset="0"/>
                <a:cs typeface="Arial" charset="0"/>
              </a:rPr>
              <a:t>Varies according to providers</a:t>
            </a:r>
          </a:p>
          <a:p>
            <a:pPr lvl="2"/>
            <a:r>
              <a:rPr lang="en-US" sz="2200" dirty="0">
                <a:latin typeface="Arial" charset="0"/>
                <a:ea typeface="MS PGothic" charset="0"/>
                <a:cs typeface="Arial" charset="0"/>
              </a:rPr>
              <a:t>WoS &gt; Scopus &gt; Dimensions &gt; Google Scholar</a:t>
            </a:r>
          </a:p>
          <a:p>
            <a:r>
              <a:rPr lang="en-US" sz="2800" dirty="0">
                <a:latin typeface="Arial" charset="0"/>
                <a:ea typeface="MS PGothic" charset="0"/>
                <a:cs typeface="Arial" charset="0"/>
              </a:rPr>
              <a:t>Poor coverage of books</a:t>
            </a:r>
          </a:p>
          <a:p>
            <a:r>
              <a:rPr lang="en-US" sz="2800" dirty="0">
                <a:latin typeface="Arial" charset="0"/>
                <a:ea typeface="MS PGothic" charset="0"/>
                <a:cs typeface="Arial" charset="0"/>
              </a:rPr>
              <a:t>Poor coverage of ‘national’ literature</a:t>
            </a:r>
          </a:p>
          <a:p>
            <a:r>
              <a:rPr lang="en-US" sz="2800" dirty="0">
                <a:latin typeface="Arial" charset="0"/>
                <a:ea typeface="MS PGothic" charset="0"/>
                <a:cs typeface="Arial" charset="0"/>
              </a:rPr>
              <a:t>Limits of citation analysis for SSH</a:t>
            </a:r>
          </a:p>
        </p:txBody>
      </p:sp>
    </p:spTree>
    <p:extLst>
      <p:ext uri="{BB962C8B-B14F-4D97-AF65-F5344CB8AC3E}">
        <p14:creationId xmlns:p14="http://schemas.microsoft.com/office/powerpoint/2010/main" val="4068522861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0874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br>
              <a:rPr lang="fr-CA" sz="4400" b="0" dirty="0"/>
            </a:br>
            <a:r>
              <a:rPr lang="fr-CA" sz="4400" b="0" dirty="0" err="1"/>
              <a:t>Inequalities</a:t>
            </a:r>
            <a:r>
              <a:rPr lang="fr-CA" sz="4400" b="0" dirty="0"/>
              <a:t> in </a:t>
            </a:r>
            <a:r>
              <a:rPr lang="fr-CA" sz="4400" b="0" dirty="0" err="1"/>
              <a:t>research</a:t>
            </a:r>
            <a:r>
              <a:rPr lang="fr-CA" sz="4400" b="0" dirty="0"/>
              <a:t> </a:t>
            </a:r>
            <a:r>
              <a:rPr lang="fr-CA" sz="4400" b="0" dirty="0" err="1"/>
              <a:t>evaluation</a:t>
            </a:r>
            <a:endParaRPr lang="en" sz="4400" b="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A90F4F0-B667-4F25-93E5-1185CD7D972C}"/>
              </a:ext>
            </a:extLst>
          </p:cNvPr>
          <p:cNvCxnSpPr>
            <a:cxnSpLocks/>
          </p:cNvCxnSpPr>
          <p:nvPr/>
        </p:nvCxnSpPr>
        <p:spPr>
          <a:xfrm>
            <a:off x="1924050" y="4044950"/>
            <a:ext cx="478155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C8A2824-FA52-48FB-9CA1-97978714E066}"/>
              </a:ext>
            </a:extLst>
          </p:cNvPr>
          <p:cNvCxnSpPr>
            <a:cxnSpLocks/>
          </p:cNvCxnSpPr>
          <p:nvPr/>
        </p:nvCxnSpPr>
        <p:spPr>
          <a:xfrm flipV="1">
            <a:off x="4316174" y="2540000"/>
            <a:ext cx="0" cy="314325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2BEAADB-FB41-4346-A776-4CC9C06B4229}"/>
              </a:ext>
            </a:extLst>
          </p:cNvPr>
          <p:cNvSpPr txBox="1"/>
          <p:nvPr/>
        </p:nvSpPr>
        <p:spPr>
          <a:xfrm>
            <a:off x="3487499" y="1982295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Natural and </a:t>
            </a:r>
          </a:p>
          <a:p>
            <a:pPr algn="ctr"/>
            <a:r>
              <a:rPr lang="en-CA" dirty="0"/>
              <a:t>medical sciences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F4B8AB-4EA5-4A15-BDCE-5586072D0F60}"/>
              </a:ext>
            </a:extLst>
          </p:cNvPr>
          <p:cNvSpPr txBox="1"/>
          <p:nvPr/>
        </p:nvSpPr>
        <p:spPr>
          <a:xfrm>
            <a:off x="3487499" y="5753100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Social sciences and humanities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793D01-A09E-4911-B655-90AB77C87DD5}"/>
              </a:ext>
            </a:extLst>
          </p:cNvPr>
          <p:cNvSpPr txBox="1"/>
          <p:nvPr/>
        </p:nvSpPr>
        <p:spPr>
          <a:xfrm>
            <a:off x="6793697" y="3724189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English </a:t>
            </a:r>
          </a:p>
          <a:p>
            <a:pPr algn="ctr"/>
            <a:r>
              <a:rPr lang="en-CA" dirty="0"/>
              <a:t>speaking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96678C-77EE-49F0-8D80-311C04D3443B}"/>
              </a:ext>
            </a:extLst>
          </p:cNvPr>
          <p:cNvSpPr txBox="1"/>
          <p:nvPr/>
        </p:nvSpPr>
        <p:spPr>
          <a:xfrm>
            <a:off x="222652" y="3724189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Non English speaking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40D6BF-7423-45B1-B808-1974EE178FBB}"/>
              </a:ext>
            </a:extLst>
          </p:cNvPr>
          <p:cNvSpPr txBox="1"/>
          <p:nvPr/>
        </p:nvSpPr>
        <p:spPr>
          <a:xfrm>
            <a:off x="4682212" y="2775377"/>
            <a:ext cx="165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rgbClr val="00CC00"/>
                </a:solidFill>
              </a:rPr>
              <a:t>Good</a:t>
            </a:r>
          </a:p>
          <a:p>
            <a:pPr algn="ctr"/>
            <a:r>
              <a:rPr lang="en-CA" sz="2400" dirty="0">
                <a:solidFill>
                  <a:srgbClr val="00CC00"/>
                </a:solidFill>
              </a:rPr>
              <a:t>coverage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2668CD-67DE-4366-94CA-AAFC6FE80D75}"/>
              </a:ext>
            </a:extLst>
          </p:cNvPr>
          <p:cNvSpPr txBox="1"/>
          <p:nvPr/>
        </p:nvSpPr>
        <p:spPr>
          <a:xfrm>
            <a:off x="4682212" y="4448602"/>
            <a:ext cx="165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rgbClr val="CC9900"/>
                </a:solidFill>
              </a:rPr>
              <a:t>Moderate</a:t>
            </a:r>
          </a:p>
          <a:p>
            <a:pPr algn="ctr"/>
            <a:r>
              <a:rPr lang="en-CA" sz="2400" dirty="0">
                <a:solidFill>
                  <a:srgbClr val="CC9900"/>
                </a:solidFill>
              </a:rPr>
              <a:t>coverage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18EF41-CB0E-4DDF-8C7B-8CD6475E440C}"/>
              </a:ext>
            </a:extLst>
          </p:cNvPr>
          <p:cNvSpPr txBox="1"/>
          <p:nvPr/>
        </p:nvSpPr>
        <p:spPr>
          <a:xfrm>
            <a:off x="2290088" y="2775377"/>
            <a:ext cx="165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rgbClr val="CC9900"/>
                </a:solidFill>
              </a:rPr>
              <a:t>Moderate</a:t>
            </a:r>
          </a:p>
          <a:p>
            <a:pPr algn="ctr"/>
            <a:r>
              <a:rPr lang="en-CA" sz="2400" dirty="0">
                <a:solidFill>
                  <a:srgbClr val="CC9900"/>
                </a:solidFill>
              </a:rPr>
              <a:t>coverage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7EBB7A-C749-41C3-B8AF-254E2F79E82B}"/>
              </a:ext>
            </a:extLst>
          </p:cNvPr>
          <p:cNvSpPr txBox="1"/>
          <p:nvPr/>
        </p:nvSpPr>
        <p:spPr>
          <a:xfrm>
            <a:off x="2290088" y="4448602"/>
            <a:ext cx="165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rgbClr val="C00000"/>
                </a:solidFill>
              </a:rPr>
              <a:t>Poor</a:t>
            </a:r>
          </a:p>
          <a:p>
            <a:pPr algn="ctr"/>
            <a:r>
              <a:rPr lang="en-CA" sz="2400" dirty="0">
                <a:solidFill>
                  <a:srgbClr val="C00000"/>
                </a:solidFill>
              </a:rPr>
              <a:t>coverage</a:t>
            </a:r>
          </a:p>
        </p:txBody>
      </p:sp>
    </p:spTree>
    <p:extLst>
      <p:ext uri="{BB962C8B-B14F-4D97-AF65-F5344CB8AC3E}">
        <p14:creationId xmlns:p14="http://schemas.microsoft.com/office/powerpoint/2010/main" val="1698928469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0874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r-CA" sz="4400" b="0" dirty="0"/>
              <a:t>Main </a:t>
            </a:r>
            <a:r>
              <a:rPr lang="fr-CA" sz="4400" b="0" dirty="0" err="1"/>
              <a:t>indicators</a:t>
            </a:r>
            <a:r>
              <a:rPr lang="fr-CA" sz="4400" b="0" dirty="0"/>
              <a:t>: citations</a:t>
            </a:r>
            <a:endParaRPr lang="en" sz="4400" b="0" dirty="0"/>
          </a:p>
        </p:txBody>
      </p:sp>
      <p:sp>
        <p:nvSpPr>
          <p:cNvPr id="4" name="Shape 40"/>
          <p:cNvSpPr txBox="1">
            <a:spLocks/>
          </p:cNvSpPr>
          <p:nvPr/>
        </p:nvSpPr>
        <p:spPr>
          <a:xfrm>
            <a:off x="304795" y="1947332"/>
            <a:ext cx="8360233" cy="47963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eaLnBrk="1" hangingPunct="1"/>
            <a:r>
              <a:rPr lang="en-US" sz="2800" dirty="0">
                <a:latin typeface="Arial" charset="0"/>
                <a:ea typeface="MS PGothic" charset="0"/>
                <a:cs typeface="Arial" charset="0"/>
              </a:rPr>
              <a:t>Varies greatly across disciplines and specialties</a:t>
            </a:r>
          </a:p>
          <a:p>
            <a:pPr lvl="1"/>
            <a:r>
              <a:rPr lang="en-US" sz="2200" dirty="0">
                <a:latin typeface="Arial" charset="0"/>
                <a:ea typeface="MS PGothic" charset="0"/>
                <a:cs typeface="Arial" charset="0"/>
              </a:rPr>
              <a:t>Necessity of field-normalization</a:t>
            </a:r>
          </a:p>
          <a:p>
            <a:pPr eaLnBrk="1" hangingPunct="1"/>
            <a:r>
              <a:rPr lang="en-US" sz="2800" dirty="0">
                <a:latin typeface="Arial" charset="0"/>
                <a:ea typeface="MS PGothic" charset="0"/>
                <a:cs typeface="Arial" charset="0"/>
              </a:rPr>
              <a:t>Importance of </a:t>
            </a:r>
            <a:r>
              <a:rPr lang="fr-CA" sz="2800" dirty="0">
                <a:latin typeface="Arial" charset="0"/>
                <a:ea typeface="MS PGothic" charset="0"/>
                <a:cs typeface="Arial" charset="0"/>
              </a:rPr>
              <a:t>time </a:t>
            </a:r>
            <a:r>
              <a:rPr lang="fr-CA" sz="2800" dirty="0" err="1">
                <a:latin typeface="Arial" charset="0"/>
                <a:ea typeface="MS PGothic" charset="0"/>
                <a:cs typeface="Arial" charset="0"/>
              </a:rPr>
              <a:t>since</a:t>
            </a:r>
            <a:r>
              <a:rPr lang="fr-CA" sz="2800" dirty="0">
                <a:latin typeface="Arial" charset="0"/>
                <a:ea typeface="MS PGothic" charset="0"/>
                <a:cs typeface="Arial" charset="0"/>
              </a:rPr>
              <a:t> publication</a:t>
            </a:r>
            <a:endParaRPr lang="en-US" sz="2800" dirty="0">
              <a:latin typeface="Arial" charset="0"/>
              <a:ea typeface="MS PGothic" charset="0"/>
              <a:cs typeface="Arial" charset="0"/>
            </a:endParaRPr>
          </a:p>
          <a:p>
            <a:pPr lvl="1"/>
            <a:r>
              <a:rPr lang="en-US" sz="2200" dirty="0">
                <a:latin typeface="Arial" charset="0"/>
                <a:ea typeface="MS PGothic" charset="0"/>
                <a:cs typeface="Arial" charset="0"/>
              </a:rPr>
              <a:t>Appropriate citation window varies by discipline and specialty</a:t>
            </a:r>
          </a:p>
          <a:p>
            <a:r>
              <a:rPr lang="en-US" sz="2800" dirty="0">
                <a:latin typeface="Arial" charset="0"/>
                <a:ea typeface="MS PGothic" charset="0"/>
                <a:cs typeface="Arial" charset="0"/>
              </a:rPr>
              <a:t>Moderate correlation with peer-review</a:t>
            </a:r>
          </a:p>
          <a:p>
            <a:r>
              <a:rPr lang="en-US" sz="2800" dirty="0">
                <a:latin typeface="Arial" charset="0"/>
                <a:ea typeface="MS PGothic" charset="0"/>
                <a:cs typeface="Arial" charset="0"/>
              </a:rPr>
              <a:t>Very skewed distributions due to a few highly-cited papers</a:t>
            </a:r>
          </a:p>
          <a:p>
            <a:r>
              <a:rPr lang="en-US" sz="2800" dirty="0">
                <a:latin typeface="Arial" charset="0"/>
                <a:ea typeface="MS PGothic" charset="0"/>
                <a:cs typeface="Arial" charset="0"/>
              </a:rPr>
              <a:t>Importance of self-citations?</a:t>
            </a:r>
          </a:p>
          <a:p>
            <a:r>
              <a:rPr lang="en-US" sz="2800" dirty="0" err="1">
                <a:latin typeface="Arial" charset="0"/>
                <a:ea typeface="MS PGothic" charset="0"/>
                <a:cs typeface="Arial" charset="0"/>
              </a:rPr>
              <a:t>Uncitedness</a:t>
            </a:r>
            <a:r>
              <a:rPr lang="en-US" sz="2800" dirty="0">
                <a:latin typeface="Arial" charset="0"/>
                <a:ea typeface="MS PGothic" charset="0"/>
                <a:cs typeface="Arial" charset="0"/>
              </a:rPr>
              <a:t>? </a:t>
            </a:r>
          </a:p>
          <a:p>
            <a:endParaRPr lang="en-US" sz="2200" dirty="0">
              <a:latin typeface="Arial" charset="0"/>
              <a:ea typeface="MS PGothic" charset="0"/>
              <a:cs typeface="Arial" charset="0"/>
            </a:endParaRPr>
          </a:p>
          <a:p>
            <a:pPr marL="0" indent="0">
              <a:buNone/>
            </a:pPr>
            <a:endParaRPr lang="en-US" sz="2800" dirty="0">
              <a:latin typeface="Arial" charset="0"/>
              <a:ea typeface="MS PGothic" charset="0"/>
              <a:cs typeface="Arial" charset="0"/>
            </a:endParaRPr>
          </a:p>
          <a:p>
            <a:pPr eaLnBrk="1" hangingPunct="1"/>
            <a:endParaRPr lang="en-US" sz="2200" dirty="0">
              <a:latin typeface="Arial" charset="0"/>
              <a:ea typeface="MS PGothic" charset="0"/>
              <a:cs typeface="Arial" charset="0"/>
            </a:endParaRPr>
          </a:p>
          <a:p>
            <a:pPr lvl="1"/>
            <a:endParaRPr lang="en-US" sz="2200" dirty="0"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367791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0874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br>
              <a:rPr lang="fr-CA" sz="4000" b="0" dirty="0"/>
            </a:br>
            <a:r>
              <a:rPr lang="fr-CA" sz="4000" b="0" dirty="0"/>
              <a:t>Self-citations and self-</a:t>
            </a:r>
            <a:r>
              <a:rPr lang="fr-CA" sz="4000" b="0" dirty="0" err="1"/>
              <a:t>references</a:t>
            </a:r>
            <a:r>
              <a:rPr lang="fr-CA" sz="4000" b="0" dirty="0"/>
              <a:t> at the </a:t>
            </a:r>
            <a:r>
              <a:rPr lang="fr-CA" sz="4000" b="0" dirty="0" err="1"/>
              <a:t>researcher</a:t>
            </a:r>
            <a:r>
              <a:rPr lang="fr-CA" sz="4000" b="0" dirty="0"/>
              <a:t> </a:t>
            </a:r>
            <a:r>
              <a:rPr lang="fr-CA" sz="4000" b="0" dirty="0" err="1"/>
              <a:t>level</a:t>
            </a:r>
            <a:endParaRPr lang="en" sz="4000" b="0" dirty="0"/>
          </a:p>
        </p:txBody>
      </p:sp>
      <p:sp>
        <p:nvSpPr>
          <p:cNvPr id="2" name="Rectangle 1"/>
          <p:cNvSpPr/>
          <p:nvPr/>
        </p:nvSpPr>
        <p:spPr>
          <a:xfrm>
            <a:off x="3470952" y="1844997"/>
            <a:ext cx="1957588" cy="76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2">
            <a:extLst>
              <a:ext uri="{FF2B5EF4-FFF2-40B4-BE49-F238E27FC236}">
                <a16:creationId xmlns:a16="http://schemas.microsoft.com/office/drawing/2014/main" id="{F6724117-8D7C-4F19-AF7A-15DCCAB6B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00" y="2010938"/>
            <a:ext cx="7744567" cy="4618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295085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12449</TotalTime>
  <Words>749</Words>
  <Application>Microsoft Office PowerPoint</Application>
  <PresentationFormat>On-screen Show (4:3)</PresentationFormat>
  <Paragraphs>130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Courier New</vt:lpstr>
      <vt:lpstr>Wingdings</vt:lpstr>
      <vt:lpstr/>
      <vt:lpstr> Bibliometris and  research evaluation An overview of current challenges</vt:lpstr>
      <vt:lpstr>Outline</vt:lpstr>
      <vt:lpstr>Research evaluation</vt:lpstr>
      <vt:lpstr>Research evaluation (2)</vt:lpstr>
      <vt:lpstr>Bibliometric data sources</vt:lpstr>
      <vt:lpstr>Limitations</vt:lpstr>
      <vt:lpstr> Inequalities in research evaluation</vt:lpstr>
      <vt:lpstr>Main indicators: citations</vt:lpstr>
      <vt:lpstr> Self-citations and self-references at the researcher level</vt:lpstr>
      <vt:lpstr>Percentage of uncited papers</vt:lpstr>
      <vt:lpstr>Impact Factor</vt:lpstr>
      <vt:lpstr>Number of papers on the JIF</vt:lpstr>
      <vt:lpstr>Asymmetry numerator / denominator</vt:lpstr>
      <vt:lpstr>Disciplinary comparison</vt:lpstr>
      <vt:lpstr>Length of citation window</vt:lpstr>
      <vt:lpstr>Skewness of distributions</vt:lpstr>
      <vt:lpstr>Declining predictive power</vt:lpstr>
      <vt:lpstr>Declining predictive power</vt:lpstr>
      <vt:lpstr>Impact Factor inflation</vt:lpstr>
      <vt:lpstr>Impact Factor inflation</vt:lpstr>
      <vt:lpstr>Impact Factor inflation</vt:lpstr>
      <vt:lpstr>Impact Factor inflation</vt:lpstr>
      <vt:lpstr>Post JIF</vt:lpstr>
      <vt:lpstr>Post JIF (2)</vt:lpstr>
      <vt:lpstr>Adverse effects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Coverage and adoption of altmetrics sources in the bibliometric community</dc:title>
  <dc:creator>Haustein Stefanie</dc:creator>
  <cp:lastModifiedBy>Larivière Vincent</cp:lastModifiedBy>
  <cp:revision>718</cp:revision>
  <dcterms:modified xsi:type="dcterms:W3CDTF">2019-09-26T09:29:34Z</dcterms:modified>
</cp:coreProperties>
</file>