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4"/>
  </p:notesMasterIdLst>
  <p:sldIdLst>
    <p:sldId id="256" r:id="rId2"/>
    <p:sldId id="258" r:id="rId3"/>
    <p:sldId id="284" r:id="rId4"/>
    <p:sldId id="285" r:id="rId5"/>
    <p:sldId id="286" r:id="rId6"/>
    <p:sldId id="289" r:id="rId7"/>
    <p:sldId id="287" r:id="rId8"/>
    <p:sldId id="288" r:id="rId9"/>
    <p:sldId id="283" r:id="rId10"/>
    <p:sldId id="273" r:id="rId11"/>
    <p:sldId id="261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54E00-0253-4FF4-B358-EA5A5C545E16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E596-142F-49C9-A3F7-1FE629B0E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4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596-142F-49C9-A3F7-1FE629B0E3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0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596-142F-49C9-A3F7-1FE629B0E38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1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596-142F-49C9-A3F7-1FE629B0E3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0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596-142F-49C9-A3F7-1FE629B0E3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0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596-142F-49C9-A3F7-1FE629B0E3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1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596-142F-49C9-A3F7-1FE629B0E3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3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E596-142F-49C9-A3F7-1FE629B0E3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5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3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81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6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74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8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9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5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1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5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9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4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1975BC-961E-41EB-A8E9-D99D7B3D856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DE7D9-AB8B-4783-B7A5-C7EA439D1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02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584" y="964462"/>
            <a:ext cx="9899242" cy="3385865"/>
          </a:xfrm>
        </p:spPr>
        <p:txBody>
          <a:bodyPr/>
          <a:lstStyle/>
          <a:p>
            <a:r>
              <a:rPr lang="ru-RU" sz="4400" b="1" dirty="0"/>
              <a:t>Редакционная политика </a:t>
            </a:r>
            <a:r>
              <a:rPr lang="ru-RU" sz="4400" b="1" dirty="0" smtClean="0"/>
              <a:t>журналов </a:t>
            </a:r>
            <a:r>
              <a:rPr lang="ru-RU" sz="4400" b="1" dirty="0"/>
              <a:t>в условиях открытого доступа: </a:t>
            </a:r>
            <a:r>
              <a:rPr lang="ru-RU" sz="4400" b="1" dirty="0" smtClean="0"/>
              <a:t>препринты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583" y="5444836"/>
            <a:ext cx="10572000" cy="697560"/>
          </a:xfrm>
        </p:spPr>
        <p:txBody>
          <a:bodyPr>
            <a:normAutofit/>
          </a:bodyPr>
          <a:lstStyle/>
          <a:p>
            <a:r>
              <a:rPr lang="ru-RU" b="1" dirty="0" smtClean="0"/>
              <a:t>Медведева О.О, Жук А.О. (</a:t>
            </a:r>
            <a:r>
              <a:rPr lang="ru-RU" b="1" dirty="0" err="1" smtClean="0"/>
              <a:t>РАНХ</a:t>
            </a:r>
            <a:r>
              <a:rPr lang="ru-RU" sz="1400" b="1" dirty="0" err="1" smtClean="0"/>
              <a:t>и</a:t>
            </a:r>
            <a:r>
              <a:rPr lang="ru-RU" b="1" dirty="0" err="1" smtClean="0"/>
              <a:t>ГС</a:t>
            </a:r>
            <a:r>
              <a:rPr lang="ru-RU" b="1" dirty="0"/>
              <a:t>, </a:t>
            </a:r>
            <a:r>
              <a:rPr lang="ru-RU" b="1" dirty="0" smtClean="0"/>
              <a:t>АНРИ)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17" y="-73083"/>
            <a:ext cx="1615015" cy="130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8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622839"/>
            <a:ext cx="9404723" cy="140053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Выводы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166" y="1904995"/>
            <a:ext cx="9933283" cy="507012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Рост популярности препринтов требует от журналов всё более подробных и точных формулировок </a:t>
            </a:r>
            <a:r>
              <a:rPr lang="ru-RU" dirty="0" smtClean="0"/>
              <a:t>при описании редакционной политики. </a:t>
            </a:r>
          </a:p>
          <a:p>
            <a:r>
              <a:rPr lang="ru-RU" dirty="0" smtClean="0"/>
              <a:t>Редакциям необходимо размещать на сайте издания подробно описанную политику в отношении препринтов, и включить такую информацию в авторский договор.</a:t>
            </a:r>
          </a:p>
          <a:p>
            <a:r>
              <a:rPr lang="ru-RU" dirty="0" smtClean="0"/>
              <a:t>Внедрение рекомендованных общих критериев и определений в отношении политики препринтов позволит упростить процесс принятия решения об опубликовании как для автора, так и для редакции.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9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3313" y="622234"/>
            <a:ext cx="4590906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Благодарности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3312" y="1814945"/>
            <a:ext cx="10294790" cy="464965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Юрию </a:t>
            </a:r>
            <a:r>
              <a:rPr lang="ru-RU" sz="2400" dirty="0" err="1" smtClean="0"/>
              <a:t>Чеховичу</a:t>
            </a:r>
            <a:r>
              <a:rPr lang="ru-RU" sz="2400" dirty="0" smtClean="0"/>
              <a:t> и </a:t>
            </a:r>
            <a:r>
              <a:rPr lang="ru-RU" sz="2400" dirty="0" smtClean="0"/>
              <a:t>Анне </a:t>
            </a:r>
            <a:r>
              <a:rPr lang="ru-RU" sz="2400" dirty="0" smtClean="0"/>
              <a:t>Кулешовой за живой интерес к делу;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 smtClean="0"/>
              <a:t>Коллегам, ведущим просветительскую деятельность об </a:t>
            </a:r>
            <a:r>
              <a:rPr lang="en-US" sz="2400" dirty="0" smtClean="0"/>
              <a:t>Open Access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НЭИКОН за возможность выступить и за сервис препринтов</a:t>
            </a:r>
            <a:r>
              <a:rPr lang="ru-RU" sz="2400" dirty="0" smtClean="0">
                <a:sym typeface="Wingdings" panose="05000000000000000000" pitchFamily="2" charset="2"/>
              </a:rPr>
              <a:t>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786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20459" y="3172080"/>
            <a:ext cx="5302102" cy="1400530"/>
          </a:xfrm>
        </p:spPr>
        <p:txBody>
          <a:bodyPr/>
          <a:lstStyle/>
          <a:p>
            <a:r>
              <a:rPr lang="ru-RU" sz="3200" dirty="0" smtClean="0"/>
              <a:t>Спасибо за внимание! </a:t>
            </a:r>
            <a:endParaRPr lang="ru-RU" sz="3200" dirty="0"/>
          </a:p>
        </p:txBody>
      </p:sp>
      <p:sp>
        <p:nvSpPr>
          <p:cNvPr id="4" name="Прямоугольник 5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0"/>
            <a:ext cx="2651373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51373" cy="100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054" y="0"/>
            <a:ext cx="1615015" cy="126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1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репринт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002" y="1496292"/>
            <a:ext cx="4771016" cy="4682836"/>
          </a:xfrm>
        </p:spPr>
        <p:txBody>
          <a:bodyPr>
            <a:normAutofit/>
          </a:bodyPr>
          <a:lstStyle/>
          <a:p>
            <a:r>
              <a:rPr lang="ru-RU" dirty="0"/>
              <a:t>(от англ.  </a:t>
            </a:r>
            <a:r>
              <a:rPr lang="en-US" dirty="0"/>
              <a:t>preprint</a:t>
            </a:r>
            <a:r>
              <a:rPr lang="ru-RU" dirty="0"/>
              <a:t> – пред-публикация) </a:t>
            </a:r>
            <a:r>
              <a:rPr lang="ru-RU" dirty="0" smtClean="0"/>
              <a:t>текст</a:t>
            </a:r>
            <a:r>
              <a:rPr lang="ru-RU" dirty="0"/>
              <a:t>, размещенный в открытом доступе до публикации в рецензируемом научном журнале.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произведение </a:t>
            </a:r>
            <a:r>
              <a:rPr lang="ru-RU" dirty="0"/>
              <a:t>в жанре научной публикации, размещенное в сети интернет и не опубликованное ранее в научном </a:t>
            </a:r>
            <a:r>
              <a:rPr lang="ru-RU" dirty="0" smtClean="0"/>
              <a:t>журнале, </a:t>
            </a:r>
            <a:r>
              <a:rPr lang="ru-RU" dirty="0"/>
              <a:t>и как </a:t>
            </a:r>
            <a:r>
              <a:rPr lang="ru-RU" dirty="0" smtClean="0"/>
              <a:t>следствие, </a:t>
            </a:r>
            <a:r>
              <a:rPr lang="ru-RU" dirty="0"/>
              <a:t>не прошедшее процедуру </a:t>
            </a:r>
            <a:r>
              <a:rPr lang="ru-RU" dirty="0" smtClean="0"/>
              <a:t>рецензирования.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928255"/>
            <a:ext cx="5001492" cy="511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50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Что делать редакции?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717964"/>
            <a:ext cx="10534506" cy="4378035"/>
          </a:xfrm>
        </p:spPr>
        <p:txBody>
          <a:bodyPr>
            <a:normAutofit/>
          </a:bodyPr>
          <a:lstStyle/>
          <a:p>
            <a:r>
              <a:rPr lang="ru-RU" dirty="0" smtClean="0"/>
              <a:t>Сформулировать позицию редакции в отношении публикации статьи на основании препринтов</a:t>
            </a:r>
          </a:p>
          <a:p>
            <a:r>
              <a:rPr lang="ru-RU" dirty="0" smtClean="0"/>
              <a:t>Прописать на сайте алгоритм рассмотрения такой статьи и требования к ней</a:t>
            </a:r>
          </a:p>
          <a:p>
            <a:r>
              <a:rPr lang="ru-RU" dirty="0" smtClean="0"/>
              <a:t>Включить информацию о позиции журнала в адрес препринтов в авторский договор</a:t>
            </a:r>
          </a:p>
          <a:p>
            <a:r>
              <a:rPr lang="ru-RU" dirty="0" smtClean="0"/>
              <a:t>Рекомендуется проводить проверку на </a:t>
            </a:r>
            <a:r>
              <a:rPr lang="ru-RU" dirty="0" err="1" smtClean="0"/>
              <a:t>Антиплагиат</a:t>
            </a:r>
            <a:r>
              <a:rPr lang="ru-RU" dirty="0" smtClean="0"/>
              <a:t> на основании даты размещения препринта. </a:t>
            </a:r>
            <a:r>
              <a:rPr lang="ru-RU" dirty="0"/>
              <a:t>Все совпадения по документам, которые найдет система до опубликования препринта-попадает в справку, все что после - </a:t>
            </a:r>
            <a:r>
              <a:rPr lang="ru-RU" dirty="0" smtClean="0"/>
              <a:t>удаляется </a:t>
            </a:r>
            <a:r>
              <a:rPr lang="ru-RU" dirty="0"/>
              <a:t>из результатов проверки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Добавлять в опубликованной статье сноску с указанием на наличие препринта, места его первого размещения и его </a:t>
            </a:r>
            <a:r>
              <a:rPr lang="en-US" dirty="0" smtClean="0"/>
              <a:t>DOI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88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Что делать автору?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853248"/>
            <a:ext cx="10534506" cy="5569527"/>
          </a:xfrm>
        </p:spPr>
        <p:txBody>
          <a:bodyPr>
            <a:normAutofit/>
          </a:bodyPr>
          <a:lstStyle/>
          <a:p>
            <a:r>
              <a:rPr lang="ru-RU" dirty="0" smtClean="0"/>
              <a:t>Требования к размещению препринта: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однозначно указанное авторство в препринте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- видимость даты </a:t>
            </a:r>
            <a:r>
              <a:rPr lang="ru-RU" dirty="0"/>
              <a:t>размещения в базе данных </a:t>
            </a:r>
            <a:r>
              <a:rPr lang="ru-RU" dirty="0" smtClean="0"/>
              <a:t>препринтов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- наличие DOI </a:t>
            </a:r>
            <a:r>
              <a:rPr lang="ru-RU" dirty="0"/>
              <a:t>(это отдельный DOI для препринта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наличие </a:t>
            </a:r>
            <a:r>
              <a:rPr lang="ru-RU" dirty="0" smtClean="0"/>
              <a:t>перечня </a:t>
            </a:r>
            <a:r>
              <a:rPr lang="ru-RU" dirty="0" err="1" smtClean="0"/>
              <a:t>агрегаторов</a:t>
            </a:r>
            <a:r>
              <a:rPr lang="ru-RU" dirty="0" smtClean="0"/>
              <a:t> препринтов, где таковой был размещен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Автор </a:t>
            </a:r>
            <a:r>
              <a:rPr lang="ru-RU" dirty="0"/>
              <a:t>обязан поставить в известность редактора о существовании препринта и предоставить информацию о нем </a:t>
            </a:r>
            <a:r>
              <a:rPr lang="ru-RU" dirty="0" smtClean="0"/>
              <a:t>(дата </a:t>
            </a:r>
            <a:r>
              <a:rPr lang="ru-RU" dirty="0"/>
              <a:t>первого размещения, DOI, авторство, указать и перечислить ссылками в каких </a:t>
            </a:r>
            <a:r>
              <a:rPr lang="ru-RU" dirty="0" err="1" smtClean="0"/>
              <a:t>репозиториях</a:t>
            </a:r>
            <a:r>
              <a:rPr lang="ru-RU" dirty="0" smtClean="0"/>
              <a:t> </a:t>
            </a:r>
            <a:r>
              <a:rPr lang="ru-RU" dirty="0"/>
              <a:t>размещен препринт</a:t>
            </a:r>
            <a:r>
              <a:rPr lang="ru-RU" dirty="0" smtClean="0"/>
              <a:t>)</a:t>
            </a:r>
          </a:p>
          <a:p>
            <a:r>
              <a:rPr lang="ru-RU" dirty="0"/>
              <a:t>Автор должен предоставить редакции дату размещения в </a:t>
            </a:r>
            <a:r>
              <a:rPr lang="ru-RU" dirty="0" err="1"/>
              <a:t>репозитории</a:t>
            </a:r>
            <a:r>
              <a:rPr lang="ru-RU" dirty="0"/>
              <a:t>, чтобы редакция могла провести проверку на </a:t>
            </a:r>
            <a:r>
              <a:rPr lang="ru-RU" dirty="0" err="1"/>
              <a:t>Антиплагиат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066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Требования к 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репозиторию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61067"/>
            <a:ext cx="5560726" cy="5569527"/>
          </a:xfrm>
        </p:spPr>
        <p:txBody>
          <a:bodyPr>
            <a:normAutofit/>
          </a:bodyPr>
          <a:lstStyle/>
          <a:p>
            <a:r>
              <a:rPr lang="ru-RU" dirty="0" smtClean="0"/>
              <a:t>Желательно наличие авторских профилей (для однозначного определения авторства)</a:t>
            </a:r>
          </a:p>
          <a:p>
            <a:r>
              <a:rPr lang="ru-RU" dirty="0"/>
              <a:t>О</a:t>
            </a:r>
            <a:r>
              <a:rPr lang="ru-RU" dirty="0" smtClean="0"/>
              <a:t>бязательно наличие даты </a:t>
            </a:r>
            <a:r>
              <a:rPr lang="ru-RU" dirty="0"/>
              <a:t>размещения препринта</a:t>
            </a:r>
          </a:p>
          <a:p>
            <a:r>
              <a:rPr lang="ru-RU" dirty="0" smtClean="0"/>
              <a:t>Желательна возможность </a:t>
            </a:r>
            <a:r>
              <a:rPr lang="ru-RU" dirty="0"/>
              <a:t>присвоить </a:t>
            </a:r>
            <a:r>
              <a:rPr lang="ru-RU" dirty="0" smtClean="0"/>
              <a:t>DOI, в который зашита дата размещения препринта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90" y="1964085"/>
            <a:ext cx="4384963" cy="43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«Подходящие»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внешние репозитории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95110" y="2662519"/>
            <a:ext cx="4516582" cy="556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 smtClean="0"/>
              <a:t>OSF Preprints </a:t>
            </a:r>
            <a:r>
              <a:rPr lang="en-US" dirty="0" smtClean="0"/>
              <a:t>(</a:t>
            </a:r>
            <a:r>
              <a:rPr lang="ru-RU" dirty="0" smtClean="0"/>
              <a:t>агрегирует, передает данные  в другие </a:t>
            </a:r>
            <a:r>
              <a:rPr lang="ru-RU" dirty="0" err="1" smtClean="0"/>
              <a:t>репозитории</a:t>
            </a:r>
            <a:r>
              <a:rPr lang="ru-RU" dirty="0" smtClean="0"/>
              <a:t>, дата, указание на </a:t>
            </a:r>
            <a:r>
              <a:rPr lang="en-US" dirty="0" err="1" smtClean="0"/>
              <a:t>Crossref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Share.osf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дата,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smtClean="0"/>
              <a:t>SSOAR</a:t>
            </a:r>
            <a:r>
              <a:rPr lang="ru-RU" b="1" dirty="0" smtClean="0"/>
              <a:t> </a:t>
            </a:r>
            <a:r>
              <a:rPr lang="ru-RU" dirty="0" smtClean="0"/>
              <a:t>(только год)</a:t>
            </a:r>
            <a:endParaRPr lang="en-US" dirty="0" smtClean="0"/>
          </a:p>
          <a:p>
            <a:r>
              <a:rPr lang="en-US" b="1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IPUniversity</a:t>
            </a:r>
            <a:endParaRPr lang="ru-RU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15389" y="2662519"/>
            <a:ext cx="3925888" cy="4195481"/>
          </a:xfrm>
        </p:spPr>
        <p:txBody>
          <a:bodyPr/>
          <a:lstStyle/>
          <a:p>
            <a:r>
              <a:rPr lang="ru-RU" b="1" dirty="0" err="1"/>
              <a:t>Preprints</a:t>
            </a:r>
            <a:r>
              <a:rPr lang="en-US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en-US" dirty="0"/>
              <a:t>DOI</a:t>
            </a:r>
            <a:r>
              <a:rPr lang="ru-RU" dirty="0"/>
              <a:t>, дата)</a:t>
            </a:r>
            <a:endParaRPr lang="en-US" dirty="0"/>
          </a:p>
          <a:p>
            <a:r>
              <a:rPr lang="ru-RU" b="1" dirty="0" err="1"/>
              <a:t>Preprints</a:t>
            </a:r>
            <a:r>
              <a:rPr lang="en-US" b="1" dirty="0"/>
              <a:t>.org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en-US" dirty="0"/>
              <a:t>DOI</a:t>
            </a:r>
            <a:r>
              <a:rPr lang="ru-RU" dirty="0"/>
              <a:t>, дата)</a:t>
            </a:r>
            <a:endParaRPr lang="en-US" dirty="0"/>
          </a:p>
          <a:p>
            <a:r>
              <a:rPr lang="en-US" b="1" dirty="0" err="1"/>
              <a:t>arXiv</a:t>
            </a:r>
            <a:r>
              <a:rPr lang="en-US" b="1" dirty="0"/>
              <a:t> </a:t>
            </a:r>
            <a:r>
              <a:rPr lang="ru-RU" dirty="0"/>
              <a:t>(дата внутри </a:t>
            </a:r>
            <a:r>
              <a:rPr lang="en-US" dirty="0"/>
              <a:t>pdf</a:t>
            </a:r>
            <a:r>
              <a:rPr lang="ru-RU" dirty="0"/>
              <a:t>)</a:t>
            </a:r>
            <a:endParaRPr lang="en-US" dirty="0"/>
          </a:p>
          <a:p>
            <a:r>
              <a:rPr lang="en-US" b="1" dirty="0" err="1"/>
              <a:t>RePEc</a:t>
            </a:r>
            <a:r>
              <a:rPr lang="en-US" b="1" dirty="0"/>
              <a:t> –</a:t>
            </a:r>
            <a:r>
              <a:rPr lang="en-US" b="1" dirty="0" err="1"/>
              <a:t>EconPapers</a:t>
            </a:r>
            <a:r>
              <a:rPr lang="en-US" b="1" dirty="0"/>
              <a:t> </a:t>
            </a:r>
            <a:r>
              <a:rPr lang="ru-RU" dirty="0"/>
              <a:t>(дата в карточке публикации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b="1" dirty="0"/>
              <a:t>SSRN</a:t>
            </a:r>
            <a:r>
              <a:rPr lang="en-US" dirty="0"/>
              <a:t> (Elsevier’s- </a:t>
            </a:r>
            <a:r>
              <a:rPr lang="ru-RU" dirty="0"/>
              <a:t>дата, коллекция</a:t>
            </a:r>
            <a:r>
              <a:rPr lang="en-US" dirty="0"/>
              <a:t>)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Правила опубликования статьи на основе препринта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365" y="2435138"/>
            <a:ext cx="10534506" cy="5569527"/>
          </a:xfrm>
        </p:spPr>
        <p:txBody>
          <a:bodyPr>
            <a:normAutofit/>
          </a:bodyPr>
          <a:lstStyle/>
          <a:p>
            <a:r>
              <a:rPr lang="ru-RU" dirty="0" smtClean="0"/>
              <a:t>Редакция сама формулирует свою политику в адрес препринтов</a:t>
            </a:r>
          </a:p>
          <a:p>
            <a:r>
              <a:rPr lang="ru-RU" dirty="0" smtClean="0"/>
              <a:t>Автор обязан проинформировать о наличии препринта и постараться соблюсти требования к </a:t>
            </a:r>
            <a:r>
              <a:rPr lang="ru-RU" dirty="0" err="1" smtClean="0"/>
              <a:t>агрегатору</a:t>
            </a:r>
            <a:r>
              <a:rPr lang="ru-RU" dirty="0" smtClean="0"/>
              <a:t> препринтов при размещении своего препринта</a:t>
            </a:r>
          </a:p>
          <a:p>
            <a:r>
              <a:rPr lang="ru-RU" i="1" dirty="0" smtClean="0"/>
              <a:t>Требование о % идентичности </a:t>
            </a:r>
            <a:r>
              <a:rPr lang="ru-RU" i="1" dirty="0"/>
              <a:t>статьи </a:t>
            </a:r>
            <a:r>
              <a:rPr lang="ru-RU" i="1" dirty="0" smtClean="0"/>
              <a:t>по отношению к препринту кажется нам некорректным.</a:t>
            </a:r>
          </a:p>
          <a:p>
            <a:r>
              <a:rPr lang="ru-RU" i="1" dirty="0"/>
              <a:t>Т</a:t>
            </a:r>
            <a:r>
              <a:rPr lang="ru-RU" i="1" dirty="0" smtClean="0"/>
              <a:t>ребование же к новизне </a:t>
            </a:r>
            <a:r>
              <a:rPr lang="ru-RU" i="1" dirty="0"/>
              <a:t>раздела "дискуссия" </a:t>
            </a:r>
            <a:r>
              <a:rPr lang="ru-RU" i="1" dirty="0" smtClean="0"/>
              <a:t>внутри статьи выглядит приемлемым, поскольку этот раздел по идее и формируется на основании обсуждения опубликованного препринта. </a:t>
            </a:r>
          </a:p>
        </p:txBody>
      </p:sp>
    </p:spTree>
    <p:extLst>
      <p:ext uri="{BB962C8B-B14F-4D97-AF65-F5344CB8AC3E}">
        <p14:creationId xmlns:p14="http://schemas.microsoft.com/office/powerpoint/2010/main" val="2380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19" y="813203"/>
            <a:ext cx="9404723" cy="140053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 обсуждение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365" y="2435138"/>
            <a:ext cx="10534506" cy="5569527"/>
          </a:xfrm>
        </p:spPr>
        <p:txBody>
          <a:bodyPr>
            <a:normAutofit/>
          </a:bodyPr>
          <a:lstStyle/>
          <a:p>
            <a:r>
              <a:rPr lang="ru-RU" dirty="0" smtClean="0"/>
              <a:t>Насколько корректным является размещении </a:t>
            </a:r>
            <a:r>
              <a:rPr lang="ru-RU" dirty="0"/>
              <a:t>препринта  в профиле автора/</a:t>
            </a:r>
            <a:r>
              <a:rPr lang="ru-RU" dirty="0" err="1"/>
              <a:t>репозитории</a:t>
            </a:r>
            <a:r>
              <a:rPr lang="ru-RU" dirty="0"/>
              <a:t> </a:t>
            </a:r>
            <a:r>
              <a:rPr lang="ru-RU" dirty="0" smtClean="0"/>
              <a:t>ВУЗа? </a:t>
            </a:r>
          </a:p>
          <a:p>
            <a:r>
              <a:rPr lang="ru-RU" dirty="0" smtClean="0"/>
              <a:t>1</a:t>
            </a:r>
            <a:r>
              <a:rPr lang="ru-RU" dirty="0"/>
              <a:t>) если ВУЗ не закупает DOI для размещения препринтов своих сотрудников, то нет надежного подтверждения и идентификатора для препринта в сети и </a:t>
            </a:r>
            <a:r>
              <a:rPr lang="ru-RU" dirty="0" smtClean="0"/>
              <a:t>нет </a:t>
            </a:r>
            <a:r>
              <a:rPr lang="ru-RU" dirty="0"/>
              <a:t>даты </a:t>
            </a:r>
            <a:r>
              <a:rPr lang="ru-RU" dirty="0" smtClean="0"/>
              <a:t>загрузки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с </a:t>
            </a:r>
            <a:r>
              <a:rPr lang="ru-RU" dirty="0"/>
              <a:t>другой стороны профиль автора во многих вузах-это источник наполняемости </a:t>
            </a:r>
            <a:r>
              <a:rPr lang="ru-RU" dirty="0" err="1" smtClean="0"/>
              <a:t>репозитория</a:t>
            </a:r>
            <a:r>
              <a:rPr lang="ru-RU" dirty="0" smtClean="0"/>
              <a:t>. И в этом случае, если </a:t>
            </a:r>
            <a:r>
              <a:rPr lang="en-US" dirty="0" smtClean="0"/>
              <a:t>DOI </a:t>
            </a:r>
            <a:r>
              <a:rPr lang="ru-RU" dirty="0" smtClean="0"/>
              <a:t>для препринтов ВУЗ не присваивает, то, логично ли</a:t>
            </a:r>
            <a:r>
              <a:rPr lang="en-US" dirty="0"/>
              <a:t> </a:t>
            </a:r>
            <a:r>
              <a:rPr lang="ru-RU" dirty="0" smtClean="0"/>
              <a:t>запретить выкладывать полнотекст препринта в </a:t>
            </a:r>
            <a:r>
              <a:rPr lang="ru-RU" dirty="0"/>
              <a:t>профиля </a:t>
            </a:r>
            <a:r>
              <a:rPr lang="ru-RU" dirty="0" smtClean="0"/>
              <a:t>автора, </a:t>
            </a:r>
            <a:r>
              <a:rPr lang="ru-RU" dirty="0"/>
              <a:t>а </a:t>
            </a:r>
            <a:r>
              <a:rPr lang="ru-RU" dirty="0" smtClean="0"/>
              <a:t>рекомендовать указывать </a:t>
            </a:r>
            <a:r>
              <a:rPr lang="ru-RU" dirty="0"/>
              <a:t>ссылку на полнотекст препринта, размещенного в специализированной </a:t>
            </a:r>
            <a:r>
              <a:rPr lang="ru-RU" dirty="0" smtClean="0"/>
              <a:t>БД?</a:t>
            </a:r>
          </a:p>
        </p:txBody>
      </p:sp>
    </p:spTree>
    <p:extLst>
      <p:ext uri="{BB962C8B-B14F-4D97-AF65-F5344CB8AC3E}">
        <p14:creationId xmlns:p14="http://schemas.microsoft.com/office/powerpoint/2010/main" val="20785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7" y="186478"/>
            <a:ext cx="9404723" cy="140053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Журнал нового типа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1175658"/>
            <a:ext cx="10881360" cy="5408022"/>
          </a:xfrm>
        </p:spPr>
      </p:pic>
    </p:spTree>
    <p:extLst>
      <p:ext uri="{BB962C8B-B14F-4D97-AF65-F5344CB8AC3E}">
        <p14:creationId xmlns:p14="http://schemas.microsoft.com/office/powerpoint/2010/main" val="2206360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1992</TotalTime>
  <Words>459</Words>
  <Application>Microsoft Office PowerPoint</Application>
  <PresentationFormat>Широкоэкранный</PresentationFormat>
  <Paragraphs>68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Редакционная политика журналов в условиях открытого доступа: препринты</vt:lpstr>
      <vt:lpstr>Препринт</vt:lpstr>
      <vt:lpstr>Что делать редакции?</vt:lpstr>
      <vt:lpstr>Что делать автору?</vt:lpstr>
      <vt:lpstr>Требования к репозиторию</vt:lpstr>
      <vt:lpstr>«Подходящие» внешние репозитории</vt:lpstr>
      <vt:lpstr>Правила опубликования статьи на основе препринта</vt:lpstr>
      <vt:lpstr>На обсуждение</vt:lpstr>
      <vt:lpstr>Журнал нового типа</vt:lpstr>
      <vt:lpstr>Выводы</vt:lpstr>
      <vt:lpstr>Благодарности</vt:lpstr>
      <vt:lpstr>Спасибо за внимание! </vt:lpstr>
    </vt:vector>
  </TitlesOfParts>
  <Company>Жуча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существующего рынка издательских платформ и электронных редакций</dc:title>
  <dc:creator>Alina</dc:creator>
  <cp:lastModifiedBy>Жук Алина Олеговна</cp:lastModifiedBy>
  <cp:revision>181</cp:revision>
  <dcterms:created xsi:type="dcterms:W3CDTF">2018-09-21T14:22:57Z</dcterms:created>
  <dcterms:modified xsi:type="dcterms:W3CDTF">2019-09-30T14:50:15Z</dcterms:modified>
</cp:coreProperties>
</file>