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3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97" r:id="rId2"/>
    <p:sldMasterId id="2147483754" r:id="rId3"/>
    <p:sldMasterId id="2147483779" r:id="rId4"/>
  </p:sldMasterIdLst>
  <p:notesMasterIdLst>
    <p:notesMasterId r:id="rId30"/>
  </p:notesMasterIdLst>
  <p:handoutMasterIdLst>
    <p:handoutMasterId r:id="rId31"/>
  </p:handoutMasterIdLst>
  <p:sldIdLst>
    <p:sldId id="300" r:id="rId5"/>
    <p:sldId id="423" r:id="rId6"/>
    <p:sldId id="422" r:id="rId7"/>
    <p:sldId id="427" r:id="rId8"/>
    <p:sldId id="424" r:id="rId9"/>
    <p:sldId id="425" r:id="rId10"/>
    <p:sldId id="428" r:id="rId11"/>
    <p:sldId id="430" r:id="rId12"/>
    <p:sldId id="432" r:id="rId13"/>
    <p:sldId id="433" r:id="rId14"/>
    <p:sldId id="435" r:id="rId15"/>
    <p:sldId id="438" r:id="rId16"/>
    <p:sldId id="439" r:id="rId17"/>
    <p:sldId id="440" r:id="rId18"/>
    <p:sldId id="436" r:id="rId19"/>
    <p:sldId id="437" r:id="rId20"/>
    <p:sldId id="443" r:id="rId21"/>
    <p:sldId id="441" r:id="rId22"/>
    <p:sldId id="447" r:id="rId23"/>
    <p:sldId id="445" r:id="rId24"/>
    <p:sldId id="448" r:id="rId25"/>
    <p:sldId id="444" r:id="rId26"/>
    <p:sldId id="442" r:id="rId27"/>
    <p:sldId id="296" r:id="rId28"/>
    <p:sldId id="42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2506"/>
    <a:srgbClr val="DE6A10"/>
    <a:srgbClr val="DCBD23"/>
    <a:srgbClr val="00882B"/>
    <a:srgbClr val="0365C0"/>
    <a:srgbClr val="FFC000"/>
    <a:srgbClr val="73669F"/>
    <a:srgbClr val="7584BC"/>
    <a:srgbClr val="FA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09" autoAdjust="0"/>
    <p:restoredTop sz="94595" autoAdjust="0"/>
  </p:normalViewPr>
  <p:slideViewPr>
    <p:cSldViewPr snapToGrid="0">
      <p:cViewPr varScale="1">
        <p:scale>
          <a:sx n="71" d="100"/>
          <a:sy n="71" d="100"/>
        </p:scale>
        <p:origin x="72" y="31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757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2;&#1088;&#1077;&#1084;&#1077;&#1085;&#1085;&#1086;&#1077;%20&#1093;&#1088;&#1072;&#1085;&#1080;&#1083;&#1080;&#1097;&#1077;\&#1057;&#1072;&#1084;&#1086;&#1094;&#1080;&#1090;&#1080;&#1088;&#1086;&#1074;&#1072;&#1085;&#1080;&#1103;%20&#1080;%20&#1087;&#1077;&#1088;&#1077;&#1092;&#1088;&#1072;&#1079;&#1080;&#1088;&#1086;&#1074;&#1082;&#1080;\&#1044;&#1086;&#1082;&#1083;&#1072;&#1076;%20&#1085;&#1072;%20&#1053;&#1069;&#1048;&#1050;&#1054;&#1053;%20&#1080;%20&#1089;&#1090;&#1072;&#1090;&#1100;&#1103;\&#1043;&#1088;&#1072;&#1092;&#1080;&#1082;&#1080;%20&#1076;&#1083;&#1103;%20&#1076;&#1086;&#1082;&#1083;&#1072;&#1076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2;&#1088;&#1077;&#1084;&#1077;&#1085;&#1085;&#1086;&#1077;%20&#1093;&#1088;&#1072;&#1085;&#1080;&#1083;&#1080;&#1097;&#1077;\&#1057;&#1072;&#1084;&#1086;&#1094;&#1080;&#1090;&#1080;&#1088;&#1086;&#1074;&#1072;&#1085;&#1080;&#1103;%20&#1080;%20&#1087;&#1077;&#1088;&#1077;&#1092;&#1088;&#1072;&#1079;&#1080;&#1088;&#1086;&#1074;&#1082;&#1080;\&#1044;&#1086;&#1082;&#1083;&#1072;&#1076;%20&#1085;&#1072;%20&#1053;&#1069;&#1048;&#1050;&#1054;&#1053;%20&#1080;%20&#1089;&#1090;&#1072;&#1090;&#1100;&#1103;\&#1043;&#1088;&#1072;&#1092;&#1080;&#1082;&#1080;%20&#1076;&#1083;&#1103;%20&#1076;&#1086;&#1082;&#1083;&#1072;&#1076;&#107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2;&#1088;&#1077;&#1084;&#1077;&#1085;&#1085;&#1086;&#1077;%20&#1093;&#1088;&#1072;&#1085;&#1080;&#1083;&#1080;&#1097;&#1077;\&#1057;&#1072;&#1084;&#1086;&#1094;&#1080;&#1090;&#1080;&#1088;&#1086;&#1074;&#1072;&#1085;&#1080;&#1103;%20&#1080;%20&#1087;&#1077;&#1088;&#1077;&#1092;&#1088;&#1072;&#1079;&#1080;&#1088;&#1086;&#1074;&#1082;&#1080;\&#1044;&#1086;&#1082;&#1083;&#1072;&#1076;%20&#1085;&#1072;%20&#1053;&#1069;&#1048;&#1050;&#1054;&#1053;%20&#1080;%20&#1089;&#1090;&#1072;&#1090;&#1100;&#1103;\&#1043;&#1088;&#1072;&#1092;&#1080;&#1082;&#1080;%20&#1076;&#1083;&#1103;%20&#1076;&#1086;&#1082;&#1083;&#1072;&#1076;&#1072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'Размеры кластеров'!$A$1:$A$16</c:f>
              <c:numCache>
                <c:formatCode>General</c:formatCode>
                <c:ptCount val="16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</c:numCache>
            </c:numRef>
          </c:cat>
          <c:val>
            <c:numRef>
              <c:f>'Размеры кластеров'!$B$1:$B$16</c:f>
              <c:numCache>
                <c:formatCode>General</c:formatCode>
                <c:ptCount val="16"/>
                <c:pt idx="0">
                  <c:v>67520</c:v>
                </c:pt>
                <c:pt idx="1">
                  <c:v>2702</c:v>
                </c:pt>
                <c:pt idx="2">
                  <c:v>348</c:v>
                </c:pt>
                <c:pt idx="3">
                  <c:v>58</c:v>
                </c:pt>
                <c:pt idx="4">
                  <c:v>20</c:v>
                </c:pt>
                <c:pt idx="5">
                  <c:v>7</c:v>
                </c:pt>
                <c:pt idx="6">
                  <c:v>3</c:v>
                </c:pt>
                <c:pt idx="7">
                  <c:v>7</c:v>
                </c:pt>
                <c:pt idx="8">
                  <c:v>0</c:v>
                </c:pt>
                <c:pt idx="9">
                  <c:v>2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37-439F-B66F-FC2ADCCDBE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5619376"/>
        <c:axId val="445616096"/>
      </c:barChart>
      <c:catAx>
        <c:axId val="4456193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Размер кластера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5616096"/>
        <c:crosses val="autoZero"/>
        <c:auto val="1"/>
        <c:lblAlgn val="ctr"/>
        <c:lblOffset val="100"/>
        <c:noMultiLvlLbl val="0"/>
      </c:catAx>
      <c:valAx>
        <c:axId val="44561609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Количество</a:t>
                </a:r>
                <a:r>
                  <a:rPr lang="ru-RU" baseline="0"/>
                  <a:t> кластеров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5619376"/>
        <c:crosses val="autoZero"/>
        <c:crossBetween val="between"/>
      </c:valAx>
      <c:spPr>
        <a:noFill/>
        <a:ln>
          <a:solidFill>
            <a:schemeClr val="lt1">
              <a:hueOff val="0"/>
              <a:satOff val="0"/>
              <a:lumOff val="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'Годы публикации'!$B$1</c:f>
              <c:strCache>
                <c:ptCount val="1"/>
                <c:pt idx="0">
                  <c:v>Число кластеров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'Годы публикации'!$A$71:$A$94</c:f>
              <c:numCache>
                <c:formatCode>General</c:formatCode>
                <c:ptCount val="24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</c:numCache>
            </c:numRef>
          </c:cat>
          <c:val>
            <c:numRef>
              <c:f>'Годы публикации'!$B$71:$B$94</c:f>
              <c:numCache>
                <c:formatCode>General</c:formatCode>
                <c:ptCount val="24"/>
                <c:pt idx="0">
                  <c:v>3</c:v>
                </c:pt>
                <c:pt idx="1">
                  <c:v>7</c:v>
                </c:pt>
                <c:pt idx="2">
                  <c:v>44</c:v>
                </c:pt>
                <c:pt idx="3">
                  <c:v>107</c:v>
                </c:pt>
                <c:pt idx="4">
                  <c:v>83</c:v>
                </c:pt>
                <c:pt idx="5">
                  <c:v>125</c:v>
                </c:pt>
                <c:pt idx="6">
                  <c:v>138</c:v>
                </c:pt>
                <c:pt idx="7">
                  <c:v>224</c:v>
                </c:pt>
                <c:pt idx="8">
                  <c:v>380</c:v>
                </c:pt>
                <c:pt idx="9">
                  <c:v>672</c:v>
                </c:pt>
                <c:pt idx="10">
                  <c:v>1211</c:v>
                </c:pt>
                <c:pt idx="11">
                  <c:v>1827</c:v>
                </c:pt>
                <c:pt idx="12">
                  <c:v>2393</c:v>
                </c:pt>
                <c:pt idx="13">
                  <c:v>2728</c:v>
                </c:pt>
                <c:pt idx="14">
                  <c:v>3045</c:v>
                </c:pt>
                <c:pt idx="15">
                  <c:v>3691</c:v>
                </c:pt>
                <c:pt idx="16">
                  <c:v>4498</c:v>
                </c:pt>
                <c:pt idx="17">
                  <c:v>3974</c:v>
                </c:pt>
                <c:pt idx="18">
                  <c:v>4887</c:v>
                </c:pt>
                <c:pt idx="19">
                  <c:v>9614</c:v>
                </c:pt>
                <c:pt idx="20">
                  <c:v>12126</c:v>
                </c:pt>
                <c:pt idx="21">
                  <c:v>13647</c:v>
                </c:pt>
                <c:pt idx="22">
                  <c:v>3858</c:v>
                </c:pt>
                <c:pt idx="23">
                  <c:v>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2E-4ED3-B5C0-9C6DE9A66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4050160"/>
        <c:axId val="554047536"/>
      </c:barChart>
      <c:lineChart>
        <c:grouping val="standard"/>
        <c:varyColors val="0"/>
        <c:ser>
          <c:idx val="2"/>
          <c:order val="1"/>
          <c:tx>
            <c:strRef>
              <c:f>'Годы публикации'!$C$1</c:f>
              <c:strCache>
                <c:ptCount val="1"/>
                <c:pt idx="0">
                  <c:v>Всего научных статей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'Годы публикации'!$A$71:$A$94</c:f>
              <c:numCache>
                <c:formatCode>General</c:formatCode>
                <c:ptCount val="24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</c:numCache>
            </c:numRef>
          </c:cat>
          <c:val>
            <c:numRef>
              <c:f>'Годы публикации'!$C$71:$C$94</c:f>
              <c:numCache>
                <c:formatCode>General</c:formatCode>
                <c:ptCount val="24"/>
                <c:pt idx="0">
                  <c:v>2283</c:v>
                </c:pt>
                <c:pt idx="1">
                  <c:v>3179</c:v>
                </c:pt>
                <c:pt idx="2">
                  <c:v>4575</c:v>
                </c:pt>
                <c:pt idx="3">
                  <c:v>6238</c:v>
                </c:pt>
                <c:pt idx="4">
                  <c:v>10467</c:v>
                </c:pt>
                <c:pt idx="5">
                  <c:v>13971</c:v>
                </c:pt>
                <c:pt idx="6">
                  <c:v>16490</c:v>
                </c:pt>
                <c:pt idx="7">
                  <c:v>37042</c:v>
                </c:pt>
                <c:pt idx="8">
                  <c:v>41457</c:v>
                </c:pt>
                <c:pt idx="9">
                  <c:v>82996</c:v>
                </c:pt>
                <c:pt idx="10">
                  <c:v>138096</c:v>
                </c:pt>
                <c:pt idx="11">
                  <c:v>177358</c:v>
                </c:pt>
                <c:pt idx="12">
                  <c:v>179771</c:v>
                </c:pt>
                <c:pt idx="13">
                  <c:v>216991</c:v>
                </c:pt>
                <c:pt idx="14">
                  <c:v>250510</c:v>
                </c:pt>
                <c:pt idx="15">
                  <c:v>284723</c:v>
                </c:pt>
                <c:pt idx="16">
                  <c:v>300352</c:v>
                </c:pt>
                <c:pt idx="17">
                  <c:v>303097</c:v>
                </c:pt>
                <c:pt idx="18">
                  <c:v>310632</c:v>
                </c:pt>
                <c:pt idx="19">
                  <c:v>389051</c:v>
                </c:pt>
                <c:pt idx="20">
                  <c:v>458550</c:v>
                </c:pt>
                <c:pt idx="21">
                  <c:v>444368</c:v>
                </c:pt>
                <c:pt idx="22">
                  <c:v>231512</c:v>
                </c:pt>
                <c:pt idx="23">
                  <c:v>48287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2E-4ED3-B5C0-9C6DE9A66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0304880"/>
        <c:axId val="550305536"/>
      </c:lineChart>
      <c:catAx>
        <c:axId val="550304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 первой публикации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0305536"/>
        <c:crosses val="autoZero"/>
        <c:auto val="0"/>
        <c:lblAlgn val="ctr"/>
        <c:lblOffset val="100"/>
        <c:noMultiLvlLbl val="0"/>
      </c:catAx>
      <c:valAx>
        <c:axId val="550305536"/>
        <c:scaling>
          <c:logBase val="10"/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0304880"/>
        <c:crosses val="autoZero"/>
        <c:crossBetween val="between"/>
      </c:valAx>
      <c:valAx>
        <c:axId val="554047536"/>
        <c:scaling>
          <c:logBase val="10"/>
          <c:orientation val="minMax"/>
          <c:max val="1000000"/>
        </c:scaling>
        <c:delete val="0"/>
        <c:axPos val="r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4050160"/>
        <c:crosses val="max"/>
        <c:crossBetween val="between"/>
      </c:valAx>
      <c:catAx>
        <c:axId val="554050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540475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'Разброс дат публикации'!$B$1</c:f>
              <c:strCache>
                <c:ptCount val="1"/>
                <c:pt idx="0">
                  <c:v>Распределение по разбросу дат публикации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'Разброс дат публикации'!$A$2:$A$25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'Разброс дат публикации'!$B$2:$B$25</c:f>
              <c:numCache>
                <c:formatCode>General</c:formatCode>
                <c:ptCount val="24"/>
                <c:pt idx="0">
                  <c:v>48766</c:v>
                </c:pt>
                <c:pt idx="1">
                  <c:v>11827</c:v>
                </c:pt>
                <c:pt idx="2">
                  <c:v>2758</c:v>
                </c:pt>
                <c:pt idx="3">
                  <c:v>1124</c:v>
                </c:pt>
                <c:pt idx="4">
                  <c:v>666</c:v>
                </c:pt>
                <c:pt idx="5">
                  <c:v>440</c:v>
                </c:pt>
                <c:pt idx="6">
                  <c:v>280</c:v>
                </c:pt>
                <c:pt idx="7">
                  <c:v>181</c:v>
                </c:pt>
                <c:pt idx="8">
                  <c:v>103</c:v>
                </c:pt>
                <c:pt idx="9">
                  <c:v>112</c:v>
                </c:pt>
                <c:pt idx="10">
                  <c:v>70</c:v>
                </c:pt>
                <c:pt idx="11">
                  <c:v>40</c:v>
                </c:pt>
                <c:pt idx="12">
                  <c:v>20</c:v>
                </c:pt>
                <c:pt idx="13">
                  <c:v>10</c:v>
                </c:pt>
                <c:pt idx="14">
                  <c:v>11</c:v>
                </c:pt>
                <c:pt idx="15">
                  <c:v>7</c:v>
                </c:pt>
                <c:pt idx="16">
                  <c:v>6</c:v>
                </c:pt>
                <c:pt idx="17">
                  <c:v>2</c:v>
                </c:pt>
                <c:pt idx="18">
                  <c:v>2</c:v>
                </c:pt>
                <c:pt idx="19">
                  <c:v>0</c:v>
                </c:pt>
                <c:pt idx="20">
                  <c:v>3</c:v>
                </c:pt>
                <c:pt idx="21">
                  <c:v>0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C2-406F-BBC8-579CED1B70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3430760"/>
        <c:axId val="623436008"/>
      </c:barChart>
      <c:catAx>
        <c:axId val="623430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Разброс в годах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3436008"/>
        <c:crosses val="autoZero"/>
        <c:auto val="1"/>
        <c:lblAlgn val="ctr"/>
        <c:lblOffset val="100"/>
        <c:noMultiLvlLbl val="0"/>
      </c:catAx>
      <c:valAx>
        <c:axId val="623436008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Количество кластеров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3430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2F8316-F2F2-49B0-AA6E-2E0FE2C2F0B2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173AFD66-21E3-4CCD-A17F-946AA1D553F8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Полные тексты научных публикаций (источник – </a:t>
          </a:r>
          <a:r>
            <a:rPr lang="en-US" sz="2000" dirty="0" smtClean="0">
              <a:solidFill>
                <a:schemeClr val="bg1"/>
              </a:solidFill>
            </a:rPr>
            <a:t>eLibrary.ru)</a:t>
          </a:r>
          <a:r>
            <a:rPr lang="ru-RU" sz="2000" dirty="0" smtClean="0">
              <a:solidFill>
                <a:schemeClr val="bg1"/>
              </a:solidFill>
            </a:rPr>
            <a:t> – 11+ млн</a:t>
          </a:r>
          <a:endParaRPr lang="ru-RU" sz="2000" dirty="0">
            <a:solidFill>
              <a:schemeClr val="bg1"/>
            </a:solidFill>
          </a:endParaRPr>
        </a:p>
      </dgm:t>
    </dgm:pt>
    <dgm:pt modelId="{859402DA-8327-4BF5-BBE0-004B78C5CFF5}" type="parTrans" cxnId="{BF715F7D-E067-4621-89CD-BCCE8CF647C4}">
      <dgm:prSet/>
      <dgm:spPr/>
      <dgm:t>
        <a:bodyPr/>
        <a:lstStyle/>
        <a:p>
          <a:endParaRPr lang="ru-RU"/>
        </a:p>
      </dgm:t>
    </dgm:pt>
    <dgm:pt modelId="{2164FF36-A162-4A05-AD00-1DFFAE61D768}" type="sibTrans" cxnId="{BF715F7D-E067-4621-89CD-BCCE8CF647C4}">
      <dgm:prSet/>
      <dgm:spPr/>
      <dgm:t>
        <a:bodyPr/>
        <a:lstStyle/>
        <a:p>
          <a:endParaRPr lang="ru-RU"/>
        </a:p>
      </dgm:t>
    </dgm:pt>
    <dgm:pt modelId="{F5CD03E5-06FF-4A36-9F1B-83360D0714F1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Текст на русском языке размером от 5 тысяч символов – 5,5+ млн</a:t>
          </a:r>
          <a:endParaRPr lang="ru-RU" sz="2000" dirty="0">
            <a:solidFill>
              <a:schemeClr val="bg1"/>
            </a:solidFill>
          </a:endParaRPr>
        </a:p>
      </dgm:t>
    </dgm:pt>
    <dgm:pt modelId="{79DD5EFD-42FF-4B31-ADF3-8E1085BA71FF}" type="parTrans" cxnId="{4F2824D2-643B-48C9-973D-666E201002F7}">
      <dgm:prSet/>
      <dgm:spPr/>
      <dgm:t>
        <a:bodyPr/>
        <a:lstStyle/>
        <a:p>
          <a:endParaRPr lang="ru-RU"/>
        </a:p>
      </dgm:t>
    </dgm:pt>
    <dgm:pt modelId="{807293A9-B0AD-4097-A598-B1E0C5CE1AFD}" type="sibTrans" cxnId="{4F2824D2-643B-48C9-973D-666E201002F7}">
      <dgm:prSet/>
      <dgm:spPr/>
      <dgm:t>
        <a:bodyPr/>
        <a:lstStyle/>
        <a:p>
          <a:endParaRPr lang="ru-RU"/>
        </a:p>
      </dgm:t>
    </dgm:pt>
    <dgm:pt modelId="{9A2A4BDF-8BE6-49F4-9174-13CD1D873BBA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Жанр «статья в журнале – научная статья» – 4,3+ млн</a:t>
          </a:r>
          <a:endParaRPr lang="ru-RU" dirty="0">
            <a:solidFill>
              <a:schemeClr val="tx1"/>
            </a:solidFill>
          </a:endParaRPr>
        </a:p>
      </dgm:t>
    </dgm:pt>
    <dgm:pt modelId="{C75157DE-CC35-4978-AA8F-A095DF66E3D5}" type="parTrans" cxnId="{A753A294-50EC-406A-A335-04F66F204443}">
      <dgm:prSet/>
      <dgm:spPr/>
      <dgm:t>
        <a:bodyPr/>
        <a:lstStyle/>
        <a:p>
          <a:endParaRPr lang="ru-RU"/>
        </a:p>
      </dgm:t>
    </dgm:pt>
    <dgm:pt modelId="{402450FE-9ECB-4D54-A117-B857AAFC85ED}" type="sibTrans" cxnId="{A753A294-50EC-406A-A335-04F66F204443}">
      <dgm:prSet/>
      <dgm:spPr/>
      <dgm:t>
        <a:bodyPr/>
        <a:lstStyle/>
        <a:p>
          <a:endParaRPr lang="ru-RU"/>
        </a:p>
      </dgm:t>
    </dgm:pt>
    <dgm:pt modelId="{EF10EC73-B349-4580-B175-EF43B08AF7D2}">
      <dgm:prSet phldrT="[Текст]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9D26C194-4395-47ED-B1D5-40C5DE74AE69}" type="parTrans" cxnId="{E7379E88-A963-4796-880F-5816AEF91F8C}">
      <dgm:prSet/>
      <dgm:spPr/>
      <dgm:t>
        <a:bodyPr/>
        <a:lstStyle/>
        <a:p>
          <a:endParaRPr lang="ru-RU"/>
        </a:p>
      </dgm:t>
    </dgm:pt>
    <dgm:pt modelId="{93D16979-A9B7-4F1C-9D64-608C73292C63}" type="sibTrans" cxnId="{E7379E88-A963-4796-880F-5816AEF91F8C}">
      <dgm:prSet/>
      <dgm:spPr/>
      <dgm:t>
        <a:bodyPr/>
        <a:lstStyle/>
        <a:p>
          <a:endParaRPr lang="ru-RU"/>
        </a:p>
      </dgm:t>
    </dgm:pt>
    <dgm:pt modelId="{670623D0-D5D8-4418-BE09-6B0804510727}">
      <dgm:prSet phldrT="[Текст]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F697ED4F-1E11-42E2-B563-2CC2B0B1DCE1}" type="parTrans" cxnId="{F353D7DE-C19D-4F08-AAE9-BAD0EDF5943D}">
      <dgm:prSet/>
      <dgm:spPr/>
      <dgm:t>
        <a:bodyPr/>
        <a:lstStyle/>
        <a:p>
          <a:endParaRPr lang="ru-RU"/>
        </a:p>
      </dgm:t>
    </dgm:pt>
    <dgm:pt modelId="{02FE800B-C12A-41CC-BCE5-8088B88E2BF4}" type="sibTrans" cxnId="{F353D7DE-C19D-4F08-AAE9-BAD0EDF5943D}">
      <dgm:prSet/>
      <dgm:spPr/>
      <dgm:t>
        <a:bodyPr/>
        <a:lstStyle/>
        <a:p>
          <a:endParaRPr lang="ru-RU"/>
        </a:p>
      </dgm:t>
    </dgm:pt>
    <dgm:pt modelId="{22DD0B33-20A0-4859-9A2E-9D2524A2D465}">
      <dgm:prSet phldrT="[Текст]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74FEE73B-0974-426E-98EF-2C1F49C4F922}" type="parTrans" cxnId="{6AE4AC2A-34A6-4A00-9D6A-D3D0B7ACA6F2}">
      <dgm:prSet/>
      <dgm:spPr/>
      <dgm:t>
        <a:bodyPr/>
        <a:lstStyle/>
        <a:p>
          <a:endParaRPr lang="ru-RU"/>
        </a:p>
      </dgm:t>
    </dgm:pt>
    <dgm:pt modelId="{94030F18-8D06-4B2B-A34F-F79EE3FB9225}" type="sibTrans" cxnId="{6AE4AC2A-34A6-4A00-9D6A-D3D0B7ACA6F2}">
      <dgm:prSet/>
      <dgm:spPr/>
      <dgm:t>
        <a:bodyPr/>
        <a:lstStyle/>
        <a:p>
          <a:endParaRPr lang="ru-RU"/>
        </a:p>
      </dgm:t>
    </dgm:pt>
    <dgm:pt modelId="{AAE7CCBA-7987-4FD9-8334-27C13E63D65E}" type="pres">
      <dgm:prSet presAssocID="{0F2F8316-F2F2-49B0-AA6E-2E0FE2C2F0B2}" presName="Name0" presStyleCnt="0">
        <dgm:presLayoutVars>
          <dgm:dir/>
          <dgm:animLvl val="lvl"/>
          <dgm:resizeHandles val="exact"/>
        </dgm:presLayoutVars>
      </dgm:prSet>
      <dgm:spPr/>
    </dgm:pt>
    <dgm:pt modelId="{7A939F3D-84C8-443E-AD8B-C1AF00EE7A05}" type="pres">
      <dgm:prSet presAssocID="{173AFD66-21E3-4CCD-A17F-946AA1D553F8}" presName="Name8" presStyleCnt="0"/>
      <dgm:spPr/>
    </dgm:pt>
    <dgm:pt modelId="{49D5473D-5D5C-44C3-A078-2D9950A4F0AE}" type="pres">
      <dgm:prSet presAssocID="{173AFD66-21E3-4CCD-A17F-946AA1D553F8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27E27-E113-4579-BB9E-FBF60611D22E}" type="pres">
      <dgm:prSet presAssocID="{173AFD66-21E3-4CCD-A17F-946AA1D553F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1A828-9B26-4697-B4C7-0E72F577D228}" type="pres">
      <dgm:prSet presAssocID="{F5CD03E5-06FF-4A36-9F1B-83360D0714F1}" presName="Name8" presStyleCnt="0"/>
      <dgm:spPr/>
    </dgm:pt>
    <dgm:pt modelId="{9938A2E1-67A2-4AE6-B6CF-313489FC7611}" type="pres">
      <dgm:prSet presAssocID="{F5CD03E5-06FF-4A36-9F1B-83360D0714F1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4352B-BDBE-49B5-8E58-C1E72F9D7E67}" type="pres">
      <dgm:prSet presAssocID="{F5CD03E5-06FF-4A36-9F1B-83360D0714F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C1E07-755E-4E1C-A083-C238B269D700}" type="pres">
      <dgm:prSet presAssocID="{9A2A4BDF-8BE6-49F4-9174-13CD1D873BBA}" presName="Name8" presStyleCnt="0"/>
      <dgm:spPr/>
    </dgm:pt>
    <dgm:pt modelId="{60B70CBC-B9C1-4A80-BD9C-5FCB983D7215}" type="pres">
      <dgm:prSet presAssocID="{9A2A4BDF-8BE6-49F4-9174-13CD1D873BBA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15CE0-01A8-4F56-896F-0DB6EB981D2F}" type="pres">
      <dgm:prSet presAssocID="{9A2A4BDF-8BE6-49F4-9174-13CD1D873BB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73B95-A142-4279-8EBB-49442CB8F13B}" type="pres">
      <dgm:prSet presAssocID="{670623D0-D5D8-4418-BE09-6B0804510727}" presName="Name8" presStyleCnt="0"/>
      <dgm:spPr/>
    </dgm:pt>
    <dgm:pt modelId="{3F17F3AF-4625-455D-BDD8-D19E06689FB8}" type="pres">
      <dgm:prSet presAssocID="{670623D0-D5D8-4418-BE09-6B0804510727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E4211-6D4A-424B-9B61-1E9F655CCBDC}" type="pres">
      <dgm:prSet presAssocID="{670623D0-D5D8-4418-BE09-6B080451072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5C3F77-0510-42FB-85A2-ECDB3490C23E}" type="pres">
      <dgm:prSet presAssocID="{22DD0B33-20A0-4859-9A2E-9D2524A2D465}" presName="Name8" presStyleCnt="0"/>
      <dgm:spPr/>
    </dgm:pt>
    <dgm:pt modelId="{56BA1214-98CD-4D6B-8589-49A308E09352}" type="pres">
      <dgm:prSet presAssocID="{22DD0B33-20A0-4859-9A2E-9D2524A2D465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015F8-BB03-4B0A-9894-1D5259EAE9F3}" type="pres">
      <dgm:prSet presAssocID="{22DD0B33-20A0-4859-9A2E-9D2524A2D46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FD4A18-82AC-4805-8CDA-0FC0262CB566}" type="pres">
      <dgm:prSet presAssocID="{EF10EC73-B349-4580-B175-EF43B08AF7D2}" presName="Name8" presStyleCnt="0"/>
      <dgm:spPr/>
    </dgm:pt>
    <dgm:pt modelId="{129A6B77-7161-45A8-BCA6-2CFFB6C6FEE2}" type="pres">
      <dgm:prSet presAssocID="{EF10EC73-B349-4580-B175-EF43B08AF7D2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2DB07-E02A-4853-A818-A1737AEE0571}" type="pres">
      <dgm:prSet presAssocID="{EF10EC73-B349-4580-B175-EF43B08AF7D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0755E1-AAA5-48D2-84A7-3E62D56AA25D}" type="presOf" srcId="{173AFD66-21E3-4CCD-A17F-946AA1D553F8}" destId="{B0927E27-E113-4579-BB9E-FBF60611D22E}" srcOrd="1" destOrd="0" presId="urn:microsoft.com/office/officeart/2005/8/layout/pyramid3"/>
    <dgm:cxn modelId="{6AE4AC2A-34A6-4A00-9D6A-D3D0B7ACA6F2}" srcId="{0F2F8316-F2F2-49B0-AA6E-2E0FE2C2F0B2}" destId="{22DD0B33-20A0-4859-9A2E-9D2524A2D465}" srcOrd="4" destOrd="0" parTransId="{74FEE73B-0974-426E-98EF-2C1F49C4F922}" sibTransId="{94030F18-8D06-4B2B-A34F-F79EE3FB9225}"/>
    <dgm:cxn modelId="{4F93D151-0105-46F7-B029-F3A380089C52}" type="presOf" srcId="{F5CD03E5-06FF-4A36-9F1B-83360D0714F1}" destId="{1944352B-BDBE-49B5-8E58-C1E72F9D7E67}" srcOrd="1" destOrd="0" presId="urn:microsoft.com/office/officeart/2005/8/layout/pyramid3"/>
    <dgm:cxn modelId="{A753A294-50EC-406A-A335-04F66F204443}" srcId="{0F2F8316-F2F2-49B0-AA6E-2E0FE2C2F0B2}" destId="{9A2A4BDF-8BE6-49F4-9174-13CD1D873BBA}" srcOrd="2" destOrd="0" parTransId="{C75157DE-CC35-4978-AA8F-A095DF66E3D5}" sibTransId="{402450FE-9ECB-4D54-A117-B857AAFC85ED}"/>
    <dgm:cxn modelId="{F353D7DE-C19D-4F08-AAE9-BAD0EDF5943D}" srcId="{0F2F8316-F2F2-49B0-AA6E-2E0FE2C2F0B2}" destId="{670623D0-D5D8-4418-BE09-6B0804510727}" srcOrd="3" destOrd="0" parTransId="{F697ED4F-1E11-42E2-B563-2CC2B0B1DCE1}" sibTransId="{02FE800B-C12A-41CC-BCE5-8088B88E2BF4}"/>
    <dgm:cxn modelId="{3097A483-E648-4E96-B698-B2CDE572FD67}" type="presOf" srcId="{F5CD03E5-06FF-4A36-9F1B-83360D0714F1}" destId="{9938A2E1-67A2-4AE6-B6CF-313489FC7611}" srcOrd="0" destOrd="0" presId="urn:microsoft.com/office/officeart/2005/8/layout/pyramid3"/>
    <dgm:cxn modelId="{E1569744-E107-4EAD-BBE8-433D30F409D5}" type="presOf" srcId="{670623D0-D5D8-4418-BE09-6B0804510727}" destId="{0A9E4211-6D4A-424B-9B61-1E9F655CCBDC}" srcOrd="1" destOrd="0" presId="urn:microsoft.com/office/officeart/2005/8/layout/pyramid3"/>
    <dgm:cxn modelId="{B3CB9517-A5F2-4923-BAD8-3C053151AB94}" type="presOf" srcId="{EF10EC73-B349-4580-B175-EF43B08AF7D2}" destId="{129A6B77-7161-45A8-BCA6-2CFFB6C6FEE2}" srcOrd="0" destOrd="0" presId="urn:microsoft.com/office/officeart/2005/8/layout/pyramid3"/>
    <dgm:cxn modelId="{4F2824D2-643B-48C9-973D-666E201002F7}" srcId="{0F2F8316-F2F2-49B0-AA6E-2E0FE2C2F0B2}" destId="{F5CD03E5-06FF-4A36-9F1B-83360D0714F1}" srcOrd="1" destOrd="0" parTransId="{79DD5EFD-42FF-4B31-ADF3-8E1085BA71FF}" sibTransId="{807293A9-B0AD-4097-A598-B1E0C5CE1AFD}"/>
    <dgm:cxn modelId="{269DCC2A-27AB-46AE-95D8-F90CC0A2759F}" type="presOf" srcId="{670623D0-D5D8-4418-BE09-6B0804510727}" destId="{3F17F3AF-4625-455D-BDD8-D19E06689FB8}" srcOrd="0" destOrd="0" presId="urn:microsoft.com/office/officeart/2005/8/layout/pyramid3"/>
    <dgm:cxn modelId="{9ABCD940-CCA3-4E4A-B333-E17EA36B0F76}" type="presOf" srcId="{9A2A4BDF-8BE6-49F4-9174-13CD1D873BBA}" destId="{60B70CBC-B9C1-4A80-BD9C-5FCB983D7215}" srcOrd="0" destOrd="0" presId="urn:microsoft.com/office/officeart/2005/8/layout/pyramid3"/>
    <dgm:cxn modelId="{E7379E88-A963-4796-880F-5816AEF91F8C}" srcId="{0F2F8316-F2F2-49B0-AA6E-2E0FE2C2F0B2}" destId="{EF10EC73-B349-4580-B175-EF43B08AF7D2}" srcOrd="5" destOrd="0" parTransId="{9D26C194-4395-47ED-B1D5-40C5DE74AE69}" sibTransId="{93D16979-A9B7-4F1C-9D64-608C73292C63}"/>
    <dgm:cxn modelId="{1A9187B8-B833-4735-85CB-74FB4F5784CA}" type="presOf" srcId="{EF10EC73-B349-4580-B175-EF43B08AF7D2}" destId="{4A72DB07-E02A-4853-A818-A1737AEE0571}" srcOrd="1" destOrd="0" presId="urn:microsoft.com/office/officeart/2005/8/layout/pyramid3"/>
    <dgm:cxn modelId="{45373138-8090-4B97-B1B5-A62E0319E627}" type="presOf" srcId="{9A2A4BDF-8BE6-49F4-9174-13CD1D873BBA}" destId="{7B515CE0-01A8-4F56-896F-0DB6EB981D2F}" srcOrd="1" destOrd="0" presId="urn:microsoft.com/office/officeart/2005/8/layout/pyramid3"/>
    <dgm:cxn modelId="{6EA13136-D9A4-42C7-81A7-173893B13E10}" type="presOf" srcId="{173AFD66-21E3-4CCD-A17F-946AA1D553F8}" destId="{49D5473D-5D5C-44C3-A078-2D9950A4F0AE}" srcOrd="0" destOrd="0" presId="urn:microsoft.com/office/officeart/2005/8/layout/pyramid3"/>
    <dgm:cxn modelId="{BF715F7D-E067-4621-89CD-BCCE8CF647C4}" srcId="{0F2F8316-F2F2-49B0-AA6E-2E0FE2C2F0B2}" destId="{173AFD66-21E3-4CCD-A17F-946AA1D553F8}" srcOrd="0" destOrd="0" parTransId="{859402DA-8327-4BF5-BBE0-004B78C5CFF5}" sibTransId="{2164FF36-A162-4A05-AD00-1DFFAE61D768}"/>
    <dgm:cxn modelId="{20F78B03-EB89-4A5C-85B1-1274AFEFD7BC}" type="presOf" srcId="{22DD0B33-20A0-4859-9A2E-9D2524A2D465}" destId="{282015F8-BB03-4B0A-9894-1D5259EAE9F3}" srcOrd="1" destOrd="0" presId="urn:microsoft.com/office/officeart/2005/8/layout/pyramid3"/>
    <dgm:cxn modelId="{5F382DF4-9420-45DC-A093-39D8CDD8A1CF}" type="presOf" srcId="{0F2F8316-F2F2-49B0-AA6E-2E0FE2C2F0B2}" destId="{AAE7CCBA-7987-4FD9-8334-27C13E63D65E}" srcOrd="0" destOrd="0" presId="urn:microsoft.com/office/officeart/2005/8/layout/pyramid3"/>
    <dgm:cxn modelId="{6EDC8AA8-5790-49DB-830E-C43ACE24C99B}" type="presOf" srcId="{22DD0B33-20A0-4859-9A2E-9D2524A2D465}" destId="{56BA1214-98CD-4D6B-8589-49A308E09352}" srcOrd="0" destOrd="0" presId="urn:microsoft.com/office/officeart/2005/8/layout/pyramid3"/>
    <dgm:cxn modelId="{F1D77895-1C6D-48C5-BF77-44EE5C537DA2}" type="presParOf" srcId="{AAE7CCBA-7987-4FD9-8334-27C13E63D65E}" destId="{7A939F3D-84C8-443E-AD8B-C1AF00EE7A05}" srcOrd="0" destOrd="0" presId="urn:microsoft.com/office/officeart/2005/8/layout/pyramid3"/>
    <dgm:cxn modelId="{E9CFE23A-532C-4DAF-ADD2-FC76AB553BF3}" type="presParOf" srcId="{7A939F3D-84C8-443E-AD8B-C1AF00EE7A05}" destId="{49D5473D-5D5C-44C3-A078-2D9950A4F0AE}" srcOrd="0" destOrd="0" presId="urn:microsoft.com/office/officeart/2005/8/layout/pyramid3"/>
    <dgm:cxn modelId="{CCC9D818-7407-434A-B119-8EEE91F2EE9F}" type="presParOf" srcId="{7A939F3D-84C8-443E-AD8B-C1AF00EE7A05}" destId="{B0927E27-E113-4579-BB9E-FBF60611D22E}" srcOrd="1" destOrd="0" presId="urn:microsoft.com/office/officeart/2005/8/layout/pyramid3"/>
    <dgm:cxn modelId="{71BCB7BA-036F-4407-B712-B99126D7782E}" type="presParOf" srcId="{AAE7CCBA-7987-4FD9-8334-27C13E63D65E}" destId="{B3E1A828-9B26-4697-B4C7-0E72F577D228}" srcOrd="1" destOrd="0" presId="urn:microsoft.com/office/officeart/2005/8/layout/pyramid3"/>
    <dgm:cxn modelId="{96BC4D9F-E483-4B14-A37C-5E86B85CE283}" type="presParOf" srcId="{B3E1A828-9B26-4697-B4C7-0E72F577D228}" destId="{9938A2E1-67A2-4AE6-B6CF-313489FC7611}" srcOrd="0" destOrd="0" presId="urn:microsoft.com/office/officeart/2005/8/layout/pyramid3"/>
    <dgm:cxn modelId="{92A7174F-1DAC-4D79-B843-1914F2CF7894}" type="presParOf" srcId="{B3E1A828-9B26-4697-B4C7-0E72F577D228}" destId="{1944352B-BDBE-49B5-8E58-C1E72F9D7E67}" srcOrd="1" destOrd="0" presId="urn:microsoft.com/office/officeart/2005/8/layout/pyramid3"/>
    <dgm:cxn modelId="{448B96C1-91A1-4C9A-8F61-91CE9FA3A898}" type="presParOf" srcId="{AAE7CCBA-7987-4FD9-8334-27C13E63D65E}" destId="{EBCC1E07-755E-4E1C-A083-C238B269D700}" srcOrd="2" destOrd="0" presId="urn:microsoft.com/office/officeart/2005/8/layout/pyramid3"/>
    <dgm:cxn modelId="{33292B6D-7634-4FD2-BF52-839AE8B28421}" type="presParOf" srcId="{EBCC1E07-755E-4E1C-A083-C238B269D700}" destId="{60B70CBC-B9C1-4A80-BD9C-5FCB983D7215}" srcOrd="0" destOrd="0" presId="urn:microsoft.com/office/officeart/2005/8/layout/pyramid3"/>
    <dgm:cxn modelId="{659902CF-873C-42AD-B12C-24FD042DB237}" type="presParOf" srcId="{EBCC1E07-755E-4E1C-A083-C238B269D700}" destId="{7B515CE0-01A8-4F56-896F-0DB6EB981D2F}" srcOrd="1" destOrd="0" presId="urn:microsoft.com/office/officeart/2005/8/layout/pyramid3"/>
    <dgm:cxn modelId="{38A87252-CBFD-45A8-80AC-244F46F62226}" type="presParOf" srcId="{AAE7CCBA-7987-4FD9-8334-27C13E63D65E}" destId="{0F573B95-A142-4279-8EBB-49442CB8F13B}" srcOrd="3" destOrd="0" presId="urn:microsoft.com/office/officeart/2005/8/layout/pyramid3"/>
    <dgm:cxn modelId="{750DD9B8-6718-4A4E-A0F3-14D2673070F1}" type="presParOf" srcId="{0F573B95-A142-4279-8EBB-49442CB8F13B}" destId="{3F17F3AF-4625-455D-BDD8-D19E06689FB8}" srcOrd="0" destOrd="0" presId="urn:microsoft.com/office/officeart/2005/8/layout/pyramid3"/>
    <dgm:cxn modelId="{09FF4FF6-9D71-4E3F-A55F-C894DDB6AB6B}" type="presParOf" srcId="{0F573B95-A142-4279-8EBB-49442CB8F13B}" destId="{0A9E4211-6D4A-424B-9B61-1E9F655CCBDC}" srcOrd="1" destOrd="0" presId="urn:microsoft.com/office/officeart/2005/8/layout/pyramid3"/>
    <dgm:cxn modelId="{7A0573B4-2FF5-462F-A91D-CF7D3B3BD22D}" type="presParOf" srcId="{AAE7CCBA-7987-4FD9-8334-27C13E63D65E}" destId="{955C3F77-0510-42FB-85A2-ECDB3490C23E}" srcOrd="4" destOrd="0" presId="urn:microsoft.com/office/officeart/2005/8/layout/pyramid3"/>
    <dgm:cxn modelId="{81B9DEFF-C7BE-4FA3-8A03-13492FB71B56}" type="presParOf" srcId="{955C3F77-0510-42FB-85A2-ECDB3490C23E}" destId="{56BA1214-98CD-4D6B-8589-49A308E09352}" srcOrd="0" destOrd="0" presId="urn:microsoft.com/office/officeart/2005/8/layout/pyramid3"/>
    <dgm:cxn modelId="{AB325C24-DE02-47B0-B64B-5E7638365782}" type="presParOf" srcId="{955C3F77-0510-42FB-85A2-ECDB3490C23E}" destId="{282015F8-BB03-4B0A-9894-1D5259EAE9F3}" srcOrd="1" destOrd="0" presId="urn:microsoft.com/office/officeart/2005/8/layout/pyramid3"/>
    <dgm:cxn modelId="{180498F8-4155-46D2-B43F-53D3FADDFBD0}" type="presParOf" srcId="{AAE7CCBA-7987-4FD9-8334-27C13E63D65E}" destId="{B6FD4A18-82AC-4805-8CDA-0FC0262CB566}" srcOrd="5" destOrd="0" presId="urn:microsoft.com/office/officeart/2005/8/layout/pyramid3"/>
    <dgm:cxn modelId="{956B2749-4F7D-43E7-A2C3-F27EDD58FE72}" type="presParOf" srcId="{B6FD4A18-82AC-4805-8CDA-0FC0262CB566}" destId="{129A6B77-7161-45A8-BCA6-2CFFB6C6FEE2}" srcOrd="0" destOrd="0" presId="urn:microsoft.com/office/officeart/2005/8/layout/pyramid3"/>
    <dgm:cxn modelId="{4A17B78F-A36B-4765-A7C0-FA170955D594}" type="presParOf" srcId="{B6FD4A18-82AC-4805-8CDA-0FC0262CB566}" destId="{4A72DB07-E02A-4853-A818-A1737AEE0571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5473D-5D5C-44C3-A078-2D9950A4F0AE}">
      <dsp:nvSpPr>
        <dsp:cNvPr id="0" name=""/>
        <dsp:cNvSpPr/>
      </dsp:nvSpPr>
      <dsp:spPr>
        <a:xfrm rot="10800000">
          <a:off x="0" y="0"/>
          <a:ext cx="7757164" cy="793401"/>
        </a:xfrm>
        <a:prstGeom prst="trapezoid">
          <a:avLst>
            <a:gd name="adj" fmla="val 8147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Полные тексты научных публикаций (источник – </a:t>
          </a:r>
          <a:r>
            <a:rPr lang="en-US" sz="2000" kern="1200" dirty="0" smtClean="0">
              <a:solidFill>
                <a:schemeClr val="bg1"/>
              </a:solidFill>
            </a:rPr>
            <a:t>eLibrary.ru)</a:t>
          </a:r>
          <a:r>
            <a:rPr lang="ru-RU" sz="2000" kern="1200" dirty="0" smtClean="0">
              <a:solidFill>
                <a:schemeClr val="bg1"/>
              </a:solidFill>
            </a:rPr>
            <a:t> – 11+ млн</a:t>
          </a:r>
          <a:endParaRPr lang="ru-RU" sz="2000" kern="1200" dirty="0">
            <a:solidFill>
              <a:schemeClr val="bg1"/>
            </a:solidFill>
          </a:endParaRPr>
        </a:p>
      </dsp:txBody>
      <dsp:txXfrm rot="-10800000">
        <a:off x="1357503" y="0"/>
        <a:ext cx="5042156" cy="793401"/>
      </dsp:txXfrm>
    </dsp:sp>
    <dsp:sp modelId="{9938A2E1-67A2-4AE6-B6CF-313489FC7611}">
      <dsp:nvSpPr>
        <dsp:cNvPr id="0" name=""/>
        <dsp:cNvSpPr/>
      </dsp:nvSpPr>
      <dsp:spPr>
        <a:xfrm rot="10800000">
          <a:off x="646430" y="793401"/>
          <a:ext cx="6464303" cy="793401"/>
        </a:xfrm>
        <a:prstGeom prst="trapezoid">
          <a:avLst>
            <a:gd name="adj" fmla="val 8147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Текст на русском языке размером от 5 тысяч символов – 5,5+ млн</a:t>
          </a:r>
          <a:endParaRPr lang="ru-RU" sz="2000" kern="1200" dirty="0">
            <a:solidFill>
              <a:schemeClr val="bg1"/>
            </a:solidFill>
          </a:endParaRPr>
        </a:p>
      </dsp:txBody>
      <dsp:txXfrm rot="-10800000">
        <a:off x="1777683" y="793401"/>
        <a:ext cx="4201797" cy="793401"/>
      </dsp:txXfrm>
    </dsp:sp>
    <dsp:sp modelId="{60B70CBC-B9C1-4A80-BD9C-5FCB983D7215}">
      <dsp:nvSpPr>
        <dsp:cNvPr id="0" name=""/>
        <dsp:cNvSpPr/>
      </dsp:nvSpPr>
      <dsp:spPr>
        <a:xfrm rot="10800000">
          <a:off x="1292860" y="1586802"/>
          <a:ext cx="5171442" cy="793401"/>
        </a:xfrm>
        <a:prstGeom prst="trapezoid">
          <a:avLst>
            <a:gd name="adj" fmla="val 81476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Жанр «статья в журнале – научная статья» – 4,3+ млн</a:t>
          </a:r>
          <a:endParaRPr lang="ru-RU" sz="2000" kern="1200" dirty="0">
            <a:solidFill>
              <a:schemeClr val="tx1"/>
            </a:solidFill>
          </a:endParaRPr>
        </a:p>
      </dsp:txBody>
      <dsp:txXfrm rot="-10800000">
        <a:off x="2197863" y="1586802"/>
        <a:ext cx="3361437" cy="793401"/>
      </dsp:txXfrm>
    </dsp:sp>
    <dsp:sp modelId="{3F17F3AF-4625-455D-BDD8-D19E06689FB8}">
      <dsp:nvSpPr>
        <dsp:cNvPr id="0" name=""/>
        <dsp:cNvSpPr/>
      </dsp:nvSpPr>
      <dsp:spPr>
        <a:xfrm rot="10800000">
          <a:off x="1939291" y="2380204"/>
          <a:ext cx="3878582" cy="793401"/>
        </a:xfrm>
        <a:prstGeom prst="trapezoid">
          <a:avLst>
            <a:gd name="adj" fmla="val 8147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bg1"/>
            </a:solidFill>
          </a:endParaRPr>
        </a:p>
      </dsp:txBody>
      <dsp:txXfrm rot="-10800000">
        <a:off x="2618042" y="2380204"/>
        <a:ext cx="2521078" cy="793401"/>
      </dsp:txXfrm>
    </dsp:sp>
    <dsp:sp modelId="{56BA1214-98CD-4D6B-8589-49A308E09352}">
      <dsp:nvSpPr>
        <dsp:cNvPr id="0" name=""/>
        <dsp:cNvSpPr/>
      </dsp:nvSpPr>
      <dsp:spPr>
        <a:xfrm rot="10800000">
          <a:off x="2585721" y="3173606"/>
          <a:ext cx="2585721" cy="793401"/>
        </a:xfrm>
        <a:prstGeom prst="trapezoid">
          <a:avLst>
            <a:gd name="adj" fmla="val 8147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bg1"/>
            </a:solidFill>
          </a:endParaRPr>
        </a:p>
      </dsp:txBody>
      <dsp:txXfrm rot="-10800000">
        <a:off x="3038222" y="3173606"/>
        <a:ext cx="1680718" cy="793401"/>
      </dsp:txXfrm>
    </dsp:sp>
    <dsp:sp modelId="{129A6B77-7161-45A8-BCA6-2CFFB6C6FEE2}">
      <dsp:nvSpPr>
        <dsp:cNvPr id="0" name=""/>
        <dsp:cNvSpPr/>
      </dsp:nvSpPr>
      <dsp:spPr>
        <a:xfrm rot="10800000">
          <a:off x="3232151" y="3967007"/>
          <a:ext cx="1292860" cy="793401"/>
        </a:xfrm>
        <a:prstGeom prst="trapezoid">
          <a:avLst>
            <a:gd name="adj" fmla="val 8147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bg1"/>
            </a:solidFill>
          </a:endParaRPr>
        </a:p>
      </dsp:txBody>
      <dsp:txXfrm rot="-10800000">
        <a:off x="3232151" y="3967007"/>
        <a:ext cx="1292860" cy="793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4E6B9-E49F-4406-9C17-FC2281CC7A09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8E92E-9500-4F48-A45D-8D0D29165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3870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1C55E-3102-48C5-8966-97B98E237191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72A26-16A8-4677-8787-47A56F146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0543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964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675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Авторы настоящей работы в последнее время ощущают возрастающую потребность научного сообщества в практических рекомендациях в отношении такого весьма распространенного явления, как самоцитирование.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настоящий момент отсутствуют какие-либо четкие инструкции или рекомендации по самоцитированию, в связи с чем возникает много споров и разногласий между авторами произведений, с одной стороны, и редакторами, членами советов по защите диссертаций, преподавателями и сотрудниками вузов, с другой стороны, об оправданности повторного использования собственных текстов, о допустимых объемах самоцитирования, о способах оформления таких цитат. Авторы произведений считают, что повторное использование своих собственных текстов ничем не ограничено и зачастую пытаются таким образом увеличить количество (или объем) своих публикаций, чтобы добиться необходимых показателей. Сотрудники редакций, члены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диссоветов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профессорско-преподавательский состав со своей стороны проявляют излишнюю жесткость, вынуждают авторов прибегать к рерайтингу, переписывать собственные тексты, чтобы добиться формальных показателей (более высокого процента оригинальности публикуемых статей).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7991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9501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связи с тем, что проблема самоцитирования является в большей степени проблемой этической, а не юридической, мы сочли уместным использовать термин «добросовестное самоцитирование».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561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850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82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. Вариант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422477"/>
            <a:ext cx="6858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12406"/>
            <a:ext cx="6858000" cy="128826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4222768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89464"/>
            <a:ext cx="6858000" cy="948978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Юрий Викторович </a:t>
            </a:r>
            <a:r>
              <a:rPr lang="ru-RU" dirty="0" err="1" smtClean="0"/>
              <a:t>Чехович</a:t>
            </a:r>
            <a:r>
              <a:rPr lang="ru-RU" dirty="0" smtClean="0"/>
              <a:t>, к.ф.-м.н., </a:t>
            </a:r>
          </a:p>
          <a:p>
            <a:pPr lvl="0"/>
            <a:r>
              <a:rPr lang="ru-RU" dirty="0" smtClean="0"/>
              <a:t>исполнительный директор компании «</a:t>
            </a:r>
            <a:r>
              <a:rPr lang="ru-RU" dirty="0" err="1" smtClean="0"/>
              <a:t>Антиплагиат</a:t>
            </a:r>
            <a:r>
              <a:rPr lang="ru-RU" dirty="0" smtClean="0"/>
              <a:t>»</a:t>
            </a:r>
          </a:p>
          <a:p>
            <a:pPr lvl="0"/>
            <a:r>
              <a:rPr lang="ru-RU" dirty="0" smtClean="0"/>
              <a:t>г. Москва, 2018 год</a:t>
            </a: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424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18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283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0612" y="1531147"/>
            <a:ext cx="7462777" cy="584775"/>
          </a:xfrm>
        </p:spPr>
        <p:txBody>
          <a:bodyPr anchor="b">
            <a:spAutoFit/>
          </a:bodyPr>
          <a:lstStyle>
            <a:lvl1pPr algn="ctr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0612" y="2517485"/>
            <a:ext cx="7462777" cy="959237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Здесь может быть подзаголовок,</a:t>
            </a:r>
          </a:p>
          <a:p>
            <a:r>
              <a:rPr lang="ru-RU" dirty="0" smtClean="0"/>
              <a:t>если, конечно, он нужен. Второй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4211960" y="3973911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89464"/>
            <a:ext cx="6858000" cy="1290475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Юрий Викторович </a:t>
            </a:r>
            <a:r>
              <a:rPr lang="ru-RU" dirty="0" err="1" smtClean="0"/>
              <a:t>Чехович</a:t>
            </a:r>
            <a:r>
              <a:rPr lang="ru-RU" dirty="0" smtClean="0"/>
              <a:t>, к.ф.-м.н., </a:t>
            </a:r>
          </a:p>
          <a:p>
            <a:pPr lvl="0"/>
            <a:r>
              <a:rPr lang="ru-RU" dirty="0" smtClean="0"/>
              <a:t>исполнительный директор компании «</a:t>
            </a:r>
            <a:r>
              <a:rPr lang="ru-RU" dirty="0" err="1" smtClean="0"/>
              <a:t>Антиплагиат</a:t>
            </a:r>
            <a:r>
              <a:rPr lang="ru-RU" dirty="0" smtClean="0"/>
              <a:t>»</a:t>
            </a:r>
          </a:p>
          <a:p>
            <a:pPr lvl="0"/>
            <a:r>
              <a:rPr lang="ru-RU" dirty="0" smtClean="0"/>
              <a:t>г.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2412790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Одна колонка с текстом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4324" y="1304094"/>
            <a:ext cx="7637279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62524" y="3217765"/>
            <a:ext cx="7617962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758182" y="3541935"/>
            <a:ext cx="7627632" cy="670248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758666" y="4620223"/>
            <a:ext cx="7617962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754324" y="4944393"/>
            <a:ext cx="7627632" cy="8983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3" hasCustomPrompt="1"/>
          </p:nvPr>
        </p:nvSpPr>
        <p:spPr>
          <a:xfrm>
            <a:off x="754063" y="1673225"/>
            <a:ext cx="7631112" cy="114037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текста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34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471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Две колонки с текстом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60112" y="1408262"/>
            <a:ext cx="3674922" cy="646331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700270" y="2696016"/>
            <a:ext cx="3685543" cy="2266774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700271" y="1404405"/>
            <a:ext cx="3687706" cy="646331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762047" y="2272505"/>
            <a:ext cx="3674922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702201" y="2274437"/>
            <a:ext cx="3687706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58182" y="5839491"/>
            <a:ext cx="7627631" cy="32316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* Сноска/Примечание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755255" y="2697943"/>
            <a:ext cx="3685543" cy="2266774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30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696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Буллиты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58182" y="1896402"/>
            <a:ext cx="7627632" cy="2450992"/>
          </a:xfrm>
        </p:spPr>
        <p:txBody>
          <a:bodyPr wrap="square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Противоположная точка зрения подразумевает, что предприниматели в сети интернет, инициированные исключительно синтетически, обнародованы. </a:t>
            </a:r>
          </a:p>
          <a:p>
            <a:pPr lvl="0"/>
            <a:r>
              <a:rPr lang="ru-RU" dirty="0" smtClean="0"/>
              <a:t>Многие известные личности представляют собой не что иное, как квинтэссенцию победы маркетинга над разумом и должны быть разоблачены.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Противоположная точка зрения подразумевает, что предприниматели в сети интернет, инициированные исключительно синтетически, обнародованы.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Многие известные личности представляют собой не что иное.</a:t>
            </a:r>
          </a:p>
          <a:p>
            <a:pPr lvl="0"/>
            <a:endParaRPr lang="ru-RU" dirty="0" smtClean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2" y="1304094"/>
            <a:ext cx="7627632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описания. Третий уровень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144933" y="5839491"/>
            <a:ext cx="6843512" cy="32316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* Сноска/Примечание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20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84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Вертикальное изображение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44946" y="2070035"/>
            <a:ext cx="3240871" cy="1810624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139872" y="1304094"/>
            <a:ext cx="3245945" cy="646331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139872" y="3993267"/>
            <a:ext cx="3245945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5141088" y="4317437"/>
            <a:ext cx="3244729" cy="1810624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84" y="1304094"/>
            <a:ext cx="4173856" cy="4766828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22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694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Горизонтальное изображение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83" y="1856660"/>
            <a:ext cx="7627634" cy="2937854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58182" y="5299352"/>
            <a:ext cx="7627633" cy="670248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3" y="1338816"/>
            <a:ext cx="7627633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58182" y="4936605"/>
            <a:ext cx="7627632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2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5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Два изображения 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58182" y="1682283"/>
            <a:ext cx="7627635" cy="670248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2" y="1304094"/>
            <a:ext cx="7627635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84" y="2610091"/>
            <a:ext cx="3645983" cy="346083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4735992" y="2612022"/>
            <a:ext cx="3645983" cy="346083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22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32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олбца с изображениями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83" y="1983980"/>
            <a:ext cx="239013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58183" y="4101377"/>
            <a:ext cx="2390132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3" y="1338816"/>
            <a:ext cx="7627633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23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3375977" y="1985912"/>
            <a:ext cx="239013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375977" y="4103309"/>
            <a:ext cx="2390132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5" name="Рисунок 3"/>
          <p:cNvSpPr>
            <a:spLocks noGrp="1"/>
          </p:cNvSpPr>
          <p:nvPr>
            <p:ph type="pic" sz="quarter" idx="21" hasCustomPrompt="1"/>
          </p:nvPr>
        </p:nvSpPr>
        <p:spPr>
          <a:xfrm>
            <a:off x="5991839" y="1991697"/>
            <a:ext cx="239013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5991839" y="4109094"/>
            <a:ext cx="2390132" cy="1140377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28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61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роки с изображениями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84" y="1983981"/>
            <a:ext cx="1325260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r>
              <a:rPr lang="en-US" dirty="0" smtClean="0"/>
              <a:t> </a:t>
            </a: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257063" y="2411488"/>
            <a:ext cx="6124907" cy="442172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3" y="1338816"/>
            <a:ext cx="7627633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19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765902" y="3293846"/>
            <a:ext cx="1325260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r>
              <a:rPr lang="en-US" dirty="0" smtClean="0"/>
              <a:t> </a:t>
            </a: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2264781" y="3715560"/>
            <a:ext cx="6124907" cy="442172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21" hasCustomPrompt="1"/>
          </p:nvPr>
        </p:nvSpPr>
        <p:spPr>
          <a:xfrm>
            <a:off x="767833" y="4621075"/>
            <a:ext cx="1325260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r>
              <a:rPr lang="en-US" dirty="0" smtClean="0"/>
              <a:t> </a:t>
            </a: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2266712" y="5048574"/>
            <a:ext cx="6124907" cy="442172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2257097" y="1987932"/>
            <a:ext cx="6132591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2259028" y="3303585"/>
            <a:ext cx="6132591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257097" y="4626943"/>
            <a:ext cx="6132591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32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395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олбца, шесть пунктов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3" y="1338816"/>
            <a:ext cx="7627633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58182" y="1941634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759398" y="2551314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3358693" y="1941634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3359225" y="2547457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5959204" y="1941634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5959655" y="2549389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760112" y="3992278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761328" y="4601958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3360623" y="3992278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3361155" y="4598101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5961134" y="3992278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961585" y="4600033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40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9136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76">
          <p15:clr>
            <a:srgbClr val="FBAE40"/>
          </p15:clr>
        </p15:guide>
        <p15:guide id="2" pos="52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етлый фон. Пустой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15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99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Темный фон 1. Пустой">
    <p:bg>
      <p:bgPr>
        <a:gradFill>
          <a:gsLst>
            <a:gs pos="56000">
              <a:srgbClr val="657D95"/>
            </a:gs>
            <a:gs pos="0">
              <a:srgbClr val="8FB2CE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15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916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Темный фон 2. Пустой">
    <p:bg>
      <p:bgPr>
        <a:gradFill>
          <a:gsLst>
            <a:gs pos="56000">
              <a:srgbClr val="73669F"/>
            </a:gs>
            <a:gs pos="0">
              <a:srgbClr val="7584B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15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242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0612" y="1531147"/>
            <a:ext cx="7462777" cy="584775"/>
          </a:xfrm>
        </p:spPr>
        <p:txBody>
          <a:bodyPr anchor="b">
            <a:spAutoFit/>
          </a:bodyPr>
          <a:lstStyle>
            <a:lvl1pPr algn="ctr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0612" y="2517485"/>
            <a:ext cx="7462777" cy="959237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Здесь может быть подзаголовок,</a:t>
            </a:r>
          </a:p>
          <a:p>
            <a:r>
              <a:rPr lang="ru-RU" dirty="0" smtClean="0"/>
              <a:t>если, конечно, он нужен. Второй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4211960" y="3973911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89464"/>
            <a:ext cx="6858000" cy="1290475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Юрий Викторович </a:t>
            </a:r>
            <a:r>
              <a:rPr lang="ru-RU" dirty="0" err="1" smtClean="0"/>
              <a:t>Чехович</a:t>
            </a:r>
            <a:r>
              <a:rPr lang="ru-RU" dirty="0" smtClean="0"/>
              <a:t>, к.ф.-м.н., </a:t>
            </a:r>
          </a:p>
          <a:p>
            <a:pPr lvl="0"/>
            <a:r>
              <a:rPr lang="ru-RU" dirty="0" smtClean="0"/>
              <a:t>исполнительный директор компании «</a:t>
            </a:r>
            <a:r>
              <a:rPr lang="ru-RU" dirty="0" err="1" smtClean="0"/>
              <a:t>Антиплагиат</a:t>
            </a:r>
            <a:r>
              <a:rPr lang="ru-RU" dirty="0" smtClean="0"/>
              <a:t>»</a:t>
            </a:r>
          </a:p>
          <a:p>
            <a:pPr lvl="0"/>
            <a:r>
              <a:rPr lang="ru-RU" dirty="0" smtClean="0"/>
              <a:t>г.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2715947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0612" y="1531147"/>
            <a:ext cx="7462777" cy="584775"/>
          </a:xfrm>
        </p:spPr>
        <p:txBody>
          <a:bodyPr anchor="b">
            <a:spAutoFit/>
          </a:bodyPr>
          <a:lstStyle>
            <a:lvl1pPr algn="ctr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0612" y="2517485"/>
            <a:ext cx="7462777" cy="959237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Здесь может быть подзаголовок,</a:t>
            </a:r>
          </a:p>
          <a:p>
            <a:r>
              <a:rPr lang="ru-RU" dirty="0" smtClean="0"/>
              <a:t>если, конечно, он нужен. Второй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4211960" y="3973911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89464"/>
            <a:ext cx="6858000" cy="1290475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Юрий Викторович </a:t>
            </a:r>
            <a:r>
              <a:rPr lang="ru-RU" dirty="0" err="1" smtClean="0"/>
              <a:t>Чехович</a:t>
            </a:r>
            <a:r>
              <a:rPr lang="ru-RU" dirty="0" smtClean="0"/>
              <a:t>, к.ф.-м.н., </a:t>
            </a:r>
          </a:p>
          <a:p>
            <a:pPr lvl="0"/>
            <a:r>
              <a:rPr lang="ru-RU" dirty="0" smtClean="0"/>
              <a:t>исполнительный директор компании «</a:t>
            </a:r>
            <a:r>
              <a:rPr lang="ru-RU" dirty="0" err="1" smtClean="0"/>
              <a:t>Антиплагиат</a:t>
            </a:r>
            <a:r>
              <a:rPr lang="ru-RU" dirty="0" smtClean="0"/>
              <a:t>»</a:t>
            </a:r>
          </a:p>
          <a:p>
            <a:pPr lvl="0"/>
            <a:r>
              <a:rPr lang="ru-RU" dirty="0" smtClean="0"/>
              <a:t>г.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220314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Одна колонка с текстом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4324" y="1304094"/>
            <a:ext cx="7637279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62524" y="3217765"/>
            <a:ext cx="7617962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758182" y="3541935"/>
            <a:ext cx="7627632" cy="670248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758666" y="4620223"/>
            <a:ext cx="7617962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754324" y="4944393"/>
            <a:ext cx="7627632" cy="8983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3" hasCustomPrompt="1"/>
          </p:nvPr>
        </p:nvSpPr>
        <p:spPr>
          <a:xfrm>
            <a:off x="754063" y="1673225"/>
            <a:ext cx="7631112" cy="114037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текста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34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203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Две колонки с текстом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60112" y="1408262"/>
            <a:ext cx="3674922" cy="646331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700270" y="2696016"/>
            <a:ext cx="3685543" cy="2266774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700271" y="1404405"/>
            <a:ext cx="3687706" cy="646331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762047" y="2272505"/>
            <a:ext cx="3674922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702201" y="2274437"/>
            <a:ext cx="3687706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58182" y="5839491"/>
            <a:ext cx="7627631" cy="32316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* Сноска/Примечание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755255" y="2697943"/>
            <a:ext cx="3685543" cy="2266774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30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373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Буллиты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58182" y="1896402"/>
            <a:ext cx="7627632" cy="2450992"/>
          </a:xfrm>
        </p:spPr>
        <p:txBody>
          <a:bodyPr wrap="square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Противоположная точка зрения подразумевает, что предприниматели в сети интернет, инициированные исключительно синтетически, обнародованы. </a:t>
            </a:r>
          </a:p>
          <a:p>
            <a:pPr lvl="0"/>
            <a:r>
              <a:rPr lang="ru-RU" dirty="0" smtClean="0"/>
              <a:t>Многие известные личности представляют собой не что иное, как квинтэссенцию победы маркетинга над разумом и должны быть разоблачены.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Противоположная точка зрения подразумевает, что предприниматели в сети интернет, инициированные исключительно синтетически, обнародованы.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Многие известные личности представляют собой не что иное.</a:t>
            </a:r>
          </a:p>
          <a:p>
            <a:pPr lvl="0"/>
            <a:endParaRPr lang="ru-RU" dirty="0" smtClean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2" y="1304094"/>
            <a:ext cx="7627632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описания. Третий уровень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144933" y="5839491"/>
            <a:ext cx="6843512" cy="32316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* Сноска/Примечание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20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155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Вертикальное изображение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44946" y="2070035"/>
            <a:ext cx="3240871" cy="1810624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139872" y="1304094"/>
            <a:ext cx="3245945" cy="646331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139872" y="3993267"/>
            <a:ext cx="3245945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5141088" y="4317437"/>
            <a:ext cx="3244729" cy="1810624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84" y="1304094"/>
            <a:ext cx="4173856" cy="4766828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22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740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. Вариан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422477"/>
            <a:ext cx="6858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12406"/>
            <a:ext cx="6858000" cy="128826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4222768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89464"/>
            <a:ext cx="6858000" cy="948978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Юрий Викторович </a:t>
            </a:r>
            <a:r>
              <a:rPr lang="ru-RU" dirty="0" err="1" smtClean="0"/>
              <a:t>Чехович</a:t>
            </a:r>
            <a:r>
              <a:rPr lang="ru-RU" dirty="0" smtClean="0"/>
              <a:t>, к.ф.-м.н., </a:t>
            </a:r>
          </a:p>
          <a:p>
            <a:pPr lvl="0"/>
            <a:r>
              <a:rPr lang="ru-RU" dirty="0" smtClean="0"/>
              <a:t>исполнительный директор компании «</a:t>
            </a:r>
            <a:r>
              <a:rPr lang="ru-RU" dirty="0" err="1" smtClean="0"/>
              <a:t>Антиплагиат</a:t>
            </a:r>
            <a:r>
              <a:rPr lang="ru-RU" dirty="0" smtClean="0"/>
              <a:t>»</a:t>
            </a:r>
          </a:p>
          <a:p>
            <a:pPr lvl="0"/>
            <a:r>
              <a:rPr lang="ru-RU" dirty="0" smtClean="0"/>
              <a:t>г. Москва, 2018 год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35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Горизонтальное изображение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83" y="1856660"/>
            <a:ext cx="7627634" cy="2937854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58182" y="5299352"/>
            <a:ext cx="7627633" cy="670248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3" y="1338816"/>
            <a:ext cx="7627633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58182" y="4936605"/>
            <a:ext cx="7627632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2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682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Два изображения 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58182" y="1682283"/>
            <a:ext cx="7627635" cy="670248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2" y="1304094"/>
            <a:ext cx="7627635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84" y="2610091"/>
            <a:ext cx="3645983" cy="346083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4735992" y="2612022"/>
            <a:ext cx="3645983" cy="346083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22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250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олбца с изображениями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83" y="1983980"/>
            <a:ext cx="239013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58183" y="4101377"/>
            <a:ext cx="2390132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3" y="1338816"/>
            <a:ext cx="7627633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23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3375977" y="1985912"/>
            <a:ext cx="239013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375977" y="4103309"/>
            <a:ext cx="2390132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5" name="Рисунок 3"/>
          <p:cNvSpPr>
            <a:spLocks noGrp="1"/>
          </p:cNvSpPr>
          <p:nvPr>
            <p:ph type="pic" sz="quarter" idx="21" hasCustomPrompt="1"/>
          </p:nvPr>
        </p:nvSpPr>
        <p:spPr>
          <a:xfrm>
            <a:off x="5991839" y="1991697"/>
            <a:ext cx="239013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5991839" y="4109094"/>
            <a:ext cx="2390132" cy="1140377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28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577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роки с изображениями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84" y="1983981"/>
            <a:ext cx="1325260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r>
              <a:rPr lang="en-US" dirty="0" smtClean="0"/>
              <a:t> </a:t>
            </a: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257063" y="2411488"/>
            <a:ext cx="6124907" cy="442172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3" y="1338816"/>
            <a:ext cx="7627633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19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765902" y="3293846"/>
            <a:ext cx="1325260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r>
              <a:rPr lang="en-US" dirty="0" smtClean="0"/>
              <a:t> </a:t>
            </a: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2264781" y="3715560"/>
            <a:ext cx="6124907" cy="442172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21" hasCustomPrompt="1"/>
          </p:nvPr>
        </p:nvSpPr>
        <p:spPr>
          <a:xfrm>
            <a:off x="767833" y="4621075"/>
            <a:ext cx="1325260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r>
              <a:rPr lang="en-US" dirty="0" smtClean="0"/>
              <a:t> </a:t>
            </a: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2266712" y="5048574"/>
            <a:ext cx="6124907" cy="442172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2257097" y="1987932"/>
            <a:ext cx="6132591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2259028" y="3303585"/>
            <a:ext cx="6132591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257097" y="4626943"/>
            <a:ext cx="6132591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32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035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олбца, шесть пунктов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3" y="1338816"/>
            <a:ext cx="7627633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58182" y="1941634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759398" y="2551314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3358693" y="1941634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3359225" y="2547457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5959204" y="1941634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5959655" y="2549389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760112" y="3992278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761328" y="4601958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3360623" y="3992278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3361155" y="4598101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5961134" y="3992278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961585" y="4600033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40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7668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76" userDrawn="1">
          <p15:clr>
            <a:srgbClr val="FBAE40"/>
          </p15:clr>
        </p15:guide>
        <p15:guide id="2" pos="528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597714"/>
            <a:ext cx="7886700" cy="574689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628650" y="3267519"/>
            <a:ext cx="7886700" cy="6558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628650" y="5018461"/>
            <a:ext cx="7886700" cy="5190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628650" y="5694883"/>
            <a:ext cx="7886700" cy="517714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endParaRPr lang="ru-RU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63758" y="6505731"/>
            <a:ext cx="2207302" cy="21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ru-RU" smtClean="0">
                <a:solidFill>
                  <a:prstClr val="white"/>
                </a:solidFill>
              </a:rPr>
              <a:t>27.09.2019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10415" y="6505731"/>
            <a:ext cx="2183880" cy="21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0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27.09.2019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24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27.09.2019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630238" y="1244183"/>
            <a:ext cx="7921625" cy="49770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614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09075"/>
            <a:ext cx="7886700" cy="794479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27.09.2019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99416" y="2383200"/>
            <a:ext cx="3817124" cy="3845212"/>
          </a:xfrm>
          <a:effectLst>
            <a:softEdge rad="50800"/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83200"/>
            <a:ext cx="3829734" cy="38452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64615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221698"/>
            <a:ext cx="7886700" cy="72702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27.09.2019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8651" y="2136098"/>
            <a:ext cx="7887890" cy="406983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918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3748198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688693"/>
            <a:ext cx="6858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00691"/>
            <a:ext cx="6858000" cy="228076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Описание значимого раздела в презентации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15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835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ико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221698"/>
            <a:ext cx="7886700" cy="629587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27.09.2019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38799" y="4058041"/>
            <a:ext cx="2464165" cy="21703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638799" y="2098620"/>
            <a:ext cx="2464165" cy="184379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339917" y="2098620"/>
            <a:ext cx="2464165" cy="184379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6041035" y="2098620"/>
            <a:ext cx="2464165" cy="184379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5"/>
          </p:nvPr>
        </p:nvSpPr>
        <p:spPr>
          <a:xfrm>
            <a:off x="3339917" y="4058041"/>
            <a:ext cx="2464165" cy="21703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>
          <a:xfrm>
            <a:off x="6041034" y="4058041"/>
            <a:ext cx="2464165" cy="21703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8283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27.09.2019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339917" y="1851285"/>
            <a:ext cx="5175433" cy="19556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638799" y="1851285"/>
            <a:ext cx="2464165" cy="19556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3"/>
          </p:nvPr>
        </p:nvSpPr>
        <p:spPr>
          <a:xfrm>
            <a:off x="3339917" y="4047865"/>
            <a:ext cx="5175433" cy="19556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638799" y="4047865"/>
            <a:ext cx="2464165" cy="19556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034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три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281659"/>
            <a:ext cx="7886700" cy="65956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27.09.2019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5928610" y="2136098"/>
            <a:ext cx="2586740" cy="9818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638799" y="2136098"/>
            <a:ext cx="5057463" cy="408482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3"/>
          </p:nvPr>
        </p:nvSpPr>
        <p:spPr>
          <a:xfrm>
            <a:off x="5928610" y="5239062"/>
            <a:ext cx="2586740" cy="9818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5928610" y="3687580"/>
            <a:ext cx="2586740" cy="9818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7138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ко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281658"/>
            <a:ext cx="7886700" cy="70751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27.09.2019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38800" y="4544077"/>
            <a:ext cx="1572250" cy="116717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638800" y="3087973"/>
            <a:ext cx="1572250" cy="1295508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3"/>
          </p:nvPr>
        </p:nvSpPr>
        <p:spPr>
          <a:xfrm>
            <a:off x="6943100" y="4544077"/>
            <a:ext cx="1572250" cy="116717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6943100" y="3087973"/>
            <a:ext cx="1572250" cy="1295508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5"/>
          </p:nvPr>
        </p:nvSpPr>
        <p:spPr>
          <a:xfrm>
            <a:off x="2686050" y="4544077"/>
            <a:ext cx="1572250" cy="116717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2686050" y="3087973"/>
            <a:ext cx="1572250" cy="1295508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7"/>
          </p:nvPr>
        </p:nvSpPr>
        <p:spPr>
          <a:xfrm>
            <a:off x="4814575" y="4544077"/>
            <a:ext cx="1572250" cy="116717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8"/>
          </p:nvPr>
        </p:nvSpPr>
        <p:spPr>
          <a:xfrm>
            <a:off x="4814575" y="3087973"/>
            <a:ext cx="1572250" cy="1295508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628650" y="2149767"/>
            <a:ext cx="7886700" cy="464695"/>
          </a:xfrm>
          <a:prstGeom prst="rect">
            <a:avLst/>
          </a:prstGeom>
          <a:effectLst>
            <a:softEdge rad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0" dirty="0" smtClean="0">
                <a:solidFill>
                  <a:srgbClr val="44546A"/>
                </a:solidFill>
              </a:rPr>
              <a:t>Образец</a:t>
            </a:r>
            <a:r>
              <a:rPr lang="ru-RU" sz="2400" dirty="0" smtClean="0">
                <a:solidFill>
                  <a:srgbClr val="44546A"/>
                </a:solidFill>
              </a:rPr>
              <a:t> </a:t>
            </a:r>
            <a:r>
              <a:rPr lang="ru-RU" sz="2400" b="0" dirty="0" smtClean="0">
                <a:solidFill>
                  <a:srgbClr val="44546A"/>
                </a:solidFill>
              </a:rPr>
              <a:t>подзаголовка</a:t>
            </a:r>
            <a:endParaRPr lang="ru-RU" sz="2400" b="0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40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27.09.2019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 userDrawn="1">
            <p:extLst/>
          </p:nvPr>
        </p:nvGraphicFramePr>
        <p:xfrm>
          <a:off x="628650" y="2405921"/>
          <a:ext cx="7886700" cy="3762529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9629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Параметр</a:t>
                      </a:r>
                      <a:endParaRPr lang="ru-RU" sz="16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Параметр</a:t>
                      </a:r>
                      <a:endParaRPr lang="ru-RU" sz="1600" b="0" i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Параметр</a:t>
                      </a:r>
                      <a:endParaRPr lang="ru-RU" sz="1600" b="0" i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Параметр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500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Параметр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Параметр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Параметр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Параметр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28650" y="1281659"/>
            <a:ext cx="7886700" cy="809472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6262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естандартное оформ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27.09.2019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5411449"/>
            <a:ext cx="4228163" cy="8244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3799226" y="1235570"/>
            <a:ext cx="4760158" cy="3268976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639456"/>
            <a:ext cx="4228163" cy="637082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49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естандартный макет с двумя маке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087205"/>
            <a:ext cx="3486150" cy="1005109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27.09.2019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1" y="4204741"/>
            <a:ext cx="3486150" cy="20461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Рисунок 6"/>
          <p:cNvSpPr>
            <a:spLocks noGrp="1"/>
          </p:cNvSpPr>
          <p:nvPr>
            <p:ph type="pic" sz="quarter" idx="12"/>
          </p:nvPr>
        </p:nvSpPr>
        <p:spPr>
          <a:xfrm>
            <a:off x="4377127" y="1325953"/>
            <a:ext cx="4107305" cy="276636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4377127" y="4204740"/>
            <a:ext cx="4107305" cy="20461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95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след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4937"/>
            <a:ext cx="7886700" cy="5746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27.09.2019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29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. Вариант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422477"/>
            <a:ext cx="6858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12406"/>
            <a:ext cx="6858000" cy="128826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4222768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89464"/>
            <a:ext cx="6858000" cy="948978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Юрий Викторович </a:t>
            </a:r>
            <a:r>
              <a:rPr lang="ru-RU" dirty="0" err="1" smtClean="0"/>
              <a:t>Чехович</a:t>
            </a:r>
            <a:r>
              <a:rPr lang="ru-RU" dirty="0" smtClean="0"/>
              <a:t>, к.ф.-м.н., </a:t>
            </a:r>
          </a:p>
          <a:p>
            <a:pPr lvl="0"/>
            <a:r>
              <a:rPr lang="ru-RU" dirty="0" smtClean="0"/>
              <a:t>исполнительный директор компании «</a:t>
            </a:r>
            <a:r>
              <a:rPr lang="ru-RU" dirty="0" err="1" smtClean="0"/>
              <a:t>Антиплагиат</a:t>
            </a:r>
            <a:r>
              <a:rPr lang="ru-RU" dirty="0" smtClean="0"/>
              <a:t>»</a:t>
            </a:r>
          </a:p>
          <a:p>
            <a:pPr lvl="0"/>
            <a:r>
              <a:rPr lang="ru-RU" dirty="0" smtClean="0"/>
              <a:t>г. Москва, 2018 год</a:t>
            </a: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27.09.2019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25                       НЭИКОН-2019                       Крит, Ретимно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7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823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. Вариан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422477"/>
            <a:ext cx="6858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12406"/>
            <a:ext cx="6858000" cy="128826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4222768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89464"/>
            <a:ext cx="6858000" cy="948978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Юрий Викторович </a:t>
            </a:r>
            <a:r>
              <a:rPr lang="ru-RU" dirty="0" err="1" smtClean="0"/>
              <a:t>Чехович</a:t>
            </a:r>
            <a:r>
              <a:rPr lang="ru-RU" dirty="0" smtClean="0"/>
              <a:t>, к.ф.-м.н., </a:t>
            </a:r>
          </a:p>
          <a:p>
            <a:pPr lvl="0"/>
            <a:r>
              <a:rPr lang="ru-RU" dirty="0" smtClean="0"/>
              <a:t>исполнительный директор компании «</a:t>
            </a:r>
            <a:r>
              <a:rPr lang="ru-RU" dirty="0" err="1" smtClean="0"/>
              <a:t>Антиплагиат</a:t>
            </a:r>
            <a:r>
              <a:rPr lang="ru-RU" dirty="0" smtClean="0"/>
              <a:t>»</a:t>
            </a:r>
          </a:p>
          <a:p>
            <a:pPr lvl="0"/>
            <a:r>
              <a:rPr lang="ru-RU" dirty="0" smtClean="0"/>
              <a:t>г. Москва, 2018 год</a:t>
            </a: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27.09.2019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25                       НЭИКОН-2019                       Крит, Ретимно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7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547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2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3748205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3748198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688693"/>
            <a:ext cx="6858000" cy="145262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00691"/>
            <a:ext cx="6858000" cy="228076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Описание значимого раздела в презентации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436471"/>
            <a:ext cx="6858000" cy="954911"/>
          </a:xfr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Подзаголовок для крупного подраздела в презентации. Второй уровень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144930" y="4122516"/>
            <a:ext cx="6858000" cy="374247"/>
          </a:xfrm>
        </p:spPr>
        <p:txBody>
          <a:bodyPr>
            <a:normAutofit/>
          </a:bodyPr>
          <a:lstStyle>
            <a:lvl1pPr marL="0" indent="0" algn="ctr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 Четвертый уровень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2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055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3748198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688693"/>
            <a:ext cx="6858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00691"/>
            <a:ext cx="6858000" cy="228076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Описание значимого раздела в презентации</a:t>
            </a: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27.09.2019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25                       НЭИКОН-2019                       Крит, Ретимно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285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2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3748205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3748198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688693"/>
            <a:ext cx="6858000" cy="145262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00691"/>
            <a:ext cx="6858000" cy="228076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Описание значимого раздела в презентации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436471"/>
            <a:ext cx="6858000" cy="954911"/>
          </a:xfr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Подзаголовок для крупного подраздела в презентации. Второй уровень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144930" y="4122516"/>
            <a:ext cx="6858000" cy="374247"/>
          </a:xfrm>
        </p:spPr>
        <p:txBody>
          <a:bodyPr>
            <a:normAutofit/>
          </a:bodyPr>
          <a:lstStyle>
            <a:lvl1pPr marL="0" indent="0" algn="ctr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 Четвертый уровень</a:t>
            </a: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27.09.2019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25                       НЭИКОН-2019                       Крит, Ретимно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30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970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0" y="0"/>
            <a:ext cx="4618299" cy="6267691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27.09.2019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25                       НЭИКОН-2019                       Крит, Ретимно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7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745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0" y="0"/>
            <a:ext cx="4618299" cy="6267691"/>
          </a:xfrm>
          <a:prstGeom prst="rect">
            <a:avLst/>
          </a:prstGeom>
          <a:gradFill flip="none" rotWithShape="1">
            <a:gsLst>
              <a:gs pos="71000">
                <a:srgbClr val="657D95"/>
              </a:gs>
              <a:gs pos="0">
                <a:srgbClr val="8FB2CE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27.09.2019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25                       НЭИКОН-2019                       Крит, Ретимно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7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</p:spTree>
    <p:extLst>
      <p:ext uri="{BB962C8B-B14F-4D97-AF65-F5344CB8AC3E}">
        <p14:creationId xmlns:p14="http://schemas.microsoft.com/office/powerpoint/2010/main" val="202292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пный подраздел. Титульный лист. Вариан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0" y="0"/>
            <a:ext cx="4618299" cy="6267691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27.09.2019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25                       НЭИКОН-2019                       Крит, Ретимно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7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031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пный подраздел. Титульный лист. Вариант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0" y="0"/>
            <a:ext cx="4618299" cy="6267691"/>
          </a:xfrm>
          <a:prstGeom prst="rect">
            <a:avLst/>
          </a:prstGeom>
          <a:gradFill flip="none" rotWithShape="1">
            <a:gsLst>
              <a:gs pos="71000">
                <a:srgbClr val="657D95"/>
              </a:gs>
              <a:gs pos="0">
                <a:srgbClr val="8FB2CE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27.09.2019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25                       НЭИКОН-2019                       Крит, Ретимно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7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</p:spTree>
    <p:extLst>
      <p:ext uri="{BB962C8B-B14F-4D97-AF65-F5344CB8AC3E}">
        <p14:creationId xmlns:p14="http://schemas.microsoft.com/office/powerpoint/2010/main" val="2353500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27.09.2019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25                       НЭИКОН-2019                       Крит, Ретимно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</p:spTree>
    <p:extLst>
      <p:ext uri="{BB962C8B-B14F-4D97-AF65-F5344CB8AC3E}">
        <p14:creationId xmlns:p14="http://schemas.microsoft.com/office/powerpoint/2010/main" val="2536174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27.09.2019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25                       НЭИКОН-2019                       Крит, Ретимно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</p:spTree>
    <p:extLst>
      <p:ext uri="{BB962C8B-B14F-4D97-AF65-F5344CB8AC3E}">
        <p14:creationId xmlns:p14="http://schemas.microsoft.com/office/powerpoint/2010/main" val="2287627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етлый фон. Пустой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27.09.2019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25                       НЭИКОН-2019                       Крит, Ретимно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5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83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Темный фон 1. Пустой">
    <p:bg>
      <p:bgPr>
        <a:gradFill>
          <a:gsLst>
            <a:gs pos="56000">
              <a:srgbClr val="657D95"/>
            </a:gs>
            <a:gs pos="0">
              <a:srgbClr val="8FB2CE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27.09.2019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25                       НЭИКОН-2019                       Крит, Ретимно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5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312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0" y="0"/>
            <a:ext cx="4618299" cy="6267691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094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Темный фон 2. Пустой">
    <p:bg>
      <p:bgPr>
        <a:gradFill>
          <a:gsLst>
            <a:gs pos="56000">
              <a:srgbClr val="73669F"/>
            </a:gs>
            <a:gs pos="0">
              <a:srgbClr val="7584B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27.09.2019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25                       НЭИКОН-2019                       Крит, Ретимно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5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922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0612" y="1531147"/>
            <a:ext cx="7462777" cy="584775"/>
          </a:xfrm>
        </p:spPr>
        <p:txBody>
          <a:bodyPr anchor="b">
            <a:spAutoFit/>
          </a:bodyPr>
          <a:lstStyle>
            <a:lvl1pPr algn="ctr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0612" y="2517485"/>
            <a:ext cx="7462777" cy="959237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Здесь может быть подзаголовок,</a:t>
            </a:r>
          </a:p>
          <a:p>
            <a:r>
              <a:rPr lang="ru-RU" dirty="0" smtClean="0"/>
              <a:t>если, конечно, он нужен. Второй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4211960" y="3973911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89464"/>
            <a:ext cx="6858000" cy="1290475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Юрий Викторович </a:t>
            </a:r>
            <a:r>
              <a:rPr lang="ru-RU" dirty="0" err="1" smtClean="0"/>
              <a:t>Чехович</a:t>
            </a:r>
            <a:r>
              <a:rPr lang="ru-RU" dirty="0" smtClean="0"/>
              <a:t>, к.ф.-м.н., </a:t>
            </a:r>
          </a:p>
          <a:p>
            <a:pPr lvl="0"/>
            <a:r>
              <a:rPr lang="ru-RU" dirty="0" smtClean="0"/>
              <a:t>исполнительный директор компании «</a:t>
            </a:r>
            <a:r>
              <a:rPr lang="ru-RU" dirty="0" err="1" smtClean="0"/>
              <a:t>Антиплагиат</a:t>
            </a:r>
            <a:r>
              <a:rPr lang="ru-RU" dirty="0" smtClean="0"/>
              <a:t>»</a:t>
            </a:r>
          </a:p>
          <a:p>
            <a:pPr lvl="0"/>
            <a:r>
              <a:rPr lang="ru-RU" dirty="0" smtClean="0"/>
              <a:t>г.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144638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0612" y="1531147"/>
            <a:ext cx="7462777" cy="584775"/>
          </a:xfrm>
        </p:spPr>
        <p:txBody>
          <a:bodyPr anchor="b">
            <a:spAutoFit/>
          </a:bodyPr>
          <a:lstStyle>
            <a:lvl1pPr algn="ctr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0612" y="2517485"/>
            <a:ext cx="7462777" cy="959237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Здесь может быть подзаголовок,</a:t>
            </a:r>
          </a:p>
          <a:p>
            <a:r>
              <a:rPr lang="ru-RU" dirty="0" smtClean="0"/>
              <a:t>если, конечно, он нужен. Второй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4211960" y="3973911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89464"/>
            <a:ext cx="6858000" cy="1290475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Юрий Викторович </a:t>
            </a:r>
            <a:r>
              <a:rPr lang="ru-RU" dirty="0" err="1" smtClean="0"/>
              <a:t>Чехович</a:t>
            </a:r>
            <a:r>
              <a:rPr lang="ru-RU" dirty="0" smtClean="0"/>
              <a:t>, к.ф.-м.н., </a:t>
            </a:r>
          </a:p>
          <a:p>
            <a:pPr lvl="0"/>
            <a:r>
              <a:rPr lang="ru-RU" dirty="0" smtClean="0"/>
              <a:t>исполнительный директор компании «</a:t>
            </a:r>
            <a:r>
              <a:rPr lang="ru-RU" dirty="0" err="1" smtClean="0"/>
              <a:t>Антиплагиат</a:t>
            </a:r>
            <a:r>
              <a:rPr lang="ru-RU" dirty="0" smtClean="0"/>
              <a:t>»</a:t>
            </a:r>
          </a:p>
          <a:p>
            <a:pPr lvl="0"/>
            <a:r>
              <a:rPr lang="ru-RU" dirty="0" smtClean="0"/>
              <a:t>г.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4007829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Одна колонка с текстом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4324" y="1304094"/>
            <a:ext cx="7637279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62524" y="3217765"/>
            <a:ext cx="7617962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758182" y="3541935"/>
            <a:ext cx="7627632" cy="670248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758666" y="4620223"/>
            <a:ext cx="7617962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754324" y="4944393"/>
            <a:ext cx="7627632" cy="8983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3" hasCustomPrompt="1"/>
          </p:nvPr>
        </p:nvSpPr>
        <p:spPr>
          <a:xfrm>
            <a:off x="754063" y="1673225"/>
            <a:ext cx="7631112" cy="114037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текста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27.09.2019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25                       НЭИКОН-2019                       Крит, Ретимно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32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110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Две колонки с текстом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60112" y="1408262"/>
            <a:ext cx="3674922" cy="646331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700270" y="2696016"/>
            <a:ext cx="3685543" cy="2266774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700271" y="1404405"/>
            <a:ext cx="3687706" cy="646331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762047" y="2272505"/>
            <a:ext cx="3674922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702201" y="2274437"/>
            <a:ext cx="3687706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58182" y="5839491"/>
            <a:ext cx="7627631" cy="32316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* Сноска/Примечание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755255" y="2697943"/>
            <a:ext cx="3685543" cy="2266774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6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27.09.2019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25                       НЭИКОН-2019                       Крит, Ретимно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39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294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Буллиты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58182" y="1896402"/>
            <a:ext cx="7627632" cy="2450992"/>
          </a:xfrm>
        </p:spPr>
        <p:txBody>
          <a:bodyPr wrap="square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Противоположная точка зрения подразумевает, что предприниматели в сети интернет, инициированные исключительно синтетически, обнародованы. </a:t>
            </a:r>
          </a:p>
          <a:p>
            <a:pPr lvl="0"/>
            <a:r>
              <a:rPr lang="ru-RU" dirty="0" smtClean="0"/>
              <a:t>Многие известные личности представляют собой не что иное, как квинтэссенцию победы маркетинга над разумом и должны быть разоблачены.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Противоположная точка зрения подразумевает, что предприниматели в сети интернет, инициированные исключительно синтетически, обнародованы.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Многие известные личности представляют собой не что иное.</a:t>
            </a:r>
          </a:p>
          <a:p>
            <a:pPr lvl="0"/>
            <a:endParaRPr lang="ru-RU" dirty="0" smtClean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2" y="1304094"/>
            <a:ext cx="7627632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описания. Третий уровень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144933" y="5839491"/>
            <a:ext cx="6843512" cy="32316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* Сноска/Примечание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27.09.2019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25                       НЭИКОН-2019                       Крит, Ретимно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30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988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Вертикальное изображение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44946" y="2070035"/>
            <a:ext cx="3240871" cy="1810624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139872" y="1304094"/>
            <a:ext cx="3245945" cy="646331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139872" y="3993267"/>
            <a:ext cx="3245945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5141088" y="4317437"/>
            <a:ext cx="3244729" cy="1810624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84" y="1304094"/>
            <a:ext cx="4173856" cy="4766828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27.09.2019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25                       НЭИКОН-2019                       Крит, Ретимно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3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104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Горизонтальное изображение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83" y="1856660"/>
            <a:ext cx="7627634" cy="2937854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58182" y="5299352"/>
            <a:ext cx="7627633" cy="670248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3" y="1338816"/>
            <a:ext cx="7627633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58182" y="4936605"/>
            <a:ext cx="7627632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27.09.2019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25                       НЭИКОН-2019                       Крит, Ретимно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30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935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Два изображения 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58182" y="1682283"/>
            <a:ext cx="7627635" cy="670248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2" y="1304094"/>
            <a:ext cx="7627635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84" y="2610091"/>
            <a:ext cx="3645983" cy="346083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4735992" y="2612022"/>
            <a:ext cx="3645983" cy="346083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27.09.2019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25                       НЭИКОН-2019                       Крит, Ретимно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3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66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олбца с изображениями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83" y="1983980"/>
            <a:ext cx="239013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58183" y="4101377"/>
            <a:ext cx="2390132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3" y="1338816"/>
            <a:ext cx="7627633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23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3375977" y="1985912"/>
            <a:ext cx="239013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375977" y="4103309"/>
            <a:ext cx="2390132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5" name="Рисунок 3"/>
          <p:cNvSpPr>
            <a:spLocks noGrp="1"/>
          </p:cNvSpPr>
          <p:nvPr>
            <p:ph type="pic" sz="quarter" idx="21" hasCustomPrompt="1"/>
          </p:nvPr>
        </p:nvSpPr>
        <p:spPr>
          <a:xfrm>
            <a:off x="5991839" y="1991697"/>
            <a:ext cx="239013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5991839" y="4109094"/>
            <a:ext cx="2390132" cy="1140377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27.09.2019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25                       НЭИКОН-2019                       Крит, Ретимно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37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863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0" y="0"/>
            <a:ext cx="4618299" cy="6267691"/>
          </a:xfrm>
          <a:prstGeom prst="rect">
            <a:avLst/>
          </a:prstGeom>
          <a:gradFill flip="none" rotWithShape="1">
            <a:gsLst>
              <a:gs pos="71000">
                <a:srgbClr val="657D95"/>
              </a:gs>
              <a:gs pos="0">
                <a:srgbClr val="8FB2CE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20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174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роки с изображениями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84" y="1983981"/>
            <a:ext cx="1325260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r>
              <a:rPr lang="en-US" dirty="0" smtClean="0"/>
              <a:t> </a:t>
            </a: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257063" y="2411488"/>
            <a:ext cx="6124907" cy="442172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3" y="1338816"/>
            <a:ext cx="7627633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19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765902" y="3293846"/>
            <a:ext cx="1325260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r>
              <a:rPr lang="en-US" dirty="0" smtClean="0"/>
              <a:t> </a:t>
            </a: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2264781" y="3715560"/>
            <a:ext cx="6124907" cy="442172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21" hasCustomPrompt="1"/>
          </p:nvPr>
        </p:nvSpPr>
        <p:spPr>
          <a:xfrm>
            <a:off x="767833" y="4621075"/>
            <a:ext cx="1325260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r>
              <a:rPr lang="en-US" dirty="0" smtClean="0"/>
              <a:t> </a:t>
            </a: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2266712" y="5048574"/>
            <a:ext cx="6124907" cy="442172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2257097" y="1987932"/>
            <a:ext cx="6132591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2259028" y="3303585"/>
            <a:ext cx="6132591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257097" y="4626943"/>
            <a:ext cx="6132591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7" name="Прямоугольник 36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8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27.09.2019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25                       НЭИКОН-2019                       Крит, Ретимно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4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563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олбца, шесть пунктов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3" y="1338816"/>
            <a:ext cx="7627633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58182" y="1941634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759398" y="2551314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3358693" y="1941634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3359225" y="2547457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5959204" y="1941634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5959655" y="2549389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760112" y="3992278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761328" y="4601958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3360623" y="3992278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3361155" y="4598101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5961134" y="3992278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961585" y="4600033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5" name="Прямоугольник 44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6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27.09.2019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25                       НЭИКОН-2019                       Крит, Ретимно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49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6950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76">
          <p15:clr>
            <a:srgbClr val="FBAE40"/>
          </p15:clr>
        </p15:guide>
        <p15:guide id="2" pos="5284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. Вариант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422477"/>
            <a:ext cx="6858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12406"/>
            <a:ext cx="6858000" cy="128826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4222768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89464"/>
            <a:ext cx="6858000" cy="948978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Юрий Викторович </a:t>
            </a:r>
            <a:r>
              <a:rPr lang="ru-RU" dirty="0" err="1" smtClean="0"/>
              <a:t>Чехович</a:t>
            </a:r>
            <a:r>
              <a:rPr lang="ru-RU" dirty="0" smtClean="0"/>
              <a:t>, к.ф.-м.н., </a:t>
            </a:r>
          </a:p>
          <a:p>
            <a:pPr lvl="0"/>
            <a:r>
              <a:rPr lang="ru-RU" dirty="0" smtClean="0"/>
              <a:t>исполнительный директор компании «</a:t>
            </a:r>
            <a:r>
              <a:rPr lang="ru-RU" dirty="0" err="1" smtClean="0"/>
              <a:t>Антиплагиат</a:t>
            </a:r>
            <a:r>
              <a:rPr lang="ru-RU" dirty="0" smtClean="0"/>
              <a:t>»</a:t>
            </a:r>
          </a:p>
          <a:p>
            <a:pPr lvl="0"/>
            <a:r>
              <a:rPr lang="ru-RU" dirty="0" smtClean="0"/>
              <a:t>г. Москва, 2018 год</a:t>
            </a: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766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. Вариан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422477"/>
            <a:ext cx="6858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12406"/>
            <a:ext cx="6858000" cy="128826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4222768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89464"/>
            <a:ext cx="6858000" cy="948978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Юрий Викторович </a:t>
            </a:r>
            <a:r>
              <a:rPr lang="ru-RU" dirty="0" err="1" smtClean="0"/>
              <a:t>Чехович</a:t>
            </a:r>
            <a:r>
              <a:rPr lang="ru-RU" dirty="0" smtClean="0"/>
              <a:t>, к.ф.-м.н., </a:t>
            </a:r>
          </a:p>
          <a:p>
            <a:pPr lvl="0"/>
            <a:r>
              <a:rPr lang="ru-RU" dirty="0" smtClean="0"/>
              <a:t>исполнительный директор компании «</a:t>
            </a:r>
            <a:r>
              <a:rPr lang="ru-RU" dirty="0" err="1" smtClean="0"/>
              <a:t>Антиплагиат</a:t>
            </a:r>
            <a:r>
              <a:rPr lang="ru-RU" dirty="0" smtClean="0"/>
              <a:t>»</a:t>
            </a:r>
          </a:p>
          <a:p>
            <a:pPr lvl="0"/>
            <a:r>
              <a:rPr lang="ru-RU" dirty="0" smtClean="0"/>
              <a:t>г. Москва, 2018 год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392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3748198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688693"/>
            <a:ext cx="6858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00691"/>
            <a:ext cx="6858000" cy="228076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Описание значимого раздела в презентации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15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008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2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3748205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3748198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688693"/>
            <a:ext cx="6858000" cy="145262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00691"/>
            <a:ext cx="6858000" cy="228076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Описание значимого раздела в презентации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436471"/>
            <a:ext cx="6858000" cy="954911"/>
          </a:xfr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Подзаголовок для крупного подраздела в презентации. Второй уровень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144930" y="4122516"/>
            <a:ext cx="6858000" cy="374247"/>
          </a:xfrm>
        </p:spPr>
        <p:txBody>
          <a:bodyPr>
            <a:normAutofit/>
          </a:bodyPr>
          <a:lstStyle>
            <a:lvl1pPr marL="0" indent="0" algn="ctr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 Четвертый уровень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2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102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0" y="0"/>
            <a:ext cx="4618299" cy="6267691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763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0" y="0"/>
            <a:ext cx="4618299" cy="6267691"/>
          </a:xfrm>
          <a:prstGeom prst="rect">
            <a:avLst/>
          </a:prstGeom>
          <a:gradFill flip="none" rotWithShape="1">
            <a:gsLst>
              <a:gs pos="71000">
                <a:srgbClr val="657D95"/>
              </a:gs>
              <a:gs pos="0">
                <a:srgbClr val="8FB2CE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20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031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пный подраздел. Титульный лист. Вариан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0" y="0"/>
            <a:ext cx="4618299" cy="6267691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03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пный подраздел. Титульный лист. Вариант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0" y="0"/>
            <a:ext cx="4618299" cy="6267691"/>
          </a:xfrm>
          <a:prstGeom prst="rect">
            <a:avLst/>
          </a:prstGeom>
          <a:gradFill flip="none" rotWithShape="1">
            <a:gsLst>
              <a:gs pos="71000">
                <a:srgbClr val="657D95"/>
              </a:gs>
              <a:gs pos="0">
                <a:srgbClr val="8FB2CE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20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729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пный подраздел. Титульный лист. Вариан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0" y="0"/>
            <a:ext cx="4618299" cy="6267691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05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18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64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18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658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етлый фон. Пустой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15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192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Темный фон 1. Пустой">
    <p:bg>
      <p:bgPr>
        <a:gradFill>
          <a:gsLst>
            <a:gs pos="56000">
              <a:srgbClr val="657D95"/>
            </a:gs>
            <a:gs pos="0">
              <a:srgbClr val="8FB2CE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15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832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Темный фон 2. Пустой">
    <p:bg>
      <p:bgPr>
        <a:gradFill>
          <a:gsLst>
            <a:gs pos="56000">
              <a:srgbClr val="73669F"/>
            </a:gs>
            <a:gs pos="0">
              <a:srgbClr val="7584B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15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654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0612" y="1531147"/>
            <a:ext cx="7462777" cy="584775"/>
          </a:xfrm>
        </p:spPr>
        <p:txBody>
          <a:bodyPr anchor="b">
            <a:spAutoFit/>
          </a:bodyPr>
          <a:lstStyle>
            <a:lvl1pPr algn="ctr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0612" y="2517485"/>
            <a:ext cx="7462777" cy="959237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Здесь может быть подзаголовок,</a:t>
            </a:r>
          </a:p>
          <a:p>
            <a:r>
              <a:rPr lang="ru-RU" dirty="0" smtClean="0"/>
              <a:t>если, конечно, он нужен. Второй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4211960" y="3973911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89464"/>
            <a:ext cx="6858000" cy="1290475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Юрий Викторович </a:t>
            </a:r>
            <a:r>
              <a:rPr lang="ru-RU" dirty="0" err="1" smtClean="0"/>
              <a:t>Чехович</a:t>
            </a:r>
            <a:r>
              <a:rPr lang="ru-RU" dirty="0" smtClean="0"/>
              <a:t>, к.ф.-м.н., </a:t>
            </a:r>
          </a:p>
          <a:p>
            <a:pPr lvl="0"/>
            <a:r>
              <a:rPr lang="ru-RU" dirty="0" smtClean="0"/>
              <a:t>исполнительный директор компании «</a:t>
            </a:r>
            <a:r>
              <a:rPr lang="ru-RU" dirty="0" err="1" smtClean="0"/>
              <a:t>Антиплагиат</a:t>
            </a:r>
            <a:r>
              <a:rPr lang="ru-RU" dirty="0" smtClean="0"/>
              <a:t>»</a:t>
            </a:r>
          </a:p>
          <a:p>
            <a:pPr lvl="0"/>
            <a:r>
              <a:rPr lang="ru-RU" dirty="0" smtClean="0"/>
              <a:t>г.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510328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0612" y="1531147"/>
            <a:ext cx="7462777" cy="584775"/>
          </a:xfrm>
        </p:spPr>
        <p:txBody>
          <a:bodyPr anchor="b">
            <a:spAutoFit/>
          </a:bodyPr>
          <a:lstStyle>
            <a:lvl1pPr algn="ctr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0612" y="2517485"/>
            <a:ext cx="7462777" cy="959237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Здесь может быть подзаголовок,</a:t>
            </a:r>
          </a:p>
          <a:p>
            <a:r>
              <a:rPr lang="ru-RU" dirty="0" smtClean="0"/>
              <a:t>если, конечно, он нужен. Второй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4211960" y="3973911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89464"/>
            <a:ext cx="6858000" cy="1290475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Юрий Викторович </a:t>
            </a:r>
            <a:r>
              <a:rPr lang="ru-RU" dirty="0" err="1" smtClean="0"/>
              <a:t>Чехович</a:t>
            </a:r>
            <a:r>
              <a:rPr lang="ru-RU" dirty="0" smtClean="0"/>
              <a:t>, к.ф.-м.н., </a:t>
            </a:r>
          </a:p>
          <a:p>
            <a:pPr lvl="0"/>
            <a:r>
              <a:rPr lang="ru-RU" dirty="0" smtClean="0"/>
              <a:t>исполнительный директор компании «</a:t>
            </a:r>
            <a:r>
              <a:rPr lang="ru-RU" dirty="0" err="1" smtClean="0"/>
              <a:t>Антиплагиат</a:t>
            </a:r>
            <a:r>
              <a:rPr lang="ru-RU" dirty="0" smtClean="0"/>
              <a:t>»</a:t>
            </a:r>
          </a:p>
          <a:p>
            <a:pPr lvl="0"/>
            <a:r>
              <a:rPr lang="ru-RU" dirty="0" smtClean="0"/>
              <a:t>г.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155170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Одна колонка с текстом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4324" y="1304094"/>
            <a:ext cx="7637279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62524" y="3217765"/>
            <a:ext cx="7617962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758182" y="3541935"/>
            <a:ext cx="7627632" cy="670248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758666" y="4620223"/>
            <a:ext cx="7617962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754324" y="4944393"/>
            <a:ext cx="7627632" cy="8983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3" hasCustomPrompt="1"/>
          </p:nvPr>
        </p:nvSpPr>
        <p:spPr>
          <a:xfrm>
            <a:off x="754063" y="1673225"/>
            <a:ext cx="7631112" cy="114037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текста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34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975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Две колонки с текстом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60112" y="1408262"/>
            <a:ext cx="3674922" cy="646331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700270" y="2696016"/>
            <a:ext cx="3685543" cy="2266774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700271" y="1404405"/>
            <a:ext cx="3687706" cy="646331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762047" y="2272505"/>
            <a:ext cx="3674922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702201" y="2274437"/>
            <a:ext cx="3687706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58182" y="5839491"/>
            <a:ext cx="7627631" cy="32316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* Сноска/Примечание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755255" y="2697943"/>
            <a:ext cx="3685543" cy="2266774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30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473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Буллиты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58182" y="1896402"/>
            <a:ext cx="7627632" cy="2450992"/>
          </a:xfrm>
        </p:spPr>
        <p:txBody>
          <a:bodyPr wrap="square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Противоположная точка зрения подразумевает, что предприниматели в сети интернет, инициированные исключительно синтетически, обнародованы. </a:t>
            </a:r>
          </a:p>
          <a:p>
            <a:pPr lvl="0"/>
            <a:r>
              <a:rPr lang="ru-RU" dirty="0" smtClean="0"/>
              <a:t>Многие известные личности представляют собой не что иное, как квинтэссенцию победы маркетинга над разумом и должны быть разоблачены.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Противоположная точка зрения подразумевает, что предприниматели в сети интернет, инициированные исключительно синтетически, обнародованы.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Многие известные личности представляют собой не что иное.</a:t>
            </a:r>
          </a:p>
          <a:p>
            <a:pPr lvl="0"/>
            <a:endParaRPr lang="ru-RU" dirty="0" smtClean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2" y="1304094"/>
            <a:ext cx="7627632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описания. Третий уровень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144933" y="5839491"/>
            <a:ext cx="6843512" cy="32316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* Сноска/Примечание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20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960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пный подраздел. Титульный лист. Вариант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0" y="0"/>
            <a:ext cx="4618299" cy="6267691"/>
          </a:xfrm>
          <a:prstGeom prst="rect">
            <a:avLst/>
          </a:prstGeom>
          <a:gradFill flip="none" rotWithShape="1">
            <a:gsLst>
              <a:gs pos="71000">
                <a:srgbClr val="657D95"/>
              </a:gs>
              <a:gs pos="0">
                <a:srgbClr val="8FB2CE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20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238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Вертикальное изображение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44946" y="2070035"/>
            <a:ext cx="3240871" cy="1810624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139872" y="1304094"/>
            <a:ext cx="3245945" cy="646331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139872" y="3993267"/>
            <a:ext cx="3245945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5141088" y="4317437"/>
            <a:ext cx="3244729" cy="1810624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84" y="1304094"/>
            <a:ext cx="4173856" cy="4766828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22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118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Горизонтальное изображение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83" y="1856660"/>
            <a:ext cx="7627634" cy="2937854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58182" y="5299352"/>
            <a:ext cx="7627633" cy="670248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3" y="1338816"/>
            <a:ext cx="7627633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58182" y="4936605"/>
            <a:ext cx="7627632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2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811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Два изображения 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58182" y="1682283"/>
            <a:ext cx="7627635" cy="670248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2" y="1304094"/>
            <a:ext cx="7627635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84" y="2610091"/>
            <a:ext cx="3645983" cy="346083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4735992" y="2612022"/>
            <a:ext cx="3645983" cy="346083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22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280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олбца с изображениями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83" y="1983980"/>
            <a:ext cx="239013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58183" y="4101377"/>
            <a:ext cx="2390132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3" y="1338816"/>
            <a:ext cx="7627633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23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3375977" y="1985912"/>
            <a:ext cx="239013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375977" y="4103309"/>
            <a:ext cx="2390132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5" name="Рисунок 3"/>
          <p:cNvSpPr>
            <a:spLocks noGrp="1"/>
          </p:cNvSpPr>
          <p:nvPr>
            <p:ph type="pic" sz="quarter" idx="21" hasCustomPrompt="1"/>
          </p:nvPr>
        </p:nvSpPr>
        <p:spPr>
          <a:xfrm>
            <a:off x="5991839" y="1991697"/>
            <a:ext cx="239013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5991839" y="4109094"/>
            <a:ext cx="2390132" cy="1140377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28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766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роки с изображениями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84" y="1983981"/>
            <a:ext cx="1325260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r>
              <a:rPr lang="en-US" dirty="0" smtClean="0"/>
              <a:t> </a:t>
            </a: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257063" y="2411488"/>
            <a:ext cx="6124907" cy="442172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3" y="1338816"/>
            <a:ext cx="7627633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19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765902" y="3293846"/>
            <a:ext cx="1325260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r>
              <a:rPr lang="en-US" dirty="0" smtClean="0"/>
              <a:t> </a:t>
            </a: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2264781" y="3715560"/>
            <a:ext cx="6124907" cy="442172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21" hasCustomPrompt="1"/>
          </p:nvPr>
        </p:nvSpPr>
        <p:spPr>
          <a:xfrm>
            <a:off x="767833" y="4621075"/>
            <a:ext cx="1325260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r>
              <a:rPr lang="en-US" dirty="0" smtClean="0"/>
              <a:t> </a:t>
            </a: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2266712" y="5048574"/>
            <a:ext cx="6124907" cy="442172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2257097" y="1987932"/>
            <a:ext cx="6132591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2259028" y="3303585"/>
            <a:ext cx="6132591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257097" y="4626943"/>
            <a:ext cx="6132591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32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120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олбца, шесть пунктов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3" y="1338816"/>
            <a:ext cx="7627633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58182" y="1941634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759398" y="2551314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3358693" y="1941634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3359225" y="2547457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5959204" y="1941634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5959655" y="2549389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760112" y="3992278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761328" y="4601958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3360623" y="3992278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3361155" y="4598101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5961134" y="3992278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961585" y="4600033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40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063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76">
          <p15:clr>
            <a:srgbClr val="FBAE40"/>
          </p15:clr>
        </p15:guide>
        <p15:guide id="2" pos="5284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. Вариант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422477"/>
            <a:ext cx="6858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12406"/>
            <a:ext cx="6858000" cy="128826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4222768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89464"/>
            <a:ext cx="6858000" cy="948978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Юрий Викторович </a:t>
            </a:r>
            <a:r>
              <a:rPr lang="ru-RU" dirty="0" err="1" smtClean="0"/>
              <a:t>Чехович</a:t>
            </a:r>
            <a:r>
              <a:rPr lang="ru-RU" dirty="0" smtClean="0"/>
              <a:t>, к.ф.-м.н., </a:t>
            </a:r>
          </a:p>
          <a:p>
            <a:pPr lvl="0"/>
            <a:r>
              <a:rPr lang="ru-RU" dirty="0" smtClean="0"/>
              <a:t>исполнительный директор компании «</a:t>
            </a:r>
            <a:r>
              <a:rPr lang="ru-RU" dirty="0" err="1" smtClean="0"/>
              <a:t>Антиплагиат</a:t>
            </a:r>
            <a:r>
              <a:rPr lang="ru-RU" dirty="0" smtClean="0"/>
              <a:t>»</a:t>
            </a:r>
          </a:p>
          <a:p>
            <a:pPr lvl="0"/>
            <a:r>
              <a:rPr lang="ru-RU" dirty="0" smtClean="0"/>
              <a:t>г. Москва, 2018 год</a:t>
            </a: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44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. Вариан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422477"/>
            <a:ext cx="6858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12406"/>
            <a:ext cx="6858000" cy="128826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4222768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89464"/>
            <a:ext cx="6858000" cy="948978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Юрий Викторович </a:t>
            </a:r>
            <a:r>
              <a:rPr lang="ru-RU" dirty="0" err="1" smtClean="0"/>
              <a:t>Чехович</a:t>
            </a:r>
            <a:r>
              <a:rPr lang="ru-RU" dirty="0" smtClean="0"/>
              <a:t>, к.ф.-м.н., </a:t>
            </a:r>
          </a:p>
          <a:p>
            <a:pPr lvl="0"/>
            <a:r>
              <a:rPr lang="ru-RU" dirty="0" smtClean="0"/>
              <a:t>исполнительный директор компании «</a:t>
            </a:r>
            <a:r>
              <a:rPr lang="ru-RU" dirty="0" err="1" smtClean="0"/>
              <a:t>Антиплагиат</a:t>
            </a:r>
            <a:r>
              <a:rPr lang="ru-RU" dirty="0" smtClean="0"/>
              <a:t>»</a:t>
            </a:r>
          </a:p>
          <a:p>
            <a:pPr lvl="0"/>
            <a:r>
              <a:rPr lang="ru-RU" dirty="0" smtClean="0"/>
              <a:t>г. Москва, 2018 год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64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3748198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688693"/>
            <a:ext cx="6858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00691"/>
            <a:ext cx="6858000" cy="228076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Описание значимого раздела в презентации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15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089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2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3748205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3748198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688693"/>
            <a:ext cx="6858000" cy="145262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00691"/>
            <a:ext cx="6858000" cy="228076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Описание значимого раздела в презентации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436471"/>
            <a:ext cx="6858000" cy="954911"/>
          </a:xfr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Подзаголовок для крупного подраздела в презентации. Второй уровень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144930" y="4122516"/>
            <a:ext cx="6858000" cy="374247"/>
          </a:xfrm>
        </p:spPr>
        <p:txBody>
          <a:bodyPr>
            <a:normAutofit/>
          </a:bodyPr>
          <a:lstStyle>
            <a:lvl1pPr marL="0" indent="0" algn="ctr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 Четвертый уровень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2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303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18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09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0" y="0"/>
            <a:ext cx="4618299" cy="6267691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272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0" y="0"/>
            <a:ext cx="4618299" cy="6267691"/>
          </a:xfrm>
          <a:prstGeom prst="rect">
            <a:avLst/>
          </a:prstGeom>
          <a:gradFill flip="none" rotWithShape="1">
            <a:gsLst>
              <a:gs pos="71000">
                <a:srgbClr val="657D95"/>
              </a:gs>
              <a:gs pos="0">
                <a:srgbClr val="8FB2CE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20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010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пный подраздел. Титульный лист. Вариан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0" y="0"/>
            <a:ext cx="4618299" cy="6267691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225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пный подраздел. Титульный лист. Вариант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0" y="0"/>
            <a:ext cx="4618299" cy="6267691"/>
          </a:xfrm>
          <a:prstGeom prst="rect">
            <a:avLst/>
          </a:prstGeom>
          <a:gradFill flip="none" rotWithShape="1">
            <a:gsLst>
              <a:gs pos="71000">
                <a:srgbClr val="657D95"/>
              </a:gs>
              <a:gs pos="0">
                <a:srgbClr val="8FB2CE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20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826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18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719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18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025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етлый фон. Пустой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15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53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Темный фон 1. Пустой">
    <p:bg>
      <p:bgPr>
        <a:gradFill>
          <a:gsLst>
            <a:gs pos="56000">
              <a:srgbClr val="657D95"/>
            </a:gs>
            <a:gs pos="0">
              <a:srgbClr val="8FB2CE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15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857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Темный фон 2. Пустой">
    <p:bg>
      <p:bgPr>
        <a:gradFill>
          <a:gsLst>
            <a:gs pos="56000">
              <a:srgbClr val="73669F"/>
            </a:gs>
            <a:gs pos="0">
              <a:srgbClr val="7584B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15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363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0612" y="1531147"/>
            <a:ext cx="7462777" cy="584775"/>
          </a:xfrm>
        </p:spPr>
        <p:txBody>
          <a:bodyPr anchor="b">
            <a:spAutoFit/>
          </a:bodyPr>
          <a:lstStyle>
            <a:lvl1pPr algn="ctr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0612" y="2517485"/>
            <a:ext cx="7462777" cy="959237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Здесь может быть подзаголовок,</a:t>
            </a:r>
          </a:p>
          <a:p>
            <a:r>
              <a:rPr lang="ru-RU" dirty="0" smtClean="0"/>
              <a:t>если, конечно, он нужен. Второй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4211960" y="3973911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89464"/>
            <a:ext cx="6858000" cy="1290475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Юрий Викторович </a:t>
            </a:r>
            <a:r>
              <a:rPr lang="ru-RU" dirty="0" err="1" smtClean="0"/>
              <a:t>Чехович</a:t>
            </a:r>
            <a:r>
              <a:rPr lang="ru-RU" dirty="0" smtClean="0"/>
              <a:t>, к.ф.-м.н., </a:t>
            </a:r>
          </a:p>
          <a:p>
            <a:pPr lvl="0"/>
            <a:r>
              <a:rPr lang="ru-RU" dirty="0" smtClean="0"/>
              <a:t>исполнительный директор компании «</a:t>
            </a:r>
            <a:r>
              <a:rPr lang="ru-RU" dirty="0" err="1" smtClean="0"/>
              <a:t>Антиплагиат</a:t>
            </a:r>
            <a:r>
              <a:rPr lang="ru-RU" dirty="0" smtClean="0"/>
              <a:t>»</a:t>
            </a:r>
          </a:p>
          <a:p>
            <a:pPr lvl="0"/>
            <a:r>
              <a:rPr lang="ru-RU" dirty="0" smtClean="0"/>
              <a:t>г.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159183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24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23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10228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может быть длинным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00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endParaRPr lang="en-US" dirty="0" smtClean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52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4" r:id="rId3"/>
    <p:sldLayoutId id="2147483675" r:id="rId4"/>
    <p:sldLayoutId id="2147483676" r:id="rId5"/>
    <p:sldLayoutId id="2147483677" r:id="rId6"/>
    <p:sldLayoutId id="2147483695" r:id="rId7"/>
    <p:sldLayoutId id="2147483696" r:id="rId8"/>
    <p:sldLayoutId id="2147483678" r:id="rId9"/>
    <p:sldLayoutId id="2147483693" r:id="rId10"/>
    <p:sldLayoutId id="2147483673" r:id="rId11"/>
    <p:sldLayoutId id="2147483681" r:id="rId12"/>
    <p:sldLayoutId id="2147483691" r:id="rId13"/>
    <p:sldLayoutId id="2147483692" r:id="rId14"/>
    <p:sldLayoutId id="2147483694" r:id="rId15"/>
    <p:sldLayoutId id="2147483683" r:id="rId16"/>
    <p:sldLayoutId id="2147483679" r:id="rId17"/>
    <p:sldLayoutId id="2147483680" r:id="rId18"/>
    <p:sldLayoutId id="2147483684" r:id="rId19"/>
    <p:sldLayoutId id="2147483685" r:id="rId20"/>
    <p:sldLayoutId id="2147483690" r:id="rId21"/>
    <p:sldLayoutId id="2147483686" r:id="rId22"/>
    <p:sldLayoutId id="2147483687" r:id="rId23"/>
    <p:sldLayoutId id="2147483688" r:id="rId24"/>
    <p:sldLayoutId id="2147483723" r:id="rId25"/>
    <p:sldLayoutId id="2147483729" r:id="rId26"/>
    <p:sldLayoutId id="2147483730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39" r:id="rId34"/>
    <p:sldLayoutId id="2147483741" r:id="rId35"/>
    <p:sldLayoutId id="2147483742" r:id="rId36"/>
    <p:sldLayoutId id="2147483743" r:id="rId37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4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lang="en-US" sz="1300" b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10228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может быть длинным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00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endParaRPr lang="en-US" dirty="0" smtClean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27.09.2019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25                       НЭИКОН-2019                       Крит, Ретимно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18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16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4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lang="en-US" sz="1300" b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10228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может быть длинным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00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endParaRPr lang="en-US" dirty="0" smtClean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76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  <p:sldLayoutId id="2147483778" r:id="rId2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4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lang="en-US" sz="1300" b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10228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может быть длинным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00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endParaRPr lang="en-US" dirty="0" smtClean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73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  <p:sldLayoutId id="2147483797" r:id="rId18"/>
    <p:sldLayoutId id="2147483798" r:id="rId19"/>
    <p:sldLayoutId id="2147483799" r:id="rId20"/>
    <p:sldLayoutId id="2147483800" r:id="rId21"/>
    <p:sldLayoutId id="2147483801" r:id="rId22"/>
    <p:sldLayoutId id="2147483802" r:id="rId23"/>
    <p:sldLayoutId id="2147483803" r:id="rId2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4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lang="en-US" sz="1300" b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zconf.ru/oz-2019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142999" y="5127944"/>
            <a:ext cx="6858000" cy="568104"/>
          </a:xfrm>
        </p:spPr>
        <p:txBody>
          <a:bodyPr/>
          <a:lstStyle/>
          <a:p>
            <a:r>
              <a:rPr lang="ru-RU" sz="1400" dirty="0"/>
              <a:t>Юрий </a:t>
            </a:r>
            <a:r>
              <a:rPr lang="ru-RU" sz="1400" dirty="0" smtClean="0"/>
              <a:t>Чехович</a:t>
            </a:r>
            <a:r>
              <a:rPr lang="ru-RU" sz="1400" dirty="0"/>
              <a:t>, </a:t>
            </a:r>
            <a:r>
              <a:rPr lang="ru-RU" sz="1400" dirty="0" smtClean="0"/>
              <a:t>Исполнительный </a:t>
            </a:r>
            <a:r>
              <a:rPr lang="ru-RU" sz="1400" dirty="0"/>
              <a:t>директор компании Антиплагиат, </a:t>
            </a:r>
            <a:r>
              <a:rPr lang="ru-RU" sz="1400" dirty="0" smtClean="0"/>
              <a:t>к.ф.-м.н.</a:t>
            </a:r>
          </a:p>
          <a:p>
            <a:r>
              <a:rPr lang="ru-RU" sz="1400" dirty="0" smtClean="0"/>
              <a:t>Андрей Хазов, Руководитель группы обработки данных компании Антиплагиат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845389" y="2026991"/>
            <a:ext cx="7453222" cy="1926603"/>
          </a:xfrm>
        </p:spPr>
        <p:txBody>
          <a:bodyPr>
            <a:normAutofit/>
          </a:bodyPr>
          <a:lstStyle/>
          <a:p>
            <a:r>
              <a:rPr lang="ru-RU" dirty="0"/>
              <a:t>Количественный анализ случаев </a:t>
            </a:r>
            <a:r>
              <a:rPr lang="ru-RU" dirty="0" smtClean="0"/>
              <a:t>самоплагиата </a:t>
            </a:r>
            <a:r>
              <a:rPr lang="ru-RU" dirty="0"/>
              <a:t>в российских научных публикациях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45388" y="302250"/>
            <a:ext cx="74532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7-я международная конференция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Электронные </a:t>
            </a:r>
            <a:r>
              <a:rPr lang="ru-RU" dirty="0">
                <a:solidFill>
                  <a:schemeClr val="bg1"/>
                </a:solidFill>
              </a:rPr>
              <a:t>научные и образовательные ресурсы: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создание</a:t>
            </a:r>
            <a:r>
              <a:rPr lang="ru-RU" dirty="0">
                <a:solidFill>
                  <a:schemeClr val="bg1"/>
                </a:solidFill>
              </a:rPr>
              <a:t>, продвижение и использование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80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Результаты</a:t>
            </a:r>
            <a:endParaRPr lang="ru-RU" sz="2800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10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1"/>
          </p:nvPr>
        </p:nvSpPr>
        <p:spPr>
          <a:xfrm>
            <a:off x="1219200" y="4268352"/>
            <a:ext cx="6456185" cy="842025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FFC000"/>
                </a:solidFill>
              </a:rPr>
              <a:t>Всего было обнаружено </a:t>
            </a:r>
            <a:r>
              <a:rPr lang="ru-RU" sz="2400" dirty="0">
                <a:solidFill>
                  <a:srgbClr val="FF0000"/>
                </a:solidFill>
              </a:rPr>
              <a:t>70 671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smtClean="0">
                <a:solidFill>
                  <a:srgbClr val="FFC000"/>
                </a:solidFill>
              </a:rPr>
              <a:t>кластеров, включающих </a:t>
            </a:r>
            <a:r>
              <a:rPr lang="ru-RU" sz="2400" dirty="0" smtClean="0">
                <a:solidFill>
                  <a:srgbClr val="FF0000"/>
                </a:solidFill>
              </a:rPr>
              <a:t>145 168</a:t>
            </a:r>
            <a:r>
              <a:rPr lang="ru-RU" sz="2400" dirty="0" smtClean="0">
                <a:solidFill>
                  <a:srgbClr val="FFC000"/>
                </a:solidFill>
              </a:rPr>
              <a:t> статей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idx="11"/>
          </p:nvPr>
        </p:nvSpPr>
        <p:spPr>
          <a:xfrm>
            <a:off x="628650" y="1828530"/>
            <a:ext cx="7886700" cy="385811"/>
          </a:xfrm>
        </p:spPr>
        <p:txBody>
          <a:bodyPr/>
          <a:lstStyle/>
          <a:p>
            <a:r>
              <a:rPr lang="ru-RU" sz="2400" dirty="0" smtClean="0"/>
              <a:t>Результат:</a:t>
            </a:r>
            <a:endParaRPr lang="ru-RU" sz="2400" dirty="0"/>
          </a:p>
        </p:txBody>
      </p:sp>
      <p:sp>
        <p:nvSpPr>
          <p:cNvPr id="10" name="Текст 1"/>
          <p:cNvSpPr>
            <a:spLocks noGrp="1"/>
          </p:cNvSpPr>
          <p:nvPr>
            <p:ph type="body" idx="10"/>
          </p:nvPr>
        </p:nvSpPr>
        <p:spPr>
          <a:xfrm>
            <a:off x="758182" y="2346546"/>
            <a:ext cx="7757168" cy="701731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Каждый кластер включает в себя все статьи, основанные на одном тексте</a:t>
            </a:r>
          </a:p>
        </p:txBody>
      </p:sp>
    </p:spTree>
    <p:extLst>
      <p:ext uri="{BB962C8B-B14F-4D97-AF65-F5344CB8AC3E}">
        <p14:creationId xmlns:p14="http://schemas.microsoft.com/office/powerpoint/2010/main" val="301347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1"/>
          </p:nvPr>
        </p:nvSpPr>
        <p:spPr>
          <a:xfrm>
            <a:off x="628650" y="1175219"/>
            <a:ext cx="7886700" cy="353687"/>
          </a:xfrm>
        </p:spPr>
        <p:txBody>
          <a:bodyPr/>
          <a:lstStyle/>
          <a:p>
            <a:r>
              <a:rPr lang="ru-RU" sz="2200" dirty="0" smtClean="0"/>
              <a:t>Сколько раз можно опубликовать один и тот же текст?</a:t>
            </a:r>
            <a:endParaRPr lang="ru-RU" sz="22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Результаты</a:t>
            </a:r>
            <a:endParaRPr lang="ru-RU" sz="2800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11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8215388"/>
              </p:ext>
            </p:extLst>
          </p:nvPr>
        </p:nvGraphicFramePr>
        <p:xfrm>
          <a:off x="0" y="1634837"/>
          <a:ext cx="9144000" cy="4581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Овал 11"/>
          <p:cNvSpPr/>
          <p:nvPr/>
        </p:nvSpPr>
        <p:spPr>
          <a:xfrm>
            <a:off x="7928841" y="4969164"/>
            <a:ext cx="1173018" cy="114530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21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1"/>
          </p:nvPr>
        </p:nvSpPr>
        <p:spPr>
          <a:xfrm>
            <a:off x="628650" y="1345393"/>
            <a:ext cx="7886700" cy="353687"/>
          </a:xfrm>
        </p:spPr>
        <p:txBody>
          <a:bodyPr/>
          <a:lstStyle/>
          <a:p>
            <a:r>
              <a:rPr lang="ru-RU" sz="2200" dirty="0" smtClean="0"/>
              <a:t>Рекордсмены. Кластер 1</a:t>
            </a:r>
            <a:endParaRPr lang="ru-RU" sz="22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Результаты</a:t>
            </a:r>
            <a:endParaRPr lang="ru-RU" sz="2800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12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3" y="2234245"/>
            <a:ext cx="8890932" cy="324525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2335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1"/>
          </p:nvPr>
        </p:nvSpPr>
        <p:spPr>
          <a:xfrm>
            <a:off x="628650" y="1345393"/>
            <a:ext cx="7886700" cy="385939"/>
          </a:xfrm>
        </p:spPr>
        <p:txBody>
          <a:bodyPr/>
          <a:lstStyle/>
          <a:p>
            <a:r>
              <a:rPr lang="ru-RU" sz="2200" dirty="0" smtClean="0"/>
              <a:t>Рекордсмены. Кластер 2</a:t>
            </a:r>
            <a:endParaRPr lang="ru-RU" sz="22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Результаты</a:t>
            </a:r>
            <a:endParaRPr lang="ru-RU" sz="2800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13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3" y="1814456"/>
            <a:ext cx="8978737" cy="43092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7791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1"/>
          </p:nvPr>
        </p:nvSpPr>
        <p:spPr>
          <a:xfrm>
            <a:off x="628650" y="1345393"/>
            <a:ext cx="7886700" cy="385939"/>
          </a:xfrm>
        </p:spPr>
        <p:txBody>
          <a:bodyPr/>
          <a:lstStyle/>
          <a:p>
            <a:r>
              <a:rPr lang="ru-RU" sz="2200" dirty="0" smtClean="0"/>
              <a:t>Рекордсмены. Кластер 3</a:t>
            </a:r>
            <a:endParaRPr lang="ru-RU" sz="22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Результаты</a:t>
            </a:r>
            <a:endParaRPr lang="ru-RU" sz="2800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14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3" y="1797319"/>
            <a:ext cx="8924503" cy="276525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7200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1"/>
          </p:nvPr>
        </p:nvSpPr>
        <p:spPr>
          <a:xfrm>
            <a:off x="628650" y="1175219"/>
            <a:ext cx="7886700" cy="353687"/>
          </a:xfrm>
        </p:spPr>
        <p:txBody>
          <a:bodyPr/>
          <a:lstStyle/>
          <a:p>
            <a:r>
              <a:rPr lang="ru-RU" sz="2200" dirty="0" smtClean="0"/>
              <a:t>Распределение кластеров по годам</a:t>
            </a:r>
            <a:endParaRPr lang="ru-RU" sz="22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Результаты</a:t>
            </a:r>
            <a:endParaRPr lang="ru-RU" sz="2800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15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044055"/>
              </p:ext>
            </p:extLst>
          </p:nvPr>
        </p:nvGraphicFramePr>
        <p:xfrm>
          <a:off x="0" y="1644073"/>
          <a:ext cx="9144000" cy="4599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131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1"/>
          </p:nvPr>
        </p:nvSpPr>
        <p:spPr>
          <a:xfrm>
            <a:off x="628650" y="1175219"/>
            <a:ext cx="7886700" cy="353687"/>
          </a:xfrm>
        </p:spPr>
        <p:txBody>
          <a:bodyPr/>
          <a:lstStyle/>
          <a:p>
            <a:r>
              <a:rPr lang="ru-RU" sz="2200" dirty="0" smtClean="0"/>
              <a:t>Распределение по разбросу дат публикации</a:t>
            </a:r>
            <a:endParaRPr lang="ru-RU" sz="22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Результаты</a:t>
            </a:r>
            <a:endParaRPr lang="ru-RU" sz="2800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16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742563"/>
              </p:ext>
            </p:extLst>
          </p:nvPr>
        </p:nvGraphicFramePr>
        <p:xfrm>
          <a:off x="0" y="1690254"/>
          <a:ext cx="9144000" cy="4627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51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41" y="1219201"/>
            <a:ext cx="6624377" cy="34721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Разброс дат. Кейс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744" y="2405757"/>
            <a:ext cx="4711550" cy="36902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17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33744" y="3685309"/>
            <a:ext cx="2379336" cy="22596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10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авторства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18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idx="11"/>
          </p:nvPr>
        </p:nvSpPr>
        <p:spPr>
          <a:xfrm>
            <a:off x="628650" y="2735115"/>
            <a:ext cx="7886700" cy="1263038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Авторы </a:t>
            </a:r>
            <a:r>
              <a:rPr lang="ru-RU" sz="2400" dirty="0">
                <a:solidFill>
                  <a:srgbClr val="FFC000"/>
                </a:solidFill>
              </a:rPr>
              <a:t>работ </a:t>
            </a:r>
            <a:r>
              <a:rPr lang="ru-RU" sz="2400" dirty="0" smtClean="0">
                <a:solidFill>
                  <a:srgbClr val="FFC000"/>
                </a:solidFill>
              </a:rPr>
              <a:t>в </a:t>
            </a:r>
            <a:r>
              <a:rPr lang="ru-RU" sz="2400" dirty="0" smtClean="0">
                <a:solidFill>
                  <a:srgbClr val="FF0000"/>
                </a:solidFill>
              </a:rPr>
              <a:t>55 414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>
                <a:solidFill>
                  <a:srgbClr val="FFC000"/>
                </a:solidFill>
              </a:rPr>
              <a:t>кластерах </a:t>
            </a:r>
            <a:r>
              <a:rPr lang="ru-RU" sz="2400" dirty="0" smtClean="0">
                <a:solidFill>
                  <a:srgbClr val="FFC000"/>
                </a:solidFill>
              </a:rPr>
              <a:t>совпадают 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в</a:t>
            </a:r>
            <a:r>
              <a:rPr lang="ru-RU" sz="2400" dirty="0">
                <a:solidFill>
                  <a:srgbClr val="FFC000"/>
                </a:solidFill>
              </a:rPr>
              <a:t> </a:t>
            </a:r>
            <a:r>
              <a:rPr lang="ru-RU" sz="2400" dirty="0" smtClean="0">
                <a:solidFill>
                  <a:srgbClr val="FF0000"/>
                </a:solidFill>
              </a:rPr>
              <a:t>8 171</a:t>
            </a:r>
            <a:r>
              <a:rPr lang="ru-RU" sz="2400" dirty="0" smtClean="0">
                <a:solidFill>
                  <a:srgbClr val="FFC000"/>
                </a:solidFill>
              </a:rPr>
              <a:t> – пересекаются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в</a:t>
            </a:r>
            <a:r>
              <a:rPr lang="ru-RU" sz="2400" dirty="0">
                <a:solidFill>
                  <a:srgbClr val="FFC000"/>
                </a:solidFill>
              </a:rPr>
              <a:t> </a:t>
            </a:r>
            <a:r>
              <a:rPr lang="ru-RU" sz="2400" dirty="0" smtClean="0">
                <a:solidFill>
                  <a:srgbClr val="FF0000"/>
                </a:solidFill>
              </a:rPr>
              <a:t>7 086 </a:t>
            </a:r>
            <a:r>
              <a:rPr lang="ru-RU" sz="2400" dirty="0" smtClean="0">
                <a:solidFill>
                  <a:srgbClr val="FFC000"/>
                </a:solidFill>
              </a:rPr>
              <a:t>– не совпадают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14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авторства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19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1"/>
          </p:nvPr>
        </p:nvSpPr>
        <p:spPr>
          <a:xfrm>
            <a:off x="758182" y="1304094"/>
            <a:ext cx="7627632" cy="321563"/>
          </a:xfrm>
        </p:spPr>
        <p:txBody>
          <a:bodyPr/>
          <a:lstStyle/>
          <a:p>
            <a:r>
              <a:rPr lang="ru-RU" dirty="0" smtClean="0"/>
              <a:t>Несовпадение авторов</a:t>
            </a:r>
            <a:endParaRPr lang="ru-RU" dirty="0"/>
          </a:p>
        </p:txBody>
      </p:sp>
      <p:sp>
        <p:nvSpPr>
          <p:cNvPr id="10" name="Текст 1"/>
          <p:cNvSpPr>
            <a:spLocks noGrp="1"/>
          </p:cNvSpPr>
          <p:nvPr>
            <p:ph type="body" idx="10"/>
          </p:nvPr>
        </p:nvSpPr>
        <p:spPr>
          <a:xfrm>
            <a:off x="628650" y="1896402"/>
            <a:ext cx="7886700" cy="2336024"/>
          </a:xfrm>
        </p:spPr>
        <p:txBody>
          <a:bodyPr/>
          <a:lstStyle/>
          <a:p>
            <a:r>
              <a:rPr lang="ru-RU" sz="2000" dirty="0" smtClean="0"/>
              <a:t>Смена фамилии (хорошо помогают инициалы)</a:t>
            </a:r>
          </a:p>
          <a:p>
            <a:r>
              <a:rPr lang="ru-RU" sz="2000" dirty="0" smtClean="0"/>
              <a:t>Рекламные статьи (ненаучный или малонаучный текст, одно издание) </a:t>
            </a:r>
          </a:p>
          <a:p>
            <a:r>
              <a:rPr lang="ru-RU" sz="2000" dirty="0"/>
              <a:t>Заказная работа, проданная несколько </a:t>
            </a:r>
            <a:r>
              <a:rPr lang="ru-RU" sz="2000" dirty="0" smtClean="0"/>
              <a:t>раз (год публикации совпадает)</a:t>
            </a:r>
            <a:endParaRPr lang="ru-RU" sz="2000" dirty="0"/>
          </a:p>
          <a:p>
            <a:r>
              <a:rPr lang="ru-RU" sz="2000" dirty="0" smtClean="0"/>
              <a:t>Плагиат (разные годы публикации)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410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Терминология</a:t>
            </a:r>
            <a:endParaRPr lang="ru-RU" sz="32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27.09.2019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25                       НЭИКОН-2019                       Крит, Ретимно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стр. </a:t>
            </a:r>
            <a:fld id="{2D7B17CE-0AD5-445D-9ED6-11E90614A92B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из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651" y="1512037"/>
            <a:ext cx="7886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Здесь и далее под термином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«самоцитирование»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мы понимаем повторное использование автором текстов или фрагментов текстов из своих более ранних произведений.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8650" y="3450102"/>
            <a:ext cx="7886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Англоязычный термин: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“text recycling”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NB: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Термин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“self-citation”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не имеет отношения к рассматриваемому вопросу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21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авторства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20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1"/>
          </p:nvPr>
        </p:nvSpPr>
        <p:spPr>
          <a:xfrm>
            <a:off x="758182" y="1304094"/>
            <a:ext cx="7627632" cy="321563"/>
          </a:xfrm>
        </p:spPr>
        <p:txBody>
          <a:bodyPr/>
          <a:lstStyle/>
          <a:p>
            <a:r>
              <a:rPr lang="ru-RU" dirty="0" smtClean="0"/>
              <a:t>Пересекающийся список авторов</a:t>
            </a:r>
            <a:endParaRPr lang="ru-RU" dirty="0"/>
          </a:p>
        </p:txBody>
      </p:sp>
      <p:sp>
        <p:nvSpPr>
          <p:cNvPr id="10" name="Текст 1"/>
          <p:cNvSpPr>
            <a:spLocks noGrp="1"/>
          </p:cNvSpPr>
          <p:nvPr>
            <p:ph type="body" idx="10"/>
          </p:nvPr>
        </p:nvSpPr>
        <p:spPr>
          <a:xfrm>
            <a:off x="628650" y="1896402"/>
            <a:ext cx="7886700" cy="1206484"/>
          </a:xfrm>
        </p:spPr>
        <p:txBody>
          <a:bodyPr/>
          <a:lstStyle/>
          <a:p>
            <a:r>
              <a:rPr lang="ru-RU" sz="2000" dirty="0" smtClean="0"/>
              <a:t>Смена фамилии (инициалы)</a:t>
            </a:r>
          </a:p>
          <a:p>
            <a:r>
              <a:rPr lang="ru-RU" sz="2000" dirty="0" smtClean="0"/>
              <a:t>Приписное соавторство</a:t>
            </a:r>
          </a:p>
          <a:p>
            <a:r>
              <a:rPr lang="ru-RU" sz="2000" dirty="0" smtClean="0"/>
              <a:t>«Накрутка» цитирования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4070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авторства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21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1"/>
          </p:nvPr>
        </p:nvSpPr>
        <p:spPr>
          <a:xfrm>
            <a:off x="758182" y="1304094"/>
            <a:ext cx="7627632" cy="321563"/>
          </a:xfrm>
        </p:spPr>
        <p:txBody>
          <a:bodyPr/>
          <a:lstStyle/>
          <a:p>
            <a:r>
              <a:rPr lang="ru-RU" dirty="0" smtClean="0"/>
              <a:t>Пересекающийся список авторов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71" y="1798205"/>
            <a:ext cx="4271939" cy="58217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018" y="1798205"/>
            <a:ext cx="4038600" cy="64674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573811" y="1295598"/>
            <a:ext cx="3262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Журнал «Общественные науки»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3712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0"/>
          </p:nvPr>
        </p:nvSpPr>
        <p:spPr>
          <a:xfrm>
            <a:off x="628650" y="1896402"/>
            <a:ext cx="7886700" cy="2686889"/>
          </a:xfrm>
        </p:spPr>
        <p:txBody>
          <a:bodyPr/>
          <a:lstStyle/>
          <a:p>
            <a:r>
              <a:rPr lang="ru-RU" sz="2000" dirty="0" smtClean="0"/>
              <a:t>Самоплагиат </a:t>
            </a:r>
            <a:r>
              <a:rPr lang="en-US" sz="2000" dirty="0" smtClean="0"/>
              <a:t>– </a:t>
            </a:r>
            <a:r>
              <a:rPr lang="ru-RU" sz="2000" dirty="0" smtClean="0"/>
              <a:t>явление действительно распространенное</a:t>
            </a:r>
          </a:p>
          <a:p>
            <a:r>
              <a:rPr lang="ru-RU" sz="2000" dirty="0" smtClean="0"/>
              <a:t>Значительная часть статей с </a:t>
            </a:r>
            <a:r>
              <a:rPr lang="ru-RU" sz="2000" dirty="0" err="1" smtClean="0"/>
              <a:t>самоплагиатом</a:t>
            </a:r>
            <a:r>
              <a:rPr lang="ru-RU" sz="2000" dirty="0" smtClean="0"/>
              <a:t> в настоящее не отозваны</a:t>
            </a:r>
          </a:p>
          <a:p>
            <a:r>
              <a:rPr lang="ru-RU" sz="2000" dirty="0" smtClean="0"/>
              <a:t>Действующий издательский процесс лишает журналы возможности своевременно обнаружить попытку самоплагиата</a:t>
            </a:r>
          </a:p>
          <a:p>
            <a:r>
              <a:rPr lang="ru-RU" sz="2000" dirty="0" smtClean="0"/>
              <a:t>Нужен сервис для отслеживания самоплагиата после публикации</a:t>
            </a:r>
            <a:endParaRPr lang="ru-RU" sz="20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Некоторые выводы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22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18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еще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23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1"/>
          </p:nvPr>
        </p:nvSpPr>
        <p:spPr>
          <a:xfrm>
            <a:off x="729961" y="2419658"/>
            <a:ext cx="7684077" cy="421013"/>
          </a:xfrm>
        </p:spPr>
        <p:txBody>
          <a:bodyPr/>
          <a:lstStyle/>
          <a:p>
            <a:r>
              <a:rPr lang="ru-RU" sz="2400" dirty="0" smtClean="0"/>
              <a:t>Похоже, что 70 тысяч статей придется отзывать…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7179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0612" y="1623480"/>
            <a:ext cx="7462777" cy="492443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0612" y="2517485"/>
            <a:ext cx="7462777" cy="369332"/>
          </a:xfrm>
        </p:spPr>
        <p:txBody>
          <a:bodyPr/>
          <a:lstStyle/>
          <a:p>
            <a:r>
              <a:rPr lang="ru-RU" dirty="0" smtClean="0"/>
              <a:t>Ваши вопросы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Юрий Чехович,</a:t>
            </a:r>
          </a:p>
          <a:p>
            <a:r>
              <a:rPr lang="ru-RU" dirty="0"/>
              <a:t>Исполнительный директор компании Антиплагиат, к.ф.-м.н</a:t>
            </a:r>
            <a:r>
              <a:rPr lang="ru-RU" dirty="0" smtClean="0"/>
              <a:t>.</a:t>
            </a:r>
          </a:p>
          <a:p>
            <a:r>
              <a:rPr lang="en-US" dirty="0" smtClean="0"/>
              <a:t>chehovich@antiplagiat.ru</a:t>
            </a:r>
          </a:p>
          <a:p>
            <a:r>
              <a:rPr lang="ru-RU" dirty="0" smtClean="0"/>
              <a:t>+7 495 </a:t>
            </a:r>
            <a:r>
              <a:rPr lang="en-US" dirty="0" smtClean="0"/>
              <a:t>223 23 84</a:t>
            </a:r>
          </a:p>
          <a:p>
            <a:r>
              <a:rPr lang="en-US" dirty="0" smtClean="0"/>
              <a:t>8 800 777 81 28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1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51271"/>
            <a:ext cx="7886700" cy="618721"/>
          </a:xfrm>
        </p:spPr>
        <p:txBody>
          <a:bodyPr>
            <a:noAutofit/>
          </a:bodyPr>
          <a:lstStyle/>
          <a:p>
            <a:r>
              <a:rPr lang="ru-RU" sz="3200" dirty="0"/>
              <a:t>Международная научно-практическая </a:t>
            </a:r>
            <a:r>
              <a:rPr lang="ru-RU" sz="3200" dirty="0" smtClean="0"/>
              <a:t>конференция</a:t>
            </a:r>
            <a:endParaRPr lang="ru-RU" sz="32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27.09.2019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25                       НЭИКОН-2019                       Крит, Ретимно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стр. </a:t>
            </a:r>
            <a:fld id="{2D7B17CE-0AD5-445D-9ED6-11E90614A92B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из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" y="1855316"/>
            <a:ext cx="9144000" cy="40046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00759" y="1264555"/>
            <a:ext cx="414248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3"/>
              </a:rPr>
              <a:t>https://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3"/>
              </a:rPr>
              <a:t>ozconf.ru/oz-2019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37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Проблема</a:t>
            </a:r>
            <a:endParaRPr lang="ru-RU" sz="28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27.09.2019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25                       НЭИКОН-2019                       Крит, Ретимно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стр. </a:t>
            </a:r>
            <a:fld id="{2D7B17CE-0AD5-445D-9ED6-11E90614A92B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из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0" b="7158"/>
          <a:stretch/>
        </p:blipFill>
        <p:spPr>
          <a:xfrm>
            <a:off x="6516977" y="-132361"/>
            <a:ext cx="2627023" cy="23860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5573" y="1949991"/>
            <a:ext cx="84678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Почему 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я</a:t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</a:b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не </a:t>
            </a: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могу делать 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/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</a:b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со </a:t>
            </a: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своим 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текстом </a:t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</a:b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все, </a:t>
            </a: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что хочу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?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21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Эффект Тараса Бульбы</a:t>
            </a:r>
            <a:endParaRPr lang="ru-RU" sz="28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27.09.2019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25                       НЭИКОН-2019                       Крит, Ретимно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стр. </a:t>
            </a:r>
            <a:fld id="{2D7B17CE-0AD5-445D-9ED6-11E90614A92B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из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89045"/>
            <a:ext cx="9144000" cy="54578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2127" y="3171536"/>
            <a:ext cx="29486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Я тебя породил, </a:t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</a:b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я тебя и…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/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</a:b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повторно опубликую!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6037856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Источник изображения: фильм «Тарас Бульба» 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реж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. В. Бортко, 2009</a:t>
            </a:r>
          </a:p>
        </p:txBody>
      </p:sp>
    </p:spTree>
    <p:extLst>
      <p:ext uri="{BB962C8B-B14F-4D97-AF65-F5344CB8AC3E}">
        <p14:creationId xmlns:p14="http://schemas.microsoft.com/office/powerpoint/2010/main" val="114947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Самоцитирование – добросовестное и …</a:t>
            </a:r>
            <a:endParaRPr lang="ru-RU" sz="28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27.09.2019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25                       НЭИКОН-2019                       Крит, Ретимно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стр. </a:t>
            </a:r>
            <a:fld id="{2D7B17CE-0AD5-445D-9ED6-11E90614A92B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из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650" y="1257494"/>
            <a:ext cx="80799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Добросовестное самоцитирование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– повторное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использование автором собственных текстов из более ранних произведений, в объеме, оправданном целью цитирования, и со ссылкой на источник, оформленной в соответствии с установленными правилами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цитирования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Добросовестное самоцитирование в некорректной форме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–повторное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использование автором собственных текстов из более ранних произведений, в объеме, оправданном целью цитирования и со ссылкой на источник, оформленной с нарушением установленных правил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цитирования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Недобросовестное самоцитирование (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самоплагиат,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self-plagiarism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recycling fraud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)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– повторное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использование автором собственных текстов из более ранних произведений без ссылки на источник или в объеме, не оправданном целью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цитирования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55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" y="4011217"/>
            <a:ext cx="9109710" cy="2846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896" y="130065"/>
            <a:ext cx="8572498" cy="618721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Недобросовестное самоцитирование</a:t>
            </a:r>
            <a:endParaRPr lang="ru-RU" sz="28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27.09.2019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25                       НЭИКОН-2019                       Крит, Ретимно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стр. </a:t>
            </a:r>
            <a:fld id="{2D7B17CE-0AD5-445D-9ED6-11E90614A92B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 </a:t>
            </a:r>
            <a:r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из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572" y="1764448"/>
            <a:ext cx="77254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Иллюзия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приращения научных знаний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Обман работодателя или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грантодателя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noProof="0" dirty="0" smtClean="0">
                <a:solidFill>
                  <a:srgbClr val="3F4A6F"/>
                </a:solidFill>
                <a:latin typeface="Open Sans"/>
              </a:rPr>
              <a:t>И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нформационный шум, искажение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наукометрических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4A6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показателей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F4A6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19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 количественных оценках</a:t>
            </a:r>
            <a:endParaRPr lang="ru-RU" sz="28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7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83935"/>
            <a:ext cx="7886700" cy="2080949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4344004"/>
            <a:ext cx="7886700" cy="1222152"/>
          </a:xfrm>
          <a:prstGeom prst="rect">
            <a:avLst/>
          </a:prstGeom>
          <a:ln>
            <a:noFill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1412240" y="5232400"/>
            <a:ext cx="283464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628649" y="1560946"/>
            <a:ext cx="7886701" cy="2484582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628649" y="4045528"/>
            <a:ext cx="7886701" cy="1939636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2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628650" y="2651771"/>
            <a:ext cx="7757164" cy="4760409"/>
            <a:chOff x="628650" y="2097591"/>
            <a:chExt cx="7757164" cy="4760409"/>
          </a:xfrm>
        </p:grpSpPr>
        <p:graphicFrame>
          <p:nvGraphicFramePr>
            <p:cNvPr id="12" name="Схема 11"/>
            <p:cNvGraphicFramePr/>
            <p:nvPr>
              <p:extLst>
                <p:ext uri="{D42A27DB-BD31-4B8C-83A1-F6EECF244321}">
                  <p14:modId xmlns:p14="http://schemas.microsoft.com/office/powerpoint/2010/main" val="737873765"/>
                </p:ext>
              </p:extLst>
            </p:nvPr>
          </p:nvGraphicFramePr>
          <p:xfrm>
            <a:off x="628650" y="2097591"/>
            <a:ext cx="7757164" cy="476040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4" name="Прямоугольник 13"/>
            <p:cNvSpPr/>
            <p:nvPr/>
          </p:nvSpPr>
          <p:spPr>
            <a:xfrm>
              <a:off x="1828799" y="4470400"/>
              <a:ext cx="5052291" cy="238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idx="11"/>
          </p:nvPr>
        </p:nvSpPr>
        <p:spPr>
          <a:xfrm>
            <a:off x="758182" y="1304094"/>
            <a:ext cx="7627632" cy="385811"/>
          </a:xfrm>
        </p:spPr>
        <p:txBody>
          <a:bodyPr/>
          <a:lstStyle/>
          <a:p>
            <a:r>
              <a:rPr lang="ru-RU" sz="2400" dirty="0" smtClean="0"/>
              <a:t>Данные:</a:t>
            </a:r>
            <a:endParaRPr lang="ru-RU" sz="2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Описание эксперимента</a:t>
            </a:r>
            <a:endParaRPr lang="ru-RU" sz="2800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8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40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0"/>
          </p:nvPr>
        </p:nvSpPr>
        <p:spPr>
          <a:xfrm>
            <a:off x="758182" y="1896402"/>
            <a:ext cx="7757168" cy="2609945"/>
          </a:xfrm>
        </p:spPr>
        <p:txBody>
          <a:bodyPr/>
          <a:lstStyle/>
          <a:p>
            <a:r>
              <a:rPr lang="ru-RU" sz="2000" dirty="0" smtClean="0"/>
              <a:t>Для каждой отобранного документа выполняем проверку на заимствования по описанной выборке</a:t>
            </a:r>
          </a:p>
          <a:p>
            <a:r>
              <a:rPr lang="ru-RU" sz="2000" dirty="0" smtClean="0"/>
              <a:t>Все документы, с которым находится пересечение более, чем на 80% от размера текста </a:t>
            </a:r>
            <a:r>
              <a:rPr lang="ru-RU" sz="2000" dirty="0" smtClean="0"/>
              <a:t>исходного документа, </a:t>
            </a:r>
            <a:r>
              <a:rPr lang="ru-RU" sz="2000" dirty="0" smtClean="0"/>
              <a:t>мы объединяем в кластер, включая в него и исходный документ</a:t>
            </a:r>
          </a:p>
          <a:p>
            <a:r>
              <a:rPr lang="ru-RU" sz="2000" dirty="0" smtClean="0"/>
              <a:t>Удаляем из кластера сборники и журналы, размещенные одним файлом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1"/>
          </p:nvPr>
        </p:nvSpPr>
        <p:spPr>
          <a:xfrm>
            <a:off x="628650" y="1317685"/>
            <a:ext cx="7886700" cy="385811"/>
          </a:xfrm>
        </p:spPr>
        <p:txBody>
          <a:bodyPr/>
          <a:lstStyle/>
          <a:p>
            <a:r>
              <a:rPr lang="ru-RU" sz="2400" dirty="0" smtClean="0"/>
              <a:t>Алгоритм:</a:t>
            </a:r>
            <a:endParaRPr lang="ru-RU" sz="2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Описание эксперимента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27.09.2019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25                       НЭИКОН-2019                       Крит, Ретимно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9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79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Цвета_AP_1">
      <a:dk1>
        <a:srgbClr val="3F4A6F"/>
      </a:dk1>
      <a:lt1>
        <a:srgbClr val="FFFFFF"/>
      </a:lt1>
      <a:dk2>
        <a:srgbClr val="3F4A6F"/>
      </a:dk2>
      <a:lt2>
        <a:srgbClr val="FFFFFF"/>
      </a:lt2>
      <a:accent1>
        <a:srgbClr val="0070C0"/>
      </a:accent1>
      <a:accent2>
        <a:srgbClr val="FFC000"/>
      </a:accent2>
      <a:accent3>
        <a:srgbClr val="7030A0"/>
      </a:accent3>
      <a:accent4>
        <a:srgbClr val="C00000"/>
      </a:accent4>
      <a:accent5>
        <a:srgbClr val="00B050"/>
      </a:accent5>
      <a:accent6>
        <a:srgbClr val="00B0F0"/>
      </a:accent6>
      <a:hlink>
        <a:srgbClr val="0563C1"/>
      </a:hlink>
      <a:folHlink>
        <a:srgbClr val="0070C0"/>
      </a:folHlink>
    </a:clrScheme>
    <a:fontScheme name="Другая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_pres_4-3_шаблон" id="{F02CB782-D3B1-42FC-AD23-7B5C86694C47}" vid="{143ACC1E-2D63-435E-85F9-683E408623E4}"/>
    </a:ext>
  </a:extLst>
</a:theme>
</file>

<file path=ppt/theme/theme2.xml><?xml version="1.0" encoding="utf-8"?>
<a:theme xmlns:a="http://schemas.openxmlformats.org/drawingml/2006/main" name="1_Тема Office">
  <a:themeElements>
    <a:clrScheme name="Цвета_AP_1">
      <a:dk1>
        <a:srgbClr val="3F4A6F"/>
      </a:dk1>
      <a:lt1>
        <a:srgbClr val="FFFFFF"/>
      </a:lt1>
      <a:dk2>
        <a:srgbClr val="3F4A6F"/>
      </a:dk2>
      <a:lt2>
        <a:srgbClr val="FFFFFF"/>
      </a:lt2>
      <a:accent1>
        <a:srgbClr val="0070C0"/>
      </a:accent1>
      <a:accent2>
        <a:srgbClr val="FFC000"/>
      </a:accent2>
      <a:accent3>
        <a:srgbClr val="7030A0"/>
      </a:accent3>
      <a:accent4>
        <a:srgbClr val="C00000"/>
      </a:accent4>
      <a:accent5>
        <a:srgbClr val="00B050"/>
      </a:accent5>
      <a:accent6>
        <a:srgbClr val="00B0F0"/>
      </a:accent6>
      <a:hlink>
        <a:srgbClr val="0563C1"/>
      </a:hlink>
      <a:folHlink>
        <a:srgbClr val="0070C0"/>
      </a:folHlink>
    </a:clrScheme>
    <a:fontScheme name="Другая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_pres_4-3_шаблон" id="{B4FB05C7-4811-4866-BD2C-FE9128824BB1}" vid="{58DD139D-6367-43F9-9A1E-FADEC67B4DBD}"/>
    </a:ext>
  </a:extLst>
</a:theme>
</file>

<file path=ppt/theme/theme3.xml><?xml version="1.0" encoding="utf-8"?>
<a:theme xmlns:a="http://schemas.openxmlformats.org/drawingml/2006/main" name="4_Тема Office">
  <a:themeElements>
    <a:clrScheme name="Цвета_AP_1">
      <a:dk1>
        <a:srgbClr val="3F4A6F"/>
      </a:dk1>
      <a:lt1>
        <a:srgbClr val="FFFFFF"/>
      </a:lt1>
      <a:dk2>
        <a:srgbClr val="3F4A6F"/>
      </a:dk2>
      <a:lt2>
        <a:srgbClr val="FFFFFF"/>
      </a:lt2>
      <a:accent1>
        <a:srgbClr val="0070C0"/>
      </a:accent1>
      <a:accent2>
        <a:srgbClr val="FFC000"/>
      </a:accent2>
      <a:accent3>
        <a:srgbClr val="7030A0"/>
      </a:accent3>
      <a:accent4>
        <a:srgbClr val="C00000"/>
      </a:accent4>
      <a:accent5>
        <a:srgbClr val="00B050"/>
      </a:accent5>
      <a:accent6>
        <a:srgbClr val="00B0F0"/>
      </a:accent6>
      <a:hlink>
        <a:srgbClr val="0563C1"/>
      </a:hlink>
      <a:folHlink>
        <a:srgbClr val="0070C0"/>
      </a:folHlink>
    </a:clrScheme>
    <a:fontScheme name="Другая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_pres_4-3_шаблон" id="{F02CB782-D3B1-42FC-AD23-7B5C86694C47}" vid="{143ACC1E-2D63-435E-85F9-683E408623E4}"/>
    </a:ext>
  </a:extLst>
</a:theme>
</file>

<file path=ppt/theme/theme4.xml><?xml version="1.0" encoding="utf-8"?>
<a:theme xmlns:a="http://schemas.openxmlformats.org/drawingml/2006/main" name="2_Тема Office">
  <a:themeElements>
    <a:clrScheme name="Цвета_AP_1">
      <a:dk1>
        <a:srgbClr val="3F4A6F"/>
      </a:dk1>
      <a:lt1>
        <a:srgbClr val="FFFFFF"/>
      </a:lt1>
      <a:dk2>
        <a:srgbClr val="3F4A6F"/>
      </a:dk2>
      <a:lt2>
        <a:srgbClr val="FFFFFF"/>
      </a:lt2>
      <a:accent1>
        <a:srgbClr val="0070C0"/>
      </a:accent1>
      <a:accent2>
        <a:srgbClr val="FFC000"/>
      </a:accent2>
      <a:accent3>
        <a:srgbClr val="7030A0"/>
      </a:accent3>
      <a:accent4>
        <a:srgbClr val="C00000"/>
      </a:accent4>
      <a:accent5>
        <a:srgbClr val="00B050"/>
      </a:accent5>
      <a:accent6>
        <a:srgbClr val="00B0F0"/>
      </a:accent6>
      <a:hlink>
        <a:srgbClr val="0563C1"/>
      </a:hlink>
      <a:folHlink>
        <a:srgbClr val="0070C0"/>
      </a:folHlink>
    </a:clrScheme>
    <a:fontScheme name="Другая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_pres_4-3_шаблон" id="{F02CB782-D3B1-42FC-AD23-7B5C86694C47}" vid="{143ACC1E-2D63-435E-85F9-683E408623E4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AP_pres_4-3_шаблон</Template>
  <TotalTime>4679</TotalTime>
  <Words>970</Words>
  <Application>Microsoft Office PowerPoint</Application>
  <PresentationFormat>Экран (4:3)</PresentationFormat>
  <Paragraphs>162</Paragraphs>
  <Slides>25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Microsoft YaHei</vt:lpstr>
      <vt:lpstr>Arial</vt:lpstr>
      <vt:lpstr>Calibri</vt:lpstr>
      <vt:lpstr>Open Sans</vt:lpstr>
      <vt:lpstr>Times New Roman</vt:lpstr>
      <vt:lpstr>Тема Office</vt:lpstr>
      <vt:lpstr>1_Тема Office</vt:lpstr>
      <vt:lpstr>4_Тема Office</vt:lpstr>
      <vt:lpstr>2_Тема Office</vt:lpstr>
      <vt:lpstr>Количественный анализ случаев самоплагиата в российских научных публикациях</vt:lpstr>
      <vt:lpstr>Терминология</vt:lpstr>
      <vt:lpstr>Проблема</vt:lpstr>
      <vt:lpstr>Эффект Тараса Бульбы</vt:lpstr>
      <vt:lpstr>Самоцитирование – добросовестное и …</vt:lpstr>
      <vt:lpstr>Недобросовестное самоцитирование</vt:lpstr>
      <vt:lpstr>О количественных оценках</vt:lpstr>
      <vt:lpstr>Описание эксперимента</vt:lpstr>
      <vt:lpstr>Описание эксперимента</vt:lpstr>
      <vt:lpstr>Результаты</vt:lpstr>
      <vt:lpstr>Результаты</vt:lpstr>
      <vt:lpstr>Результаты</vt:lpstr>
      <vt:lpstr>Результаты</vt:lpstr>
      <vt:lpstr>Результаты</vt:lpstr>
      <vt:lpstr>Результаты</vt:lpstr>
      <vt:lpstr>Результаты</vt:lpstr>
      <vt:lpstr>Разброс дат. Кейс</vt:lpstr>
      <vt:lpstr>Анализ авторства</vt:lpstr>
      <vt:lpstr>Анализ авторства</vt:lpstr>
      <vt:lpstr>Анализ авторства</vt:lpstr>
      <vt:lpstr>Анализ авторства</vt:lpstr>
      <vt:lpstr>Некоторые выводы</vt:lpstr>
      <vt:lpstr>И еще</vt:lpstr>
      <vt:lpstr>Спасибо за внимание!</vt:lpstr>
      <vt:lpstr>Международная научно-практическая конференция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 Korobchilkina</dc:creator>
  <cp:lastModifiedBy>Yury Chehovich</cp:lastModifiedBy>
  <cp:revision>211</cp:revision>
  <dcterms:created xsi:type="dcterms:W3CDTF">2018-09-17T12:17:34Z</dcterms:created>
  <dcterms:modified xsi:type="dcterms:W3CDTF">2019-09-27T09:00:16Z</dcterms:modified>
</cp:coreProperties>
</file>