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4" r:id="rId4"/>
    <p:sldId id="275" r:id="rId5"/>
    <p:sldId id="276" r:id="rId6"/>
    <p:sldId id="259" r:id="rId7"/>
    <p:sldId id="266" r:id="rId8"/>
    <p:sldId id="263" r:id="rId9"/>
    <p:sldId id="282" r:id="rId10"/>
    <p:sldId id="277" r:id="rId11"/>
    <p:sldId id="284" r:id="rId12"/>
    <p:sldId id="261" r:id="rId13"/>
    <p:sldId id="264" r:id="rId14"/>
    <p:sldId id="262" r:id="rId15"/>
    <p:sldId id="269" r:id="rId16"/>
    <p:sldId id="270" r:id="rId17"/>
    <p:sldId id="271" r:id="rId18"/>
    <p:sldId id="278" r:id="rId19"/>
    <p:sldId id="268" r:id="rId20"/>
    <p:sldId id="265" r:id="rId21"/>
    <p:sldId id="279" r:id="rId22"/>
    <p:sldId id="280" r:id="rId23"/>
    <p:sldId id="283" r:id="rId24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356" autoAdjust="0"/>
  </p:normalViewPr>
  <p:slideViewPr>
    <p:cSldViewPr>
      <p:cViewPr varScale="1">
        <p:scale>
          <a:sx n="98" d="100"/>
          <a:sy n="98" d="100"/>
        </p:scale>
        <p:origin x="195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ESHECHAK\&#1050;&#1072;&#1083;&#1080;&#1085;&#1080;&#1085;&#1075;&#1088;&#1072;&#1076;\&#1089;&#1074;&#1086;&#1076;&#1085;&#1099;&#1077;%20&#1076;&#1072;&#1085;&#1085;&#1099;&#1077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ESHECHAK\&#1050;&#1072;&#1083;&#1080;&#1085;&#1080;&#1085;&#1075;&#1088;&#1072;&#1076;\&#1089;&#1074;&#1086;&#1076;&#1085;&#1099;&#1077;%20&#1076;&#1072;&#1085;&#1085;&#1099;&#1077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\share\&#1040;&#1052;&#1041;\&#1087;&#1088;&#1086;&#1077;&#1082;&#1090;&#1099;\&#1056;&#1077;&#1081;&#1090;&#1080;&#1085;&#1075;\2021\&#1056;&#1077;&#1081;&#1090;&#1080;&#1085;&#1075;%20202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\share\&#1040;&#1052;&#1041;\&#1087;&#1088;&#1086;&#1077;&#1082;&#1090;&#1099;\&#1056;&#1077;&#1081;&#1090;&#1080;&#1085;&#1075;\2021\&#1056;&#1077;&#1081;&#1090;&#1080;&#1085;&#1075;%20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ESHECHAK\&#1050;&#1072;&#1083;&#1080;&#1085;&#1080;&#1085;&#1075;&#1088;&#1072;&#1076;\&#1089;&#1074;&#1086;&#1076;&#1085;&#1099;&#1077;%20&#1076;&#1072;&#1085;&#1085;&#1099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ESHECHAK\&#1050;&#1072;&#1083;&#1080;&#1085;&#1080;&#1085;&#1075;&#1088;&#1072;&#1076;\&#1042;&#1083;&#1080;&#1103;&#1085;&#1080;&#1077;%20&#1087;&#1086;&#1076;&#1087;&#1080;&#1089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ESHECHAK\&#1050;&#1072;&#1083;&#1080;&#1085;&#1080;&#1085;&#1075;&#1088;&#1072;&#1076;\&#1042;&#1083;&#1080;&#1103;&#1085;&#1080;&#1077;%20&#1087;&#1086;&#1076;&#1087;&#1080;&#1089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ESHECHAK\&#1050;&#1072;&#1083;&#1080;&#1085;&#1080;&#1085;&#1075;&#1088;&#1072;&#1076;\&#1089;&#1074;&#1086;&#1076;&#1085;&#1099;&#1077;%20&#1076;&#1072;&#1085;&#1085;&#1099;&#107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ESHECHAK\&#1050;&#1072;&#1083;&#1080;&#1085;&#1080;&#1085;&#1075;&#1088;&#1072;&#1076;\&#1089;&#1074;&#1086;&#1076;&#1085;&#1099;&#1077;%20&#1076;&#1072;&#1085;&#1085;&#1099;&#1077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ESHECHAK\&#1050;&#1072;&#1083;&#1080;&#1085;&#1080;&#1085;&#1075;&#1088;&#1072;&#1076;\&#1089;&#1072;&#1081;&#1090;&#1099;%20&#1084;&#1077;&#1089;&#1090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ESHECHAK\&#1050;&#1072;&#1083;&#1080;&#1085;&#1080;&#1085;&#1075;&#1088;&#1072;&#1076;\&#1089;&#1072;&#1081;&#1090;&#1099;%20&#1084;&#1077;&#1089;&#1090;&#107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ESHECHAK\&#1050;&#1072;&#1083;&#1080;&#1085;&#1080;&#1085;&#1075;&#1088;&#1072;&#1076;\&#1089;&#1074;&#1086;&#1076;&#1085;&#1099;&#1077;%20&#1076;&#1072;&#1085;&#1085;&#1099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Критерии с наибольшим приростом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в период </a:t>
            </a:r>
            <a:r>
              <a:rPr lang="ru-RU" dirty="0" smtClean="0">
                <a:solidFill>
                  <a:srgbClr val="C00000"/>
                </a:solidFill>
              </a:rPr>
              <a:t>2019-2021</a:t>
            </a:r>
            <a:endParaRPr lang="ru-RU" dirty="0">
              <a:solidFill>
                <a:srgbClr val="C00000"/>
              </a:solidFill>
            </a:endParaRPr>
          </a:p>
        </c:rich>
      </c:tx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'19-20-21'!$B$24</c:f>
              <c:strCache>
                <c:ptCount val="1"/>
                <c:pt idx="0">
                  <c:v>лидеры</c:v>
                </c:pt>
              </c:strCache>
            </c:strRef>
          </c:tx>
          <c:cat>
            <c:strRef>
              <c:f>'19-20-21'!$A$25:$A$28</c:f>
              <c:strCache>
                <c:ptCount val="4"/>
                <c:pt idx="0">
                  <c:v>Собственные ЭР</c:v>
                </c:pt>
                <c:pt idx="1">
                  <c:v>Соцсети</c:v>
                </c:pt>
                <c:pt idx="2">
                  <c:v>Мобильная версия сайта</c:v>
                </c:pt>
                <c:pt idx="3">
                  <c:v>Сервисы с онлайн-формами</c:v>
                </c:pt>
              </c:strCache>
            </c:strRef>
          </c:cat>
          <c:val>
            <c:numRef>
              <c:f>'19-20-21'!$B$25:$B$28</c:f>
              <c:numCache>
                <c:formatCode>General</c:formatCode>
                <c:ptCount val="4"/>
                <c:pt idx="0">
                  <c:v>3</c:v>
                </c:pt>
                <c:pt idx="1">
                  <c:v>12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'19-20-21'!$C$24</c:f>
              <c:strCache>
                <c:ptCount val="1"/>
                <c:pt idx="0">
                  <c:v>2ИГ</c:v>
                </c:pt>
              </c:strCache>
            </c:strRef>
          </c:tx>
          <c:cat>
            <c:strRef>
              <c:f>'19-20-21'!$A$25:$A$28</c:f>
              <c:strCache>
                <c:ptCount val="4"/>
                <c:pt idx="0">
                  <c:v>Собственные ЭР</c:v>
                </c:pt>
                <c:pt idx="1">
                  <c:v>Соцсети</c:v>
                </c:pt>
                <c:pt idx="2">
                  <c:v>Мобильная версия сайта</c:v>
                </c:pt>
                <c:pt idx="3">
                  <c:v>Сервисы с онлайн-формами</c:v>
                </c:pt>
              </c:strCache>
            </c:strRef>
          </c:cat>
          <c:val>
            <c:numRef>
              <c:f>'19-20-21'!$C$25:$C$28</c:f>
              <c:numCache>
                <c:formatCode>General</c:formatCode>
                <c:ptCount val="4"/>
                <c:pt idx="0">
                  <c:v>12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'19-20-21'!$D$24</c:f>
              <c:strCache>
                <c:ptCount val="1"/>
                <c:pt idx="0">
                  <c:v>3 ИГ</c:v>
                </c:pt>
              </c:strCache>
            </c:strRef>
          </c:tx>
          <c:cat>
            <c:strRef>
              <c:f>'19-20-21'!$A$25:$A$28</c:f>
              <c:strCache>
                <c:ptCount val="4"/>
                <c:pt idx="0">
                  <c:v>Собственные ЭР</c:v>
                </c:pt>
                <c:pt idx="1">
                  <c:v>Соцсети</c:v>
                </c:pt>
                <c:pt idx="2">
                  <c:v>Мобильная версия сайта</c:v>
                </c:pt>
                <c:pt idx="3">
                  <c:v>Сервисы с онлайн-формами</c:v>
                </c:pt>
              </c:strCache>
            </c:strRef>
          </c:cat>
          <c:val>
            <c:numRef>
              <c:f>'19-20-21'!$D$25:$D$28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0938352"/>
        <c:axId val="1880937808"/>
      </c:areaChart>
      <c:catAx>
        <c:axId val="1880938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0937808"/>
        <c:crosses val="autoZero"/>
        <c:auto val="1"/>
        <c:lblAlgn val="ctr"/>
        <c:lblOffset val="100"/>
        <c:noMultiLvlLbl val="0"/>
      </c:catAx>
      <c:valAx>
        <c:axId val="1880937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80938352"/>
        <c:crosses val="autoZero"/>
        <c:crossBetween val="midCat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структура!$C$45</c:f>
              <c:strCache>
                <c:ptCount val="1"/>
                <c:pt idx="0">
                  <c:v>Лидеры</c:v>
                </c:pt>
              </c:strCache>
            </c:strRef>
          </c:tx>
          <c:cat>
            <c:numRef>
              <c:f>структура!$D$44:$J$44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структура!$D$45:$J$45</c:f>
              <c:numCache>
                <c:formatCode>General</c:formatCode>
                <c:ptCount val="7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9</c:v>
                </c:pt>
                <c:pt idx="5">
                  <c:v>7</c:v>
                </c:pt>
                <c:pt idx="6">
                  <c:v>9</c:v>
                </c:pt>
              </c:numCache>
            </c:numRef>
          </c:val>
        </c:ser>
        <c:ser>
          <c:idx val="1"/>
          <c:order val="1"/>
          <c:tx>
            <c:strRef>
              <c:f>структура!$C$46</c:f>
              <c:strCache>
                <c:ptCount val="1"/>
                <c:pt idx="0">
                  <c:v>2 ИГ</c:v>
                </c:pt>
              </c:strCache>
            </c:strRef>
          </c:tx>
          <c:cat>
            <c:numRef>
              <c:f>структура!$D$44:$J$44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структура!$D$46:$J$46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</c:ser>
        <c:ser>
          <c:idx val="2"/>
          <c:order val="2"/>
          <c:tx>
            <c:strRef>
              <c:f>структура!$C$47</c:f>
              <c:strCache>
                <c:ptCount val="1"/>
                <c:pt idx="0">
                  <c:v>3 ИГ</c:v>
                </c:pt>
              </c:strCache>
            </c:strRef>
          </c:tx>
          <c:cat>
            <c:numRef>
              <c:f>структура!$D$44:$J$44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структура!$D$47:$J$47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1590704"/>
        <c:axId val="1881595600"/>
      </c:areaChart>
      <c:catAx>
        <c:axId val="188159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81595600"/>
        <c:crosses val="autoZero"/>
        <c:auto val="1"/>
        <c:lblAlgn val="ctr"/>
        <c:lblOffset val="100"/>
        <c:noMultiLvlLbl val="0"/>
      </c:catAx>
      <c:valAx>
        <c:axId val="1881595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81590704"/>
        <c:crosses val="autoZero"/>
        <c:crossBetween val="midCat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ru-RU"/>
          </a:p>
        </c:txPr>
      </c:dTable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'Новые критерии влияние'!$G$1</c:f>
              <c:strCache>
                <c:ptCount val="1"/>
                <c:pt idx="0">
                  <c:v>Место в рейтинге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val>
            <c:numRef>
              <c:f>'Новые критерии влияние'!$G$2:$G$59</c:f>
              <c:numCache>
                <c:formatCode>General</c:formatCode>
                <c:ptCount val="5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10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12</c:v>
                </c:pt>
                <c:pt idx="9">
                  <c:v>9</c:v>
                </c:pt>
                <c:pt idx="10">
                  <c:v>18</c:v>
                </c:pt>
                <c:pt idx="11">
                  <c:v>31</c:v>
                </c:pt>
                <c:pt idx="12">
                  <c:v>11</c:v>
                </c:pt>
                <c:pt idx="13">
                  <c:v>15</c:v>
                </c:pt>
                <c:pt idx="14">
                  <c:v>16</c:v>
                </c:pt>
                <c:pt idx="15">
                  <c:v>14</c:v>
                </c:pt>
                <c:pt idx="16">
                  <c:v>20</c:v>
                </c:pt>
                <c:pt idx="17">
                  <c:v>22</c:v>
                </c:pt>
                <c:pt idx="18">
                  <c:v>29</c:v>
                </c:pt>
                <c:pt idx="19">
                  <c:v>35</c:v>
                </c:pt>
                <c:pt idx="20">
                  <c:v>32</c:v>
                </c:pt>
                <c:pt idx="21">
                  <c:v>8</c:v>
                </c:pt>
                <c:pt idx="22">
                  <c:v>13</c:v>
                </c:pt>
                <c:pt idx="23">
                  <c:v>48</c:v>
                </c:pt>
                <c:pt idx="24">
                  <c:v>17</c:v>
                </c:pt>
                <c:pt idx="25">
                  <c:v>33</c:v>
                </c:pt>
                <c:pt idx="26">
                  <c:v>27</c:v>
                </c:pt>
                <c:pt idx="27">
                  <c:v>25</c:v>
                </c:pt>
                <c:pt idx="28">
                  <c:v>21</c:v>
                </c:pt>
                <c:pt idx="29">
                  <c:v>19</c:v>
                </c:pt>
                <c:pt idx="30">
                  <c:v>30</c:v>
                </c:pt>
                <c:pt idx="31">
                  <c:v>39</c:v>
                </c:pt>
                <c:pt idx="32">
                  <c:v>26</c:v>
                </c:pt>
                <c:pt idx="33">
                  <c:v>23</c:v>
                </c:pt>
                <c:pt idx="34">
                  <c:v>55</c:v>
                </c:pt>
                <c:pt idx="35">
                  <c:v>41</c:v>
                </c:pt>
                <c:pt idx="36">
                  <c:v>43</c:v>
                </c:pt>
                <c:pt idx="37">
                  <c:v>50</c:v>
                </c:pt>
                <c:pt idx="38">
                  <c:v>47</c:v>
                </c:pt>
                <c:pt idx="39">
                  <c:v>34</c:v>
                </c:pt>
                <c:pt idx="40">
                  <c:v>51</c:v>
                </c:pt>
                <c:pt idx="41">
                  <c:v>54</c:v>
                </c:pt>
                <c:pt idx="42">
                  <c:v>24</c:v>
                </c:pt>
                <c:pt idx="43">
                  <c:v>28</c:v>
                </c:pt>
                <c:pt idx="44">
                  <c:v>36</c:v>
                </c:pt>
                <c:pt idx="45">
                  <c:v>37</c:v>
                </c:pt>
                <c:pt idx="46">
                  <c:v>38</c:v>
                </c:pt>
                <c:pt idx="47">
                  <c:v>40</c:v>
                </c:pt>
                <c:pt idx="48">
                  <c:v>52</c:v>
                </c:pt>
                <c:pt idx="49">
                  <c:v>44</c:v>
                </c:pt>
                <c:pt idx="50">
                  <c:v>42</c:v>
                </c:pt>
                <c:pt idx="51">
                  <c:v>45</c:v>
                </c:pt>
                <c:pt idx="52">
                  <c:v>53</c:v>
                </c:pt>
                <c:pt idx="53">
                  <c:v>57</c:v>
                </c:pt>
                <c:pt idx="54">
                  <c:v>46</c:v>
                </c:pt>
                <c:pt idx="55">
                  <c:v>49</c:v>
                </c:pt>
                <c:pt idx="56">
                  <c:v>56</c:v>
                </c:pt>
                <c:pt idx="57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5A-429A-B398-FF181EF3380E}"/>
            </c:ext>
          </c:extLst>
        </c:ser>
        <c:ser>
          <c:idx val="1"/>
          <c:order val="1"/>
          <c:tx>
            <c:strRef>
              <c:f>'Новые критерии влияние'!$H$1</c:f>
              <c:strCache>
                <c:ptCount val="1"/>
                <c:pt idx="0">
                  <c:v>Место за новые критерии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val>
            <c:numRef>
              <c:f>'Новые критерии влияние'!$H$2:$H$59</c:f>
              <c:numCache>
                <c:formatCode>General</c:formatCode>
                <c:ptCount val="5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5A-429A-B398-FF181EF33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1596688"/>
        <c:axId val="1881597232"/>
      </c:radarChart>
      <c:catAx>
        <c:axId val="18815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1597232"/>
        <c:crosses val="autoZero"/>
        <c:auto val="1"/>
        <c:lblAlgn val="ctr"/>
        <c:lblOffset val="100"/>
        <c:noMultiLvlLbl val="0"/>
      </c:catAx>
      <c:valAx>
        <c:axId val="188159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159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69310585860828"/>
          <c:y val="7.5097806592918231E-2"/>
          <c:w val="0.48987438895678259"/>
          <c:h val="0.73642412747789932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'Новые критерии влияние'!$M$120:$O$120</c:f>
              <c:strCache>
                <c:ptCount val="3"/>
                <c:pt idx="0">
                  <c:v>стабильны</c:v>
                </c:pt>
                <c:pt idx="1">
                  <c:v>поднялись</c:v>
                </c:pt>
                <c:pt idx="2">
                  <c:v>не поднялись</c:v>
                </c:pt>
              </c:strCache>
            </c:strRef>
          </c:cat>
          <c:val>
            <c:numRef>
              <c:f>'Новые критерии влияние'!$M$121:$O$121</c:f>
              <c:numCache>
                <c:formatCode>General</c:formatCode>
                <c:ptCount val="3"/>
                <c:pt idx="0">
                  <c:v>13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Критерии с наибольшим приростом в </a:t>
            </a:r>
            <a:r>
              <a:rPr lang="ru-RU" dirty="0" smtClean="0"/>
              <a:t>период </a:t>
            </a:r>
            <a:r>
              <a:rPr lang="ru-RU" dirty="0" smtClean="0">
                <a:solidFill>
                  <a:srgbClr val="C00000"/>
                </a:solidFill>
              </a:rPr>
              <a:t>2019-2020</a:t>
            </a:r>
            <a:endParaRPr lang="ru-RU" dirty="0">
              <a:solidFill>
                <a:srgbClr val="C00000"/>
              </a:solidFill>
            </a:endParaRPr>
          </a:p>
        </c:rich>
      </c:tx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'19-20-21'!$B$18</c:f>
              <c:strCache>
                <c:ptCount val="1"/>
                <c:pt idx="0">
                  <c:v>лидеры</c:v>
                </c:pt>
              </c:strCache>
            </c:strRef>
          </c:tx>
          <c:cat>
            <c:strRef>
              <c:f>'19-20-21'!$A$19:$A$22</c:f>
              <c:strCache>
                <c:ptCount val="4"/>
                <c:pt idx="0">
                  <c:v>Подписка ЭБС</c:v>
                </c:pt>
                <c:pt idx="1">
                  <c:v>Собственные ЭР</c:v>
                </c:pt>
                <c:pt idx="2">
                  <c:v>Мобильная версия сайта</c:v>
                </c:pt>
                <c:pt idx="3">
                  <c:v>Сервисы с онлайн-формами</c:v>
                </c:pt>
              </c:strCache>
            </c:strRef>
          </c:cat>
          <c:val>
            <c:numRef>
              <c:f>'19-20-21'!$B$19:$B$22</c:f>
              <c:numCache>
                <c:formatCode>General</c:formatCode>
                <c:ptCount val="4"/>
                <c:pt idx="0">
                  <c:v>8</c:v>
                </c:pt>
                <c:pt idx="1">
                  <c:v>14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'19-20-21'!$C$18</c:f>
              <c:strCache>
                <c:ptCount val="1"/>
                <c:pt idx="0">
                  <c:v>2ИГ</c:v>
                </c:pt>
              </c:strCache>
            </c:strRef>
          </c:tx>
          <c:cat>
            <c:strRef>
              <c:f>'19-20-21'!$A$19:$A$22</c:f>
              <c:strCache>
                <c:ptCount val="4"/>
                <c:pt idx="0">
                  <c:v>Подписка ЭБС</c:v>
                </c:pt>
                <c:pt idx="1">
                  <c:v>Собственные ЭР</c:v>
                </c:pt>
                <c:pt idx="2">
                  <c:v>Мобильная версия сайта</c:v>
                </c:pt>
                <c:pt idx="3">
                  <c:v>Сервисы с онлайн-формами</c:v>
                </c:pt>
              </c:strCache>
            </c:strRef>
          </c:cat>
          <c:val>
            <c:numRef>
              <c:f>'19-20-21'!$C$19:$C$22</c:f>
              <c:numCache>
                <c:formatCode>General</c:formatCode>
                <c:ptCount val="4"/>
                <c:pt idx="0">
                  <c:v>28</c:v>
                </c:pt>
                <c:pt idx="1">
                  <c:v>0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'19-20-21'!$D$18</c:f>
              <c:strCache>
                <c:ptCount val="1"/>
                <c:pt idx="0">
                  <c:v>3 ИГ</c:v>
                </c:pt>
              </c:strCache>
            </c:strRef>
          </c:tx>
          <c:cat>
            <c:strRef>
              <c:f>'19-20-21'!$A$19:$A$22</c:f>
              <c:strCache>
                <c:ptCount val="4"/>
                <c:pt idx="0">
                  <c:v>Подписка ЭБС</c:v>
                </c:pt>
                <c:pt idx="1">
                  <c:v>Собственные ЭР</c:v>
                </c:pt>
                <c:pt idx="2">
                  <c:v>Мобильная версия сайта</c:v>
                </c:pt>
                <c:pt idx="3">
                  <c:v>Сервисы с онлайн-формами</c:v>
                </c:pt>
              </c:strCache>
            </c:strRef>
          </c:cat>
          <c:val>
            <c:numRef>
              <c:f>'19-20-21'!$D$19:$D$22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0941616"/>
        <c:axId val="1880940528"/>
      </c:areaChart>
      <c:catAx>
        <c:axId val="1880941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0940528"/>
        <c:crosses val="autoZero"/>
        <c:auto val="1"/>
        <c:lblAlgn val="ctr"/>
        <c:lblOffset val="100"/>
        <c:noMultiLvlLbl val="0"/>
      </c:catAx>
      <c:valAx>
        <c:axId val="1880940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80941616"/>
        <c:crosses val="autoZero"/>
        <c:crossBetween val="midCat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Лист9!$A$3</c:f>
              <c:strCache>
                <c:ptCount val="1"/>
                <c:pt idx="0">
                  <c:v>1 место (3)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Лист9!$B$2:$H$2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Лист9!$B$3:$H$3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Лист9!$A$4</c:f>
              <c:strCache>
                <c:ptCount val="1"/>
                <c:pt idx="0">
                  <c:v>2 место (9)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Лист9!$B$2:$H$2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Лист9!$B$4:$H$4</c:f>
              <c:numCache>
                <c:formatCode>General</c:formatCode>
                <c:ptCount val="7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1</c:v>
                </c:pt>
                <c:pt idx="4">
                  <c:v>10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Лист9!$A$5</c:f>
              <c:strCache>
                <c:ptCount val="1"/>
                <c:pt idx="0">
                  <c:v>3 место (18)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Лист9!$B$2:$H$2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Лист9!$B$5:$H$5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Лист9!$A$6</c:f>
              <c:strCache>
                <c:ptCount val="1"/>
                <c:pt idx="0">
                  <c:v>4 место (10)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Лист9!$B$2:$H$2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Лист9!$B$6:$H$6</c:f>
              <c:numCache>
                <c:formatCode>General</c:formatCode>
                <c:ptCount val="7"/>
                <c:pt idx="0">
                  <c:v>5</c:v>
                </c:pt>
                <c:pt idx="1">
                  <c:v>11</c:v>
                </c:pt>
                <c:pt idx="2">
                  <c:v>10</c:v>
                </c:pt>
                <c:pt idx="3">
                  <c:v>11</c:v>
                </c:pt>
                <c:pt idx="4">
                  <c:v>1</c:v>
                </c:pt>
                <c:pt idx="5">
                  <c:v>10</c:v>
                </c:pt>
                <c:pt idx="6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Лист9!$A$7</c:f>
              <c:strCache>
                <c:ptCount val="1"/>
                <c:pt idx="0">
                  <c:v>5 место (13)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Лист9!$B$2:$H$2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Лист9!$B$7:$H$7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12</c:v>
                </c:pt>
                <c:pt idx="3">
                  <c:v>7</c:v>
                </c:pt>
                <c:pt idx="4">
                  <c:v>7</c:v>
                </c:pt>
                <c:pt idx="5">
                  <c:v>14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0942704"/>
        <c:axId val="1880943248"/>
      </c:radarChart>
      <c:catAx>
        <c:axId val="188094270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1880943248"/>
        <c:crosses val="autoZero"/>
        <c:auto val="1"/>
        <c:lblAlgn val="ctr"/>
        <c:lblOffset val="100"/>
        <c:noMultiLvlLbl val="0"/>
      </c:catAx>
      <c:valAx>
        <c:axId val="1880943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80942704"/>
        <c:crosses val="autoZero"/>
        <c:crossBetween val="between"/>
        <c:minorUnit val="5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'Лист9 (2)'!$M$3</c:f>
              <c:strCache>
                <c:ptCount val="1"/>
                <c:pt idx="0">
                  <c:v>1 место в рейтинге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'Лист9 (2)'!$N$2:$T$2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'Лист9 (2)'!$N$3:$T$3</c:f>
              <c:numCache>
                <c:formatCode>General</c:formatCode>
                <c:ptCount val="7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'Лист9 (2)'!$M$4</c:f>
              <c:strCache>
                <c:ptCount val="1"/>
                <c:pt idx="0">
                  <c:v>2 место в рейтинге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'Лист9 (2)'!$N$2:$T$2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'Лист9 (2)'!$N$4:$T$4</c:f>
              <c:numCache>
                <c:formatCode>General</c:formatCode>
                <c:ptCount val="7"/>
                <c:pt idx="0">
                  <c:v>7</c:v>
                </c:pt>
                <c:pt idx="1">
                  <c:v>8</c:v>
                </c:pt>
                <c:pt idx="2">
                  <c:v>13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'Лист9 (2)'!$M$5</c:f>
              <c:strCache>
                <c:ptCount val="1"/>
                <c:pt idx="0">
                  <c:v>3 место в рейтинге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'Лист9 (2)'!$N$2:$T$2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'Лист9 (2)'!$N$5:$T$5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16</c:v>
                </c:pt>
                <c:pt idx="3">
                  <c:v>25</c:v>
                </c:pt>
                <c:pt idx="4">
                  <c:v>15</c:v>
                </c:pt>
                <c:pt idx="5">
                  <c:v>17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0936176"/>
        <c:axId val="1880937264"/>
      </c:radarChart>
      <c:catAx>
        <c:axId val="1880936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80937264"/>
        <c:crosses val="autoZero"/>
        <c:auto val="1"/>
        <c:lblAlgn val="ctr"/>
        <c:lblOffset val="100"/>
        <c:noMultiLvlLbl val="0"/>
      </c:catAx>
      <c:valAx>
        <c:axId val="188093726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809361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Сайты-страницы вуза</a:t>
            </a:r>
          </a:p>
          <a:p>
            <a:pPr>
              <a:defRPr sz="2000"/>
            </a:pPr>
            <a:r>
              <a:rPr lang="ru-RU" sz="2000" dirty="0" smtClean="0">
                <a:solidFill>
                  <a:srgbClr val="FF0000"/>
                </a:solidFill>
              </a:rPr>
              <a:t>29</a:t>
            </a:r>
            <a:endParaRPr lang="ru-RU" sz="2000" dirty="0">
              <a:solidFill>
                <a:srgbClr val="FF0000"/>
              </a:solidFill>
            </a:endParaRPr>
          </a:p>
        </c:rich>
      </c:tx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'раздел сайта вуза'!$J$34</c:f>
              <c:strCache>
                <c:ptCount val="1"/>
                <c:pt idx="0">
                  <c:v>Лидеры</c:v>
                </c:pt>
              </c:strCache>
            </c:strRef>
          </c:tx>
          <c:cat>
            <c:numRef>
              <c:f>'раздел сайта вуза'!$K$33:$Q$33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'раздел сайта вуза'!$K$34:$Q$34</c:f>
              <c:numCache>
                <c:formatCode>General</c:formatCode>
                <c:ptCount val="7"/>
                <c:pt idx="0">
                  <c:v>11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'раздел сайта вуза'!$J$35</c:f>
              <c:strCache>
                <c:ptCount val="1"/>
                <c:pt idx="0">
                  <c:v>2 ИГ</c:v>
                </c:pt>
              </c:strCache>
            </c:strRef>
          </c:tx>
          <c:cat>
            <c:numRef>
              <c:f>'раздел сайта вуза'!$K$33:$Q$33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'раздел сайта вуза'!$K$35:$Q$35</c:f>
              <c:numCache>
                <c:formatCode>General</c:formatCode>
                <c:ptCount val="7"/>
                <c:pt idx="0">
                  <c:v>8</c:v>
                </c:pt>
                <c:pt idx="1">
                  <c:v>11</c:v>
                </c:pt>
                <c:pt idx="2">
                  <c:v>12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</c:numCache>
            </c:numRef>
          </c:val>
        </c:ser>
        <c:ser>
          <c:idx val="2"/>
          <c:order val="2"/>
          <c:tx>
            <c:strRef>
              <c:f>'раздел сайта вуза'!$J$36</c:f>
              <c:strCache>
                <c:ptCount val="1"/>
                <c:pt idx="0">
                  <c:v>3 ИГ</c:v>
                </c:pt>
              </c:strCache>
            </c:strRef>
          </c:tx>
          <c:cat>
            <c:numRef>
              <c:f>'раздел сайта вуза'!$K$33:$Q$33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'раздел сайта вуза'!$K$36:$Q$36</c:f>
              <c:numCache>
                <c:formatCode>General</c:formatCode>
                <c:ptCount val="7"/>
                <c:pt idx="0">
                  <c:v>8</c:v>
                </c:pt>
                <c:pt idx="1">
                  <c:v>10</c:v>
                </c:pt>
                <c:pt idx="2">
                  <c:v>9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1587984"/>
        <c:axId val="1881599952"/>
      </c:areaChart>
      <c:catAx>
        <c:axId val="188158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81599952"/>
        <c:crosses val="autoZero"/>
        <c:auto val="1"/>
        <c:lblAlgn val="ctr"/>
        <c:lblOffset val="100"/>
        <c:noMultiLvlLbl val="0"/>
      </c:catAx>
      <c:valAx>
        <c:axId val="1881599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81587984"/>
        <c:crosses val="autoZero"/>
        <c:crossBetween val="midCat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Автономные сайты</a:t>
            </a:r>
          </a:p>
          <a:p>
            <a:pPr>
              <a:defRPr sz="2000"/>
            </a:pPr>
            <a:r>
              <a:rPr lang="ru-RU" sz="2000" dirty="0" smtClean="0">
                <a:solidFill>
                  <a:srgbClr val="FF0000"/>
                </a:solidFill>
              </a:rPr>
              <a:t>29</a:t>
            </a:r>
            <a:endParaRPr lang="ru-RU" sz="2000" dirty="0">
              <a:solidFill>
                <a:srgbClr val="FF0000"/>
              </a:solidFill>
            </a:endParaRPr>
          </a:p>
        </c:rich>
      </c:tx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'свой сайт'!$I$34</c:f>
              <c:strCache>
                <c:ptCount val="1"/>
                <c:pt idx="0">
                  <c:v>Лидеры</c:v>
                </c:pt>
              </c:strCache>
            </c:strRef>
          </c:tx>
          <c:cat>
            <c:numRef>
              <c:f>'свой сайт'!$J$33:$P$33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'свой сайт'!$J$34:$P$34</c:f>
              <c:numCache>
                <c:formatCode>General</c:formatCode>
                <c:ptCount val="7"/>
                <c:pt idx="0">
                  <c:v>9</c:v>
                </c:pt>
                <c:pt idx="1">
                  <c:v>13</c:v>
                </c:pt>
                <c:pt idx="2">
                  <c:v>13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15</c:v>
                </c:pt>
              </c:numCache>
            </c:numRef>
          </c:val>
        </c:ser>
        <c:ser>
          <c:idx val="1"/>
          <c:order val="1"/>
          <c:tx>
            <c:strRef>
              <c:f>'свой сайт'!$I$35</c:f>
              <c:strCache>
                <c:ptCount val="1"/>
                <c:pt idx="0">
                  <c:v>2 ИГ</c:v>
                </c:pt>
              </c:strCache>
            </c:strRef>
          </c:tx>
          <c:cat>
            <c:numRef>
              <c:f>'свой сайт'!$J$33:$P$33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'свой сайт'!$J$35:$P$35</c:f>
              <c:numCache>
                <c:formatCode>General</c:formatCode>
                <c:ptCount val="7"/>
                <c:pt idx="0">
                  <c:v>12</c:v>
                </c:pt>
                <c:pt idx="1">
                  <c:v>9</c:v>
                </c:pt>
                <c:pt idx="2">
                  <c:v>8</c:v>
                </c:pt>
                <c:pt idx="3">
                  <c:v>13</c:v>
                </c:pt>
                <c:pt idx="4">
                  <c:v>11</c:v>
                </c:pt>
                <c:pt idx="5">
                  <c:v>9</c:v>
                </c:pt>
                <c:pt idx="6">
                  <c:v>7</c:v>
                </c:pt>
              </c:numCache>
            </c:numRef>
          </c:val>
        </c:ser>
        <c:ser>
          <c:idx val="2"/>
          <c:order val="2"/>
          <c:tx>
            <c:strRef>
              <c:f>'свой сайт'!$I$36</c:f>
              <c:strCache>
                <c:ptCount val="1"/>
                <c:pt idx="0">
                  <c:v>3 ИГ</c:v>
                </c:pt>
              </c:strCache>
            </c:strRef>
          </c:tx>
          <c:cat>
            <c:numRef>
              <c:f>'свой сайт'!$J$33:$P$33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'свой сайт'!$J$36:$P$36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1589616"/>
        <c:axId val="1881600496"/>
      </c:areaChart>
      <c:catAx>
        <c:axId val="188158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81600496"/>
        <c:crosses val="autoZero"/>
        <c:auto val="1"/>
        <c:lblAlgn val="ctr"/>
        <c:lblOffset val="100"/>
        <c:noMultiLvlLbl val="0"/>
      </c:catAx>
      <c:valAx>
        <c:axId val="1881600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81589616"/>
        <c:crosses val="autoZero"/>
        <c:crossBetween val="midCat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82352440027394"/>
          <c:y val="5.1714410286172963E-2"/>
          <c:w val="0.55265825854165229"/>
          <c:h val="0.8454192400867383"/>
        </c:manualLayout>
      </c:layout>
      <c:lineChart>
        <c:grouping val="standard"/>
        <c:varyColors val="0"/>
        <c:ser>
          <c:idx val="0"/>
          <c:order val="0"/>
          <c:tx>
            <c:strRef>
              <c:f>стабильные!$A$66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cat>
            <c:numRef>
              <c:f>стабильные!$B$65:$H$65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стабильные!$B$66:$H$66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стабильные!$A$67</c:f>
              <c:strCache>
                <c:ptCount val="1"/>
                <c:pt idx="0">
                  <c:v>2</c:v>
                </c:pt>
              </c:strCache>
            </c:strRef>
          </c:tx>
          <c:marker>
            <c:symbol val="none"/>
          </c:marker>
          <c:cat>
            <c:numRef>
              <c:f>стабильные!$B$65:$H$65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стабильные!$B$67:$H$67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стабильные!$A$68</c:f>
              <c:strCache>
                <c:ptCount val="1"/>
                <c:pt idx="0">
                  <c:v>47</c:v>
                </c:pt>
              </c:strCache>
            </c:strRef>
          </c:tx>
          <c:marker>
            <c:symbol val="none"/>
          </c:marker>
          <c:cat>
            <c:numRef>
              <c:f>стабильные!$B$65:$H$65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стабильные!$B$68:$H$68</c:f>
              <c:numCache>
                <c:formatCode>General</c:formatCode>
                <c:ptCount val="7"/>
                <c:pt idx="0">
                  <c:v>48</c:v>
                </c:pt>
                <c:pt idx="1">
                  <c:v>46</c:v>
                </c:pt>
                <c:pt idx="2">
                  <c:v>48</c:v>
                </c:pt>
                <c:pt idx="3">
                  <c:v>48</c:v>
                </c:pt>
                <c:pt idx="4">
                  <c:v>46</c:v>
                </c:pt>
                <c:pt idx="5">
                  <c:v>46</c:v>
                </c:pt>
                <c:pt idx="6">
                  <c:v>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стабильные!$A$69</c:f>
              <c:strCache>
                <c:ptCount val="1"/>
                <c:pt idx="0">
                  <c:v>4</c:v>
                </c:pt>
              </c:strCache>
            </c:strRef>
          </c:tx>
          <c:marker>
            <c:symbol val="none"/>
          </c:marker>
          <c:cat>
            <c:numRef>
              <c:f>стабильные!$B$65:$H$65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стабильные!$B$69:$H$69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стабильные!$A$70</c:f>
              <c:strCache>
                <c:ptCount val="1"/>
                <c:pt idx="0">
                  <c:v>5</c:v>
                </c:pt>
              </c:strCache>
            </c:strRef>
          </c:tx>
          <c:marker>
            <c:symbol val="none"/>
          </c:marker>
          <c:cat>
            <c:numRef>
              <c:f>стабильные!$B$65:$H$65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стабильные!$B$70:$H$70</c:f>
              <c:numCache>
                <c:formatCode>General</c:formatCode>
                <c:ptCount val="7"/>
                <c:pt idx="4">
                  <c:v>9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стабильные!$A$71</c:f>
              <c:strCache>
                <c:ptCount val="1"/>
                <c:pt idx="0">
                  <c:v>3</c:v>
                </c:pt>
              </c:strCache>
            </c:strRef>
          </c:tx>
          <c:marker>
            <c:symbol val="none"/>
          </c:marker>
          <c:cat>
            <c:numRef>
              <c:f>стабильные!$B$65:$H$65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стабильные!$B$71:$H$71</c:f>
              <c:numCache>
                <c:formatCode>General</c:formatCode>
                <c:ptCount val="7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стабильные!$A$72</c:f>
              <c:strCache>
                <c:ptCount val="1"/>
                <c:pt idx="0">
                  <c:v>9</c:v>
                </c:pt>
              </c:strCache>
            </c:strRef>
          </c:tx>
          <c:marker>
            <c:symbol val="none"/>
          </c:marker>
          <c:cat>
            <c:numRef>
              <c:f>стабильные!$B$65:$H$65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стабильные!$B$72:$H$72</c:f>
              <c:numCache>
                <c:formatCode>General</c:formatCode>
                <c:ptCount val="7"/>
                <c:pt idx="0">
                  <c:v>7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стабильные!$A$73</c:f>
              <c:strCache>
                <c:ptCount val="1"/>
                <c:pt idx="0">
                  <c:v>6</c:v>
                </c:pt>
              </c:strCache>
            </c:strRef>
          </c:tx>
          <c:marker>
            <c:symbol val="none"/>
          </c:marker>
          <c:cat>
            <c:numRef>
              <c:f>стабильные!$B$65:$H$65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стабильные!$B$73:$H$73</c:f>
              <c:numCache>
                <c:formatCode>General</c:formatCode>
                <c:ptCount val="7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9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1587440"/>
        <c:axId val="1881589072"/>
      </c:lineChart>
      <c:catAx>
        <c:axId val="188158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81589072"/>
        <c:crosses val="autoZero"/>
        <c:auto val="1"/>
        <c:lblAlgn val="ctr"/>
        <c:lblOffset val="100"/>
        <c:noMultiLvlLbl val="0"/>
      </c:catAx>
      <c:valAx>
        <c:axId val="188158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8158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00291302538498"/>
          <c:y val="0.1210538823492134"/>
          <c:w val="9.6171452351227635E-2"/>
          <c:h val="0.67966856255644104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выбросы!$A$9</c:f>
              <c:strCache>
                <c:ptCount val="1"/>
                <c:pt idx="0">
                  <c:v>1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выбросы!$B$8:$H$8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выбросы!$B$9:$H$9</c:f>
              <c:numCache>
                <c:formatCode>General</c:formatCode>
                <c:ptCount val="7"/>
                <c:pt idx="0">
                  <c:v>41</c:v>
                </c:pt>
                <c:pt idx="1">
                  <c:v>45</c:v>
                </c:pt>
                <c:pt idx="2">
                  <c:v>28</c:v>
                </c:pt>
                <c:pt idx="3">
                  <c:v>32</c:v>
                </c:pt>
                <c:pt idx="4">
                  <c:v>41</c:v>
                </c:pt>
                <c:pt idx="5">
                  <c:v>41</c:v>
                </c:pt>
                <c:pt idx="6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выбросы!$A$10</c:f>
              <c:strCache>
                <c:ptCount val="1"/>
                <c:pt idx="0">
                  <c:v>2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выбросы!$B$8:$H$8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выбросы!$B$10:$H$10</c:f>
              <c:numCache>
                <c:formatCode>General</c:formatCode>
                <c:ptCount val="7"/>
                <c:pt idx="0">
                  <c:v>15</c:v>
                </c:pt>
                <c:pt idx="1">
                  <c:v>24</c:v>
                </c:pt>
                <c:pt idx="2">
                  <c:v>24</c:v>
                </c:pt>
                <c:pt idx="3">
                  <c:v>28</c:v>
                </c:pt>
                <c:pt idx="4">
                  <c:v>28</c:v>
                </c:pt>
                <c:pt idx="5">
                  <c:v>27</c:v>
                </c:pt>
                <c:pt idx="6">
                  <c:v>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выбросы!$A$11</c:f>
              <c:strCache>
                <c:ptCount val="1"/>
                <c:pt idx="0">
                  <c:v>3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выбросы!$B$8:$H$8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выбросы!$B$11:$H$11</c:f>
              <c:numCache>
                <c:formatCode>General</c:formatCode>
                <c:ptCount val="7"/>
                <c:pt idx="0">
                  <c:v>34</c:v>
                </c:pt>
                <c:pt idx="1">
                  <c:v>42</c:v>
                </c:pt>
                <c:pt idx="2">
                  <c:v>49</c:v>
                </c:pt>
                <c:pt idx="3">
                  <c:v>49</c:v>
                </c:pt>
                <c:pt idx="4">
                  <c:v>17</c:v>
                </c:pt>
                <c:pt idx="5">
                  <c:v>25</c:v>
                </c:pt>
                <c:pt idx="6">
                  <c:v>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выбросы!$A$12</c:f>
              <c:strCache>
                <c:ptCount val="1"/>
                <c:pt idx="0">
                  <c:v>4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выбросы!$B$8:$H$8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выбросы!$B$12:$H$12</c:f>
              <c:numCache>
                <c:formatCode>General</c:formatCode>
                <c:ptCount val="7"/>
                <c:pt idx="0">
                  <c:v>51</c:v>
                </c:pt>
                <c:pt idx="1">
                  <c:v>19</c:v>
                </c:pt>
                <c:pt idx="2">
                  <c:v>14</c:v>
                </c:pt>
                <c:pt idx="3">
                  <c:v>12</c:v>
                </c:pt>
                <c:pt idx="4">
                  <c:v>12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1585264"/>
        <c:axId val="1881596144"/>
      </c:lineChart>
      <c:catAx>
        <c:axId val="188158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81596144"/>
        <c:crosses val="autoZero"/>
        <c:auto val="1"/>
        <c:lblAlgn val="ctr"/>
        <c:lblOffset val="100"/>
        <c:noMultiLvlLbl val="0"/>
      </c:catAx>
      <c:valAx>
        <c:axId val="188159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815852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'новый сайт'!$C$55</c:f>
              <c:strCache>
                <c:ptCount val="1"/>
                <c:pt idx="0">
                  <c:v>Лидеры</c:v>
                </c:pt>
              </c:strCache>
            </c:strRef>
          </c:tx>
          <c:cat>
            <c:numRef>
              <c:f>'новый сайт'!$D$54:$F$54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'новый сайт'!$D$55:$F$55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'новый сайт'!$C$56</c:f>
              <c:strCache>
                <c:ptCount val="1"/>
                <c:pt idx="0">
                  <c:v>2 ИГ</c:v>
                </c:pt>
              </c:strCache>
            </c:strRef>
          </c:tx>
          <c:cat>
            <c:numRef>
              <c:f>'новый сайт'!$D$54:$F$54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'новый сайт'!$D$56:$F$56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'новый сайт'!$C$57</c:f>
              <c:strCache>
                <c:ptCount val="1"/>
                <c:pt idx="0">
                  <c:v>3 ИГ</c:v>
                </c:pt>
              </c:strCache>
            </c:strRef>
          </c:tx>
          <c:cat>
            <c:numRef>
              <c:f>'новый сайт'!$D$54:$F$54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'новый сайт'!$D$57:$F$57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1592336"/>
        <c:axId val="1881591248"/>
      </c:areaChart>
      <c:catAx>
        <c:axId val="188159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81591248"/>
        <c:crosses val="autoZero"/>
        <c:auto val="1"/>
        <c:lblAlgn val="ctr"/>
        <c:lblOffset val="100"/>
        <c:noMultiLvlLbl val="0"/>
      </c:catAx>
      <c:valAx>
        <c:axId val="1881591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81592336"/>
        <c:crosses val="autoZero"/>
        <c:crossBetween val="midCat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ru-RU"/>
          </a:p>
        </c:txPr>
      </c:dTable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B6A27-3B7A-4060-A8BA-6678E95742D8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1FE8E-983C-47AA-9E9E-591A194B3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47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229FC-AB22-4215-B82B-84BEAE006A6A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C16BF-CF21-4386-8DDF-6DE23462A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0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Обратная связь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C16BF-CF21-4386-8DDF-6DE23462AE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6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C16BF-CF21-4386-8DDF-6DE23462AE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9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Применили</a:t>
            </a:r>
            <a:r>
              <a:rPr lang="ru-RU" baseline="0" dirty="0" smtClean="0"/>
              <a:t> карту мест сайтов в рейтинге, с помощь которой можно проследить историю развития сайтов в промежутке 2015-2021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C16BF-CF21-4386-8DDF-6DE23462AE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4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Сайты,</a:t>
            </a:r>
            <a:r>
              <a:rPr lang="ru-RU" baseline="0" dirty="0" smtClean="0"/>
              <a:t> которые обновились в 2020 и 2021 году. Некоторые сильно упали, потому что проверка пришлась на переходный период, если сайт был не доделан он </a:t>
            </a:r>
            <a:r>
              <a:rPr lang="ru-RU" baseline="0" dirty="0" err="1" smtClean="0"/>
              <a:t>ессно</a:t>
            </a:r>
            <a:r>
              <a:rPr lang="ru-RU" baseline="0" dirty="0" smtClean="0"/>
              <a:t> терял позиции, есть сайты которые из автономного перешли в структуру сайта вуза и тоже упали. Есть сайты, которые к проверке полностью обновились и значительно улучшили свои позиции о них чуть ниже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C16BF-CF21-4386-8DDF-6DE23462AE5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7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C16BF-CF21-4386-8DDF-6DE23462AE5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8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15 % эта стратегия не принесла результата место в рейтинге незначительно</a:t>
            </a:r>
            <a:r>
              <a:rPr lang="ru-RU" baseline="0" dirty="0" smtClean="0"/>
              <a:t> </a:t>
            </a:r>
            <a:r>
              <a:rPr lang="ru-RU" baseline="0" smtClean="0"/>
              <a:t>снизилось относительно 2020 года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C16BF-CF21-4386-8DDF-6DE23462AE5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2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F050-9FB5-487A-A830-0150F98858B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4223-7BE6-4BE9-97B8-074C5964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F050-9FB5-487A-A830-0150F98858B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4223-7BE6-4BE9-97B8-074C5964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0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F050-9FB5-487A-A830-0150F98858B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4223-7BE6-4BE9-97B8-074C5964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6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F050-9FB5-487A-A830-0150F98858B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4223-7BE6-4BE9-97B8-074C5964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5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F050-9FB5-487A-A830-0150F98858B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4223-7BE6-4BE9-97B8-074C5964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2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F050-9FB5-487A-A830-0150F98858B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4223-7BE6-4BE9-97B8-074C5964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F050-9FB5-487A-A830-0150F98858B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4223-7BE6-4BE9-97B8-074C5964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1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F050-9FB5-487A-A830-0150F98858B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4223-7BE6-4BE9-97B8-074C5964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1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F050-9FB5-487A-A830-0150F98858B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4223-7BE6-4BE9-97B8-074C5964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1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F050-9FB5-487A-A830-0150F98858B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4223-7BE6-4BE9-97B8-074C5964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0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F050-9FB5-487A-A830-0150F98858B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4223-7BE6-4BE9-97B8-074C5964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8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EF050-9FB5-487A-A830-0150F98858B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4223-7BE6-4BE9-97B8-074C5964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Эволюция сайтов медицинских библиотек, влияние оценки внешних экспертов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Мешечак</a:t>
            </a:r>
            <a:r>
              <a:rPr lang="ru-RU" sz="1800" dirty="0" smtClean="0"/>
              <a:t> Наталья Александровна </a:t>
            </a:r>
          </a:p>
          <a:p>
            <a:r>
              <a:rPr lang="ru-RU" sz="1800" dirty="0" smtClean="0"/>
              <a:t>Ассоциация медицинских библиотек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1800199" cy="6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82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2. Влияние подписки ЭР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на позиции в рейтинге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7462"/>
            <a:ext cx="1440160" cy="532597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577562"/>
              </p:ext>
            </p:extLst>
          </p:nvPr>
        </p:nvGraphicFramePr>
        <p:xfrm>
          <a:off x="467544" y="1268760"/>
          <a:ext cx="8424935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4" y="1320147"/>
            <a:ext cx="8865836" cy="539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7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82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2. Влияние подписки ЭР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на позиции в рейтинге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7462"/>
            <a:ext cx="1440160" cy="532597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213305"/>
              </p:ext>
            </p:extLst>
          </p:nvPr>
        </p:nvGraphicFramePr>
        <p:xfrm>
          <a:off x="467544" y="1196752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0" y="1190200"/>
            <a:ext cx="9150920" cy="56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2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" y="428428"/>
            <a:ext cx="9525744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 Позиции </a:t>
            </a:r>
            <a:r>
              <a:rPr lang="ru-RU" dirty="0">
                <a:solidFill>
                  <a:srgbClr val="C00000"/>
                </a:solidFill>
              </a:rPr>
              <a:t>в Рейтинге </a:t>
            </a:r>
            <a:r>
              <a:rPr lang="ru-RU" dirty="0" smtClean="0">
                <a:solidFill>
                  <a:srgbClr val="C00000"/>
                </a:solidFill>
              </a:rPr>
              <a:t>страниц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сайта вуза </a:t>
            </a:r>
            <a:r>
              <a:rPr lang="ru-RU" dirty="0">
                <a:solidFill>
                  <a:srgbClr val="C00000"/>
                </a:solidFill>
              </a:rPr>
              <a:t>и </a:t>
            </a:r>
            <a:r>
              <a:rPr lang="ru-RU" dirty="0" smtClean="0">
                <a:solidFill>
                  <a:srgbClr val="C00000"/>
                </a:solidFill>
              </a:rPr>
              <a:t>автономных </a:t>
            </a:r>
            <a:r>
              <a:rPr lang="ru-RU" dirty="0">
                <a:solidFill>
                  <a:srgbClr val="C00000"/>
                </a:solidFill>
              </a:rPr>
              <a:t>сайтов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217833"/>
              </p:ext>
            </p:extLst>
          </p:nvPr>
        </p:nvGraphicFramePr>
        <p:xfrm>
          <a:off x="-108520" y="1556792"/>
          <a:ext cx="475252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355815"/>
              </p:ext>
            </p:extLst>
          </p:nvPr>
        </p:nvGraphicFramePr>
        <p:xfrm>
          <a:off x="4012306" y="2276872"/>
          <a:ext cx="513169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1403647" cy="51909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422550"/>
            <a:ext cx="9143998" cy="545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7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9185"/>
            <a:ext cx="879567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4. Стабильность - признак мастерства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12"/>
            <a:ext cx="1619672" cy="598984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291624"/>
              </p:ext>
            </p:extLst>
          </p:nvPr>
        </p:nvGraphicFramePr>
        <p:xfrm>
          <a:off x="755576" y="1340768"/>
          <a:ext cx="762035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565"/>
            <a:ext cx="877782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5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5. Истории успеха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800199" cy="665746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35662"/>
              </p:ext>
            </p:extLst>
          </p:nvPr>
        </p:nvGraphicFramePr>
        <p:xfrm>
          <a:off x="539552" y="1196752"/>
          <a:ext cx="8136904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1" y="1196752"/>
            <a:ext cx="8813753" cy="550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Стратегии успеха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Новый сайт</a:t>
            </a:r>
          </a:p>
          <a:p>
            <a:r>
              <a:rPr lang="ru-RU" dirty="0" smtClean="0"/>
              <a:t>Копирование структуры сайта лидеров</a:t>
            </a:r>
          </a:p>
          <a:p>
            <a:r>
              <a:rPr lang="ru-RU" dirty="0" err="1" smtClean="0"/>
              <a:t>Адаптирование</a:t>
            </a:r>
            <a:r>
              <a:rPr lang="ru-RU" dirty="0" smtClean="0"/>
              <a:t> структуры и названий разделов сайта под критерии Рейтинга</a:t>
            </a:r>
          </a:p>
          <a:p>
            <a:r>
              <a:rPr lang="ru-RU" dirty="0" smtClean="0"/>
              <a:t>Гибкость - соответствие новым критериям (2021)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800199" cy="6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83600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6. Позиции в рейтинге новых сайтов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133254"/>
              </p:ext>
            </p:extLst>
          </p:nvPr>
        </p:nvGraphicFramePr>
        <p:xfrm>
          <a:off x="827584" y="1484784"/>
          <a:ext cx="75608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1691680" cy="62561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2909"/>
            <a:ext cx="8799190" cy="5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6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873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7. Адаптированная структура сайта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150438"/>
              </p:ext>
            </p:extLst>
          </p:nvPr>
        </p:nvGraphicFramePr>
        <p:xfrm>
          <a:off x="900099" y="1340768"/>
          <a:ext cx="73863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199" cy="66574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9575"/>
            <a:ext cx="8928992" cy="556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6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60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8. Влияние критериев 2021 на позиции в рейтинге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91680" cy="625614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28DC5F14-22A8-4B33-9D80-7585693A1B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036136"/>
              </p:ext>
            </p:extLst>
          </p:nvPr>
        </p:nvGraphicFramePr>
        <p:xfrm>
          <a:off x="1475656" y="1556792"/>
          <a:ext cx="7560840" cy="518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693587"/>
              </p:ext>
            </p:extLst>
          </p:nvPr>
        </p:nvGraphicFramePr>
        <p:xfrm>
          <a:off x="-180528" y="1052736"/>
          <a:ext cx="34563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26"/>
            <a:ext cx="9144000" cy="68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5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Модно - слайдеры на главной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3540"/>
            <a:ext cx="4945317" cy="241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93540"/>
            <a:ext cx="5256584" cy="19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13327"/>
            <a:ext cx="4968552" cy="193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83" y="2813327"/>
            <a:ext cx="4777913" cy="205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8" y="3797431"/>
            <a:ext cx="5616218" cy="18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7112"/>
            <a:ext cx="3744416" cy="199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0"/>
            <a:ext cx="1656184" cy="6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48440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Оценка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сайтов медицинских библиотек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40324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Конкурс медицинских сайтов «</a:t>
            </a:r>
            <a:r>
              <a:rPr lang="en-US" b="1" dirty="0" err="1" smtClean="0">
                <a:solidFill>
                  <a:schemeClr val="tx2"/>
                </a:solidFill>
              </a:rPr>
              <a:t>TopMed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dirty="0"/>
              <a:t>НП «</a:t>
            </a:r>
            <a:r>
              <a:rPr lang="ru-RU" dirty="0" err="1"/>
              <a:t>МедАрт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2012-2013</a:t>
            </a:r>
            <a:r>
              <a:rPr lang="en-US" dirty="0" smtClean="0"/>
              <a:t> </a:t>
            </a:r>
            <a:r>
              <a:rPr lang="ru-RU" dirty="0" smtClean="0"/>
              <a:t>гг.</a:t>
            </a:r>
            <a:r>
              <a:rPr lang="en-US" dirty="0" smtClean="0"/>
              <a:t>)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Рейтинг сайтов библиотек медицинских вузов</a:t>
            </a:r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Академия доказательной медицины </a:t>
            </a:r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 smtClean="0">
                <a:solidFill>
                  <a:srgbClr val="C00000"/>
                </a:solidFill>
              </a:rPr>
              <a:t>2015-2019</a:t>
            </a:r>
            <a:r>
              <a:rPr lang="ru-RU" dirty="0" smtClean="0"/>
              <a:t> гг.)</a:t>
            </a:r>
          </a:p>
          <a:p>
            <a:pPr marL="0" indent="0" algn="ctr">
              <a:buNone/>
            </a:pPr>
            <a:r>
              <a:rPr lang="ru-RU" dirty="0" smtClean="0"/>
              <a:t>Ассоциация медицинских библиотек </a:t>
            </a:r>
          </a:p>
          <a:p>
            <a:pPr marL="0" indent="0" algn="ctr">
              <a:buNone/>
            </a:pPr>
            <a:r>
              <a:rPr lang="ru-RU" dirty="0" smtClean="0"/>
              <a:t>(с </a:t>
            </a:r>
            <a:r>
              <a:rPr lang="ru-RU" dirty="0" smtClean="0">
                <a:solidFill>
                  <a:srgbClr val="C00000"/>
                </a:solidFill>
              </a:rPr>
              <a:t>2020</a:t>
            </a:r>
            <a:r>
              <a:rPr lang="ru-RU" dirty="0" smtClean="0"/>
              <a:t> г.)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0453"/>
            <a:ext cx="1630161" cy="60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28" y="1481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Электронные полки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(12 точек внедрения)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1800199" cy="6657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9" y="1318146"/>
            <a:ext cx="7903558" cy="550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8" y="1362246"/>
            <a:ext cx="8150200" cy="525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8" y="1318146"/>
            <a:ext cx="7926329" cy="548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8" y="1362246"/>
            <a:ext cx="7938659" cy="525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8" y="1362246"/>
            <a:ext cx="8026880" cy="519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8" y="1362246"/>
            <a:ext cx="8352928" cy="525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8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Проект АМБ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«Рейтинг – 2021»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15 новых критериев, разработанных рабочей группой АМБ</a:t>
            </a:r>
          </a:p>
          <a:p>
            <a:r>
              <a:rPr lang="ru-RU" dirty="0" smtClean="0"/>
              <a:t>Привлечение к экспертизе специалистов библиотек – участников АМБ (Россия, Беларусь)</a:t>
            </a:r>
          </a:p>
          <a:p>
            <a:r>
              <a:rPr lang="ru-RU" dirty="0" smtClean="0"/>
              <a:t>Электронный курс «</a:t>
            </a:r>
            <a:r>
              <a:rPr lang="ru-RU" dirty="0"/>
              <a:t>Аудит и методы </a:t>
            </a:r>
            <a:r>
              <a:rPr lang="ru-RU" dirty="0" smtClean="0"/>
              <a:t>улучшения </a:t>
            </a:r>
            <a:r>
              <a:rPr lang="ru-RU" dirty="0"/>
              <a:t>сайта </a:t>
            </a:r>
            <a:r>
              <a:rPr lang="ru-RU" dirty="0" smtClean="0"/>
              <a:t>библиотеки»</a:t>
            </a:r>
          </a:p>
          <a:p>
            <a:r>
              <a:rPr lang="ru-RU" dirty="0" smtClean="0"/>
              <a:t>Методические рекомендации по улучшению позиций в рейтинге и качества сайта в целом</a:t>
            </a:r>
          </a:p>
          <a:p>
            <a:r>
              <a:rPr lang="ru-RU" dirty="0" smtClean="0"/>
              <a:t>Аналитический отчет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00199" cy="6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Ссылки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32648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800" dirty="0"/>
              <a:t>Независимый рейтинг сайтов библиотек медицинских вузов – 2019 </a:t>
            </a:r>
            <a:r>
              <a:rPr lang="ru-RU" sz="3800" dirty="0" smtClean="0"/>
              <a:t> </a:t>
            </a:r>
            <a:r>
              <a:rPr lang="ru-RU" sz="3800" dirty="0"/>
              <a:t>/ Академия доказательной медицины. – Режим доступа: https://amedlib.ru/wp-content/uploads/2020/04/adm_rating_2015.pdf (дата обращения: 23.08.2021)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/>
              <a:t>Независимый рейтинг сайтов библиотек медицинских вузов – 2016 / Академия доказательной медицины. – Режим доступа: https://amedlib.ru/wp-content/uploads/2020/04/adm_rating_2016.pdf (дата обращения: 23.08.2021)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/>
              <a:t>Независимый рейтинг сайтов библиотек медицинских вузов – 2017 / Академия доказательной медицины. – Режим доступа: https://amedlib.ru/wp-content/uploads/2020/04/adm_rating_2017.pdf (дата обращения: 23.08.2021)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/>
              <a:t>Независимый рейтинг сайтов библиотек медицинских вузов – 2018 / Академия доказательной медицины. – Режим доступа: https://amedlib.ru/wp-content/uploads/2020/04/adm_rating_2018.pdf (дата обращения: 23.08.2021)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/>
              <a:t>Независимый рейтинг сайтов библиотек медицинских вузов – 2019 / Академия доказательной медицины. – Режим доступа: https://amedlib.ru/wp-content/uploads/2020/04/adm_rating_2019.pdf (дата обращения: 23.08.2021)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dirty="0"/>
              <a:t>Независимый рейтинг сайтов библиотек медицинских вузов – 2020 / Ассоциация медицинских библиотек. – Режим доступа: https://amedlib.ru/wp-content/uploads/2020/11/adm_rating_2020.pdf (дата обращения: 23.08.2021</a:t>
            </a:r>
            <a:r>
              <a:rPr lang="ru-RU" sz="3800" dirty="0" smtClean="0"/>
              <a:t>)</a:t>
            </a:r>
            <a:endParaRPr lang="ru-RU" sz="3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1800199" cy="6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Эволюция сайтов медицинских библиотек, влияние оценки внешних экспертов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400800" cy="2592288"/>
          </a:xfrm>
        </p:spPr>
        <p:txBody>
          <a:bodyPr>
            <a:normAutofit lnSpcReduction="10000"/>
          </a:bodyPr>
          <a:lstStyle/>
          <a:p>
            <a:r>
              <a:rPr lang="ru-RU" sz="1800" dirty="0" err="1" smtClean="0"/>
              <a:t>Мешечак</a:t>
            </a:r>
            <a:r>
              <a:rPr lang="ru-RU" sz="1800" dirty="0" smtClean="0"/>
              <a:t> Наталья Александровна </a:t>
            </a:r>
          </a:p>
          <a:p>
            <a:r>
              <a:rPr lang="ru-RU" sz="1800" dirty="0" smtClean="0"/>
              <a:t>Ассоциация медицинских библиотек</a:t>
            </a: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40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Благодарю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1800199" cy="6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3607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Продвижение  Рейтинга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Ежегодная рассылка аналитического отчета и дипломов участникам</a:t>
            </a:r>
          </a:p>
          <a:p>
            <a:pPr algn="just"/>
            <a:r>
              <a:rPr lang="ru-RU" dirty="0" smtClean="0"/>
              <a:t>Доклады экспертов по итогам рейтинга (</a:t>
            </a:r>
            <a:r>
              <a:rPr lang="en-US" dirty="0" smtClean="0"/>
              <a:t>I</a:t>
            </a:r>
            <a:r>
              <a:rPr lang="ru-RU" dirty="0" smtClean="0"/>
              <a:t>;</a:t>
            </a:r>
            <a:r>
              <a:rPr lang="en-US" dirty="0" smtClean="0"/>
              <a:t> II</a:t>
            </a:r>
            <a:r>
              <a:rPr lang="ru-RU" dirty="0" smtClean="0"/>
              <a:t>;</a:t>
            </a:r>
            <a:r>
              <a:rPr lang="en-US" dirty="0" smtClean="0"/>
              <a:t> III</a:t>
            </a:r>
            <a:r>
              <a:rPr lang="ru-RU" dirty="0" smtClean="0"/>
              <a:t>;</a:t>
            </a:r>
            <a:r>
              <a:rPr lang="en-US" dirty="0" smtClean="0"/>
              <a:t> IV</a:t>
            </a:r>
            <a:r>
              <a:rPr lang="ru-RU" dirty="0" smtClean="0"/>
              <a:t>;</a:t>
            </a:r>
            <a:r>
              <a:rPr lang="en-US" dirty="0" smtClean="0"/>
              <a:t> V </a:t>
            </a:r>
            <a:r>
              <a:rPr lang="ru-RU" dirty="0" err="1" smtClean="0"/>
              <a:t>Библиофорумы</a:t>
            </a:r>
            <a:r>
              <a:rPr lang="ru-RU" dirty="0" smtClean="0"/>
              <a:t> «Информационные технологии в медицинских библиотеках»: 2016-2020 </a:t>
            </a:r>
            <a:r>
              <a:rPr lang="ru-RU" dirty="0" err="1" smtClean="0"/>
              <a:t>гг</a:t>
            </a:r>
            <a:r>
              <a:rPr lang="ru-RU" dirty="0" smtClean="0"/>
              <a:t>)</a:t>
            </a:r>
          </a:p>
          <a:p>
            <a:endParaRPr lang="en-US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9" y="50734"/>
            <a:ext cx="1649999" cy="6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 меняется?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r>
              <a:rPr lang="ru-RU" dirty="0" smtClean="0"/>
              <a:t>Цели</a:t>
            </a:r>
          </a:p>
          <a:p>
            <a:r>
              <a:rPr lang="ru-RU" dirty="0" smtClean="0"/>
              <a:t>Количество участников (</a:t>
            </a:r>
            <a:r>
              <a:rPr lang="ru-RU" dirty="0" smtClean="0">
                <a:solidFill>
                  <a:srgbClr val="C00000"/>
                </a:solidFill>
              </a:rPr>
              <a:t>53/54/55/58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Методология оценки и количество критериев (</a:t>
            </a:r>
            <a:r>
              <a:rPr lang="ru-RU" dirty="0" smtClean="0">
                <a:solidFill>
                  <a:srgbClr val="C00000"/>
                </a:solidFill>
              </a:rPr>
              <a:t>15/20/35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Состав экспертной группы (</a:t>
            </a:r>
            <a:r>
              <a:rPr lang="ru-RU" dirty="0" smtClean="0">
                <a:solidFill>
                  <a:srgbClr val="C00000"/>
                </a:solidFill>
              </a:rPr>
              <a:t>АДМ, АМБ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2213"/>
            <a:ext cx="1656184" cy="6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4413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Трансформация целей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2015</a:t>
            </a:r>
            <a:r>
              <a:rPr lang="ru-RU" dirty="0">
                <a:solidFill>
                  <a:srgbClr val="C00000"/>
                </a:solidFill>
              </a:rPr>
              <a:t>, 2016 </a:t>
            </a:r>
            <a:r>
              <a:rPr lang="ru-RU" dirty="0"/>
              <a:t>- выявление лучших практик в деятельности медицинских библиотек по организации информационно-образовательной среды вуза.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2017-2020</a:t>
            </a:r>
            <a:r>
              <a:rPr lang="ru-RU" dirty="0"/>
              <a:t> - определение уровня оснащенности электронными ресурсами и </a:t>
            </a:r>
            <a:r>
              <a:rPr lang="ru-RU" dirty="0" err="1"/>
              <a:t>клиентоориентированности</a:t>
            </a:r>
            <a:r>
              <a:rPr lang="ru-RU" dirty="0"/>
              <a:t> в деятельности медицинских библиотек по организации информационно-образовательной среды вуза.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2021 </a:t>
            </a:r>
            <a:r>
              <a:rPr lang="ru-RU" dirty="0"/>
              <a:t>– повышение качества сайтов библиотек медицинских вузов в условиях </a:t>
            </a:r>
            <a:r>
              <a:rPr lang="ru-RU" dirty="0" err="1" smtClean="0"/>
              <a:t>цифровизации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" y="116632"/>
            <a:ext cx="1512167" cy="5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49229"/>
            <a:ext cx="8229600" cy="5257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Онлайн-совещание АМБ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(март 2021)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Вузы со стабильным финансированием подписки на ЭР имеют преимущество в блоке «Подписные ресурсы» и в рейтинге в целом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Сайты не входящие в структуру сайта вуза имеют преимущество, у них выше управляемость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440159" cy="5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Вопросы исследования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340768"/>
            <a:ext cx="8928991" cy="504056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Влияние пандемии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Влияние подписки ЭР на позиции в Рейтинге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Позиции в Рейтинге </a:t>
            </a:r>
            <a:r>
              <a:rPr lang="ru-RU" dirty="0" smtClean="0"/>
              <a:t>страниц </a:t>
            </a:r>
            <a:r>
              <a:rPr lang="ru-RU" dirty="0"/>
              <a:t>в структуре </a:t>
            </a:r>
            <a:r>
              <a:rPr lang="ru-RU" dirty="0" smtClean="0"/>
              <a:t>сайта вуза </a:t>
            </a:r>
            <a:r>
              <a:rPr lang="ru-RU" dirty="0"/>
              <a:t>и автономных сайтов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«Стабильные» сайты (с </a:t>
            </a:r>
            <a:r>
              <a:rPr lang="ru-RU" dirty="0"/>
              <a:t>минимальным </a:t>
            </a:r>
            <a:r>
              <a:rPr lang="ru-RU" dirty="0" smtClean="0"/>
              <a:t>передвижением </a:t>
            </a:r>
            <a:r>
              <a:rPr lang="ru-RU" dirty="0"/>
              <a:t>в </a:t>
            </a:r>
            <a:r>
              <a:rPr lang="ru-RU" dirty="0" smtClean="0"/>
              <a:t>Рейтинге)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Выбросы» в Рейтинге – </a:t>
            </a:r>
            <a:r>
              <a:rPr lang="ru-RU" dirty="0" smtClean="0"/>
              <a:t>причины </a:t>
            </a:r>
            <a:r>
              <a:rPr lang="ru-RU" dirty="0"/>
              <a:t>«</a:t>
            </a:r>
            <a:r>
              <a:rPr lang="ru-RU" dirty="0" smtClean="0"/>
              <a:t>успеха и падений»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Позиции в Рейтинге новых </a:t>
            </a:r>
            <a:r>
              <a:rPr lang="ru-RU" dirty="0" smtClean="0"/>
              <a:t>сайтов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Позиции </a:t>
            </a:r>
            <a:r>
              <a:rPr lang="ru-RU" dirty="0"/>
              <a:t>в Рейтинге </a:t>
            </a:r>
            <a:r>
              <a:rPr lang="ru-RU" dirty="0" smtClean="0"/>
              <a:t>сайтов со структурой, адаптированной под критерии Рейтинга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Популярные кейсы продвижения ЭР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7462"/>
            <a:ext cx="1584176" cy="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6660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1. Влияние пандемии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341919"/>
              </p:ext>
            </p:extLst>
          </p:nvPr>
        </p:nvGraphicFramePr>
        <p:xfrm>
          <a:off x="4274820" y="2492896"/>
          <a:ext cx="486918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" y="44624"/>
            <a:ext cx="1523740" cy="563506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030499"/>
              </p:ext>
            </p:extLst>
          </p:nvPr>
        </p:nvGraphicFramePr>
        <p:xfrm>
          <a:off x="23924" y="1052736"/>
          <a:ext cx="4627994" cy="361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" y="891804"/>
            <a:ext cx="8964488" cy="596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Карта мест в Рейтинге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" y="44624"/>
            <a:ext cx="1800199" cy="665746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68972" cy="496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4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67762</TotalTime>
  <Words>695</Words>
  <Application>Microsoft Office PowerPoint</Application>
  <PresentationFormat>Экран (4:3)</PresentationFormat>
  <Paragraphs>96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Эволюция сайтов медицинских библиотек, влияние оценки внешних экспертов</vt:lpstr>
      <vt:lpstr>Оценка сайтов медицинских библиотек </vt:lpstr>
      <vt:lpstr>Продвижение  Рейтинга</vt:lpstr>
      <vt:lpstr>Что меняется?</vt:lpstr>
      <vt:lpstr>Трансформация целей</vt:lpstr>
      <vt:lpstr> Онлайн-совещание АМБ  (март 2021) </vt:lpstr>
      <vt:lpstr>Вопросы исследования</vt:lpstr>
      <vt:lpstr>1. Влияние пандемии</vt:lpstr>
      <vt:lpstr>Карта мест в Рейтинге</vt:lpstr>
      <vt:lpstr>2. Влияние подписки ЭР  на позиции в рейтинге</vt:lpstr>
      <vt:lpstr>2. Влияние подписки ЭР  на позиции в рейтинге</vt:lpstr>
      <vt:lpstr>3. Позиции в Рейтинге страниц  сайта вуза и автономных сайтов </vt:lpstr>
      <vt:lpstr>4. Стабильность - признак мастерства</vt:lpstr>
      <vt:lpstr>5. Истории успеха</vt:lpstr>
      <vt:lpstr>Стратегии успеха</vt:lpstr>
      <vt:lpstr>6. Позиции в рейтинге новых сайтов </vt:lpstr>
      <vt:lpstr>7. Адаптированная структура сайта</vt:lpstr>
      <vt:lpstr>8. Влияние критериев 2021 на позиции в рейтинге</vt:lpstr>
      <vt:lpstr>Модно - слайдеры на главной</vt:lpstr>
      <vt:lpstr>Электронные полки  (12 точек внедрения)</vt:lpstr>
      <vt:lpstr>Проект АМБ  «Рейтинг – 2021»</vt:lpstr>
      <vt:lpstr>Ссылки</vt:lpstr>
      <vt:lpstr>Эволюция сайтов медицинских библиотек, влияние оценки внешних экспертов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meshechak</dc:creator>
  <cp:lastModifiedBy>Наташа</cp:lastModifiedBy>
  <cp:revision>253</cp:revision>
  <cp:lastPrinted>2021-09-06T08:30:47Z</cp:lastPrinted>
  <dcterms:created xsi:type="dcterms:W3CDTF">2021-07-22T04:10:17Z</dcterms:created>
  <dcterms:modified xsi:type="dcterms:W3CDTF">2021-09-12T11:41:26Z</dcterms:modified>
</cp:coreProperties>
</file>