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sldIdLst>
    <p:sldId id="609" r:id="rId2"/>
    <p:sldId id="2134806787" r:id="rId3"/>
    <p:sldId id="544" r:id="rId4"/>
    <p:sldId id="539" r:id="rId5"/>
    <p:sldId id="1293233612" r:id="rId6"/>
    <p:sldId id="1293233666" r:id="rId7"/>
    <p:sldId id="1293233667" r:id="rId8"/>
    <p:sldId id="1293233668" r:id="rId9"/>
    <p:sldId id="453" r:id="rId10"/>
    <p:sldId id="1293233650" r:id="rId11"/>
    <p:sldId id="1293233651" r:id="rId12"/>
    <p:sldId id="1293233665" r:id="rId13"/>
    <p:sldId id="1293233670" r:id="rId14"/>
    <p:sldId id="1293233671" r:id="rId15"/>
    <p:sldId id="1293233680" r:id="rId16"/>
    <p:sldId id="1293233672" r:id="rId17"/>
    <p:sldId id="1293233681" r:id="rId18"/>
    <p:sldId id="1293233682" r:id="rId19"/>
    <p:sldId id="1293233683" r:id="rId20"/>
    <p:sldId id="1293233673" r:id="rId21"/>
    <p:sldId id="1293233674" r:id="rId22"/>
    <p:sldId id="1293233675" r:id="rId23"/>
    <p:sldId id="1293233676" r:id="rId24"/>
    <p:sldId id="632" r:id="rId25"/>
    <p:sldId id="1293233626" r:id="rId26"/>
    <p:sldId id="1293233656" r:id="rId27"/>
    <p:sldId id="1293233653" r:id="rId28"/>
    <p:sldId id="1293233685" r:id="rId29"/>
    <p:sldId id="2134806789" r:id="rId30"/>
    <p:sldId id="1293233684" r:id="rId31"/>
    <p:sldId id="628"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76767"/>
    <a:srgbClr val="B1A06B"/>
    <a:srgbClr val="00707F"/>
    <a:srgbClr val="007398"/>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A739D-B7F8-4678-921C-EA7BE9029CB1}" v="40" dt="2021-04-07T10:44:10.719"/>
  </p1510:revLst>
</p1510:revInfo>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5833"/>
  </p:normalViewPr>
  <p:slideViewPr>
    <p:cSldViewPr snapToGrid="0" showGuides="1">
      <p:cViewPr>
        <p:scale>
          <a:sx n="80" d="100"/>
          <a:sy n="80" d="100"/>
        </p:scale>
        <p:origin x="896" y="96"/>
      </p:cViewPr>
      <p:guideLst>
        <p:guide pos="5760"/>
        <p:guide orient="horz" pos="1620"/>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Elsevier\Boykov%20Fedor\&#1056;&#1060;&#1060;&#1048;%20(&#1052;&#1086;&#1089;&#1082;&#1074;&#1072;)\iBF_BF_JLS%20Value%20Story(2021)\Performance\COP5_SD_TR_J1_crosstab_RFBR_S000233548_S000546548(2018-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Elsevier\Boykov%20Fedor\&#1056;&#1060;&#1060;&#1048;%20(&#1052;&#1086;&#1089;&#1082;&#1074;&#1072;)\iBF_BF_JLS%20Value%20Story(2021)\Performance\Usage&amp;Turnaways_per_Subject_Category_crosstab_RFBR_S000233548_S000546548(2019-2021,%20Ju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Summary!$A$2</c:f>
              <c:strCache>
                <c:ptCount val="1"/>
                <c:pt idx="0">
                  <c:v>Total Item Requests</c:v>
                </c:pt>
              </c:strCache>
            </c:strRef>
          </c:tx>
          <c:spPr>
            <a:solidFill>
              <a:srgbClr val="007398"/>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Summary!$B$1:$D$1</c:f>
              <c:numCache>
                <c:formatCode>General</c:formatCode>
                <c:ptCount val="3"/>
                <c:pt idx="0">
                  <c:v>2018</c:v>
                </c:pt>
                <c:pt idx="1">
                  <c:v>2019</c:v>
                </c:pt>
                <c:pt idx="2">
                  <c:v>2020</c:v>
                </c:pt>
              </c:numCache>
            </c:numRef>
          </c:cat>
          <c:val>
            <c:numRef>
              <c:f>Summary!$B$2:$D$2</c:f>
              <c:numCache>
                <c:formatCode>#,##0</c:formatCode>
                <c:ptCount val="3"/>
                <c:pt idx="0">
                  <c:v>4114075</c:v>
                </c:pt>
                <c:pt idx="1">
                  <c:v>5125882</c:v>
                </c:pt>
                <c:pt idx="2">
                  <c:v>5291362</c:v>
                </c:pt>
              </c:numCache>
            </c:numRef>
          </c:val>
          <c:extLst>
            <c:ext xmlns:c16="http://schemas.microsoft.com/office/drawing/2014/chart" uri="{C3380CC4-5D6E-409C-BE32-E72D297353CC}">
              <c16:uniqueId val="{00000000-4E18-42EA-B499-8CE1DA6D7FAE}"/>
            </c:ext>
          </c:extLst>
        </c:ser>
        <c:ser>
          <c:idx val="1"/>
          <c:order val="1"/>
          <c:tx>
            <c:strRef>
              <c:f>Summary!$A$3</c:f>
              <c:strCache>
                <c:ptCount val="1"/>
                <c:pt idx="0">
                  <c:v>Unique Item Requests</c:v>
                </c:pt>
              </c:strCache>
            </c:strRef>
          </c:tx>
          <c:spPr>
            <a:solidFill>
              <a:schemeClr val="accent2">
                <a:alpha val="70000"/>
              </a:schemeClr>
            </a:solidFill>
            <a:ln>
              <a:noFill/>
            </a:ln>
            <a:effectLst>
              <a:outerShdw blurRad="50800" dist="38100" algn="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4E18-42EA-B499-8CE1DA6D7FA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Summary!$B$1:$D$1</c:f>
              <c:numCache>
                <c:formatCode>General</c:formatCode>
                <c:ptCount val="3"/>
                <c:pt idx="0">
                  <c:v>2018</c:v>
                </c:pt>
                <c:pt idx="1">
                  <c:v>2019</c:v>
                </c:pt>
                <c:pt idx="2">
                  <c:v>2020</c:v>
                </c:pt>
              </c:numCache>
            </c:numRef>
          </c:cat>
          <c:val>
            <c:numRef>
              <c:f>Summary!$B$3:$D$3</c:f>
              <c:numCache>
                <c:formatCode>#,##0</c:formatCode>
                <c:ptCount val="3"/>
                <c:pt idx="0" formatCode="General">
                  <c:v>0</c:v>
                </c:pt>
                <c:pt idx="1">
                  <c:v>3699627</c:v>
                </c:pt>
                <c:pt idx="2">
                  <c:v>3832729</c:v>
                </c:pt>
              </c:numCache>
            </c:numRef>
          </c:val>
          <c:extLst>
            <c:ext xmlns:c16="http://schemas.microsoft.com/office/drawing/2014/chart" uri="{C3380CC4-5D6E-409C-BE32-E72D297353CC}">
              <c16:uniqueId val="{00000001-4E18-42EA-B499-8CE1DA6D7FAE}"/>
            </c:ext>
          </c:extLst>
        </c:ser>
        <c:dLbls>
          <c:dLblPos val="inEnd"/>
          <c:showLegendKey val="0"/>
          <c:showVal val="1"/>
          <c:showCatName val="0"/>
          <c:showSerName val="0"/>
          <c:showPercent val="0"/>
          <c:showBubbleSize val="0"/>
        </c:dLbls>
        <c:gapWidth val="80"/>
        <c:overlap val="25"/>
        <c:axId val="1232563312"/>
        <c:axId val="1232554160"/>
      </c:barChart>
      <c:catAx>
        <c:axId val="12325633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cap="none" spc="20" normalizeH="0" baseline="0">
                <a:solidFill>
                  <a:schemeClr val="tx1">
                    <a:lumMod val="65000"/>
                    <a:lumOff val="35000"/>
                  </a:schemeClr>
                </a:solidFill>
                <a:latin typeface="+mn-lt"/>
                <a:ea typeface="+mn-ea"/>
                <a:cs typeface="+mn-cs"/>
              </a:defRPr>
            </a:pPr>
            <a:endParaRPr lang="ru-RU"/>
          </a:p>
        </c:txPr>
        <c:crossAx val="1232554160"/>
        <c:crosses val="autoZero"/>
        <c:auto val="1"/>
        <c:lblAlgn val="ctr"/>
        <c:lblOffset val="100"/>
        <c:noMultiLvlLbl val="0"/>
      </c:catAx>
      <c:valAx>
        <c:axId val="1232554160"/>
        <c:scaling>
          <c:orientation val="minMax"/>
        </c:scaling>
        <c:delete val="0"/>
        <c:axPos val="l"/>
        <c:majorGridlines>
          <c:spPr>
            <a:ln w="9525" cap="flat" cmpd="sng" algn="ctr">
              <a:solidFill>
                <a:schemeClr val="tx1">
                  <a:lumMod val="5000"/>
                  <a:lumOff val="95000"/>
                </a:schemeClr>
              </a:solidFill>
              <a:round/>
            </a:ln>
            <a:effectLst/>
          </c:spPr>
        </c:majorGridlines>
        <c:minorGridlines>
          <c:spPr>
            <a:ln>
              <a:solidFill>
                <a:schemeClr val="tx1">
                  <a:lumMod val="5000"/>
                  <a:lumOff val="95000"/>
                </a:schemeClr>
              </a:solidFill>
            </a:ln>
            <a:effectLst/>
          </c:spPr>
        </c:minorGridlines>
        <c:title>
          <c:tx>
            <c:rich>
              <a:bodyPr rot="-5400000" spcFirstLastPara="1" vertOverflow="ellipsis" vert="horz" wrap="square" anchor="ctr" anchorCtr="1"/>
              <a:lstStyle/>
              <a:p>
                <a:pPr>
                  <a:defRPr sz="600" b="0" i="0" u="none" strike="noStrike" kern="1200" cap="all" baseline="0">
                    <a:solidFill>
                      <a:schemeClr val="tx1">
                        <a:lumMod val="65000"/>
                        <a:lumOff val="35000"/>
                      </a:schemeClr>
                    </a:solidFill>
                    <a:latin typeface="+mn-lt"/>
                    <a:ea typeface="+mn-ea"/>
                    <a:cs typeface="+mn-cs"/>
                  </a:defRPr>
                </a:pPr>
                <a:r>
                  <a:rPr lang="ru-RU" sz="600" b="0" i="0" baseline="0" dirty="0">
                    <a:effectLst/>
                  </a:rPr>
                  <a:t>Количество скачиваний журнальных статей</a:t>
                </a:r>
                <a:endParaRPr lang="en-US" sz="600" dirty="0">
                  <a:effectLst/>
                </a:endParaRPr>
              </a:p>
            </c:rich>
          </c:tx>
          <c:overlay val="0"/>
          <c:spPr>
            <a:noFill/>
            <a:ln>
              <a:noFill/>
            </a:ln>
            <a:effectLst/>
          </c:spPr>
          <c:txPr>
            <a:bodyPr rot="-5400000" spcFirstLastPara="1" vertOverflow="ellipsis" vert="horz" wrap="square" anchor="ctr" anchorCtr="1"/>
            <a:lstStyle/>
            <a:p>
              <a:pPr>
                <a:defRPr sz="600" b="0" i="0" u="none" strike="noStrike" kern="1200" cap="all" baseline="0">
                  <a:solidFill>
                    <a:schemeClr val="tx1">
                      <a:lumMod val="65000"/>
                      <a:lumOff val="35000"/>
                    </a:schemeClr>
                  </a:solidFill>
                  <a:latin typeface="+mn-lt"/>
                  <a:ea typeface="+mn-ea"/>
                  <a:cs typeface="+mn-cs"/>
                </a:defRPr>
              </a:pPr>
              <a:endParaRPr lang="ru-RU"/>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tx1">
                    <a:lumMod val="65000"/>
                    <a:lumOff val="35000"/>
                  </a:schemeClr>
                </a:solidFill>
                <a:latin typeface="+mn-lt"/>
                <a:ea typeface="+mn-ea"/>
                <a:cs typeface="+mn-cs"/>
              </a:defRPr>
            </a:pPr>
            <a:endParaRPr lang="ru-RU"/>
          </a:p>
        </c:txPr>
        <c:crossAx val="1232563312"/>
        <c:crosses val="autoZero"/>
        <c:crossBetween val="between"/>
      </c:valAx>
      <c:spPr>
        <a:noFill/>
        <a:ln>
          <a:noFill/>
        </a:ln>
        <a:effectLst/>
      </c:spPr>
    </c:plotArea>
    <c:legend>
      <c:legendPos val="r"/>
      <c:layout>
        <c:manualLayout>
          <c:xMode val="edge"/>
          <c:yMode val="edge"/>
          <c:x val="0.8343088851425069"/>
          <c:y val="0.4198992206423019"/>
          <c:w val="0.15237516177484994"/>
          <c:h val="0.12918007554575145"/>
        </c:manualLayout>
      </c:layout>
      <c:overlay val="0"/>
      <c:spPr>
        <a:noFill/>
        <a:ln>
          <a:solidFill>
            <a:schemeClr val="tx2"/>
          </a:solid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'Trend of journal No License mak'!$A$2</c:f>
              <c:strCache>
                <c:ptCount val="1"/>
                <c:pt idx="0">
                  <c:v>% YOP post-2004 No License</c:v>
                </c:pt>
              </c:strCache>
            </c:strRef>
          </c:tx>
          <c:spPr>
            <a:solidFill>
              <a:schemeClr val="accent1"/>
            </a:solidFill>
            <a:ln>
              <a:noFill/>
            </a:ln>
            <a:effectLst>
              <a:outerShdw blurRad="63500" sx="102000" sy="102000" algn="ctr" rotWithShape="0">
                <a:prstClr val="black">
                  <a:alpha val="40000"/>
                </a:prstClr>
              </a:outerShdw>
            </a:effectLst>
          </c:spPr>
          <c:invertIfNegative val="0"/>
          <c:dLbls>
            <c:dLbl>
              <c:idx val="0"/>
              <c:tx>
                <c:rich>
                  <a:bodyPr/>
                  <a:lstStyle/>
                  <a:p>
                    <a:r>
                      <a:rPr lang="en-US"/>
                      <a:t>42%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928-40C1-B18A-F5A0FFFEC52F}"/>
                </c:ext>
              </c:extLst>
            </c:dLbl>
            <c:dLbl>
              <c:idx val="1"/>
              <c:tx>
                <c:rich>
                  <a:bodyPr/>
                  <a:lstStyle/>
                  <a:p>
                    <a:r>
                      <a:rPr lang="en-US"/>
                      <a:t>35%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928-40C1-B18A-F5A0FFFEC52F}"/>
                </c:ext>
              </c:extLst>
            </c:dLbl>
            <c:dLbl>
              <c:idx val="2"/>
              <c:tx>
                <c:rich>
                  <a:bodyPr/>
                  <a:lstStyle/>
                  <a:p>
                    <a:r>
                      <a:rPr lang="en-US"/>
                      <a:t>33%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928-40C1-B18A-F5A0FFFEC52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'Trend of journal No License mak'!$B$1:$D$1</c:f>
              <c:numCache>
                <c:formatCode>General</c:formatCode>
                <c:ptCount val="3"/>
                <c:pt idx="0">
                  <c:v>2018</c:v>
                </c:pt>
                <c:pt idx="1">
                  <c:v>2019</c:v>
                </c:pt>
                <c:pt idx="2">
                  <c:v>2020</c:v>
                </c:pt>
              </c:numCache>
            </c:numRef>
          </c:cat>
          <c:val>
            <c:numRef>
              <c:f>'Trend of journal No License mak'!$B$2:$D$2</c:f>
              <c:numCache>
                <c:formatCode>0.00%</c:formatCode>
                <c:ptCount val="3"/>
                <c:pt idx="0">
                  <c:v>0.42399999999999999</c:v>
                </c:pt>
                <c:pt idx="1">
                  <c:v>0.34599999999999997</c:v>
                </c:pt>
                <c:pt idx="2">
                  <c:v>0.32800000000000001</c:v>
                </c:pt>
              </c:numCache>
            </c:numRef>
          </c:val>
          <c:extLst>
            <c:ext xmlns:c16="http://schemas.microsoft.com/office/drawing/2014/chart" uri="{C3380CC4-5D6E-409C-BE32-E72D297353CC}">
              <c16:uniqueId val="{00000000-9032-46EA-B28E-83A3A7F9A6D4}"/>
            </c:ext>
          </c:extLst>
        </c:ser>
        <c:ser>
          <c:idx val="1"/>
          <c:order val="1"/>
          <c:tx>
            <c:strRef>
              <c:f>'Trend of journal No License mak'!$A$3</c:f>
              <c:strCache>
                <c:ptCount val="1"/>
                <c:pt idx="0">
                  <c:v>% YOP 1995 - 2004 No License</c:v>
                </c:pt>
              </c:strCache>
            </c:strRef>
          </c:tx>
          <c:spPr>
            <a:solidFill>
              <a:schemeClr val="accent2"/>
            </a:solidFill>
            <a:ln>
              <a:noFill/>
            </a:ln>
            <a:effectLst>
              <a:outerShdw blurRad="63500" sx="102000" sy="102000" algn="ctr" rotWithShape="0">
                <a:prstClr val="black">
                  <a:alpha val="40000"/>
                </a:prstClr>
              </a:outerShdw>
            </a:effectLst>
          </c:spPr>
          <c:invertIfNegative val="0"/>
          <c:dLbls>
            <c:dLbl>
              <c:idx val="0"/>
              <c:tx>
                <c:rich>
                  <a:bodyPr/>
                  <a:lstStyle/>
                  <a:p>
                    <a:r>
                      <a:rPr lang="en-US"/>
                      <a:t>28%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928-40C1-B18A-F5A0FFFEC52F}"/>
                </c:ext>
              </c:extLst>
            </c:dLbl>
            <c:dLbl>
              <c:idx val="1"/>
              <c:tx>
                <c:rich>
                  <a:bodyPr/>
                  <a:lstStyle/>
                  <a:p>
                    <a:r>
                      <a:rPr lang="en-US"/>
                      <a:t>14%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928-40C1-B18A-F5A0FFFEC52F}"/>
                </c:ext>
              </c:extLst>
            </c:dLbl>
            <c:dLbl>
              <c:idx val="2"/>
              <c:tx>
                <c:rich>
                  <a:bodyPr/>
                  <a:lstStyle/>
                  <a:p>
                    <a:r>
                      <a:rPr lang="en-US"/>
                      <a:t>4%</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928-40C1-B18A-F5A0FFFEC52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'Trend of journal No License mak'!$B$1:$D$1</c:f>
              <c:numCache>
                <c:formatCode>General</c:formatCode>
                <c:ptCount val="3"/>
                <c:pt idx="0">
                  <c:v>2018</c:v>
                </c:pt>
                <c:pt idx="1">
                  <c:v>2019</c:v>
                </c:pt>
                <c:pt idx="2">
                  <c:v>2020</c:v>
                </c:pt>
              </c:numCache>
            </c:numRef>
          </c:cat>
          <c:val>
            <c:numRef>
              <c:f>'Trend of journal No License mak'!$B$3:$D$3</c:f>
              <c:numCache>
                <c:formatCode>0.00%</c:formatCode>
                <c:ptCount val="3"/>
                <c:pt idx="0">
                  <c:v>0.28199999999999997</c:v>
                </c:pt>
                <c:pt idx="1">
                  <c:v>0.14199999999999999</c:v>
                </c:pt>
                <c:pt idx="2">
                  <c:v>4.2999999999999997E-2</c:v>
                </c:pt>
              </c:numCache>
            </c:numRef>
          </c:val>
          <c:extLst>
            <c:ext xmlns:c16="http://schemas.microsoft.com/office/drawing/2014/chart" uri="{C3380CC4-5D6E-409C-BE32-E72D297353CC}">
              <c16:uniqueId val="{00000001-9032-46EA-B28E-83A3A7F9A6D4}"/>
            </c:ext>
          </c:extLst>
        </c:ser>
        <c:ser>
          <c:idx val="2"/>
          <c:order val="2"/>
          <c:tx>
            <c:strRef>
              <c:f>'Trend of journal No License mak'!$A$4</c:f>
              <c:strCache>
                <c:ptCount val="1"/>
                <c:pt idx="0">
                  <c:v>% YOP pre-1995 No License</c:v>
                </c:pt>
              </c:strCache>
            </c:strRef>
          </c:tx>
          <c:spPr>
            <a:solidFill>
              <a:schemeClr val="accent3"/>
            </a:solidFill>
            <a:ln>
              <a:noFill/>
            </a:ln>
            <a:effectLst>
              <a:outerShdw blurRad="63500" sx="102000" sy="102000" algn="ctr" rotWithShape="0">
                <a:prstClr val="black">
                  <a:alpha val="40000"/>
                </a:prstClr>
              </a:outerShdw>
            </a:effectLst>
          </c:spPr>
          <c:invertIfNegative val="0"/>
          <c:dLbls>
            <c:dLbl>
              <c:idx val="0"/>
              <c:tx>
                <c:rich>
                  <a:bodyPr/>
                  <a:lstStyle/>
                  <a:p>
                    <a:r>
                      <a:rPr lang="en-US"/>
                      <a:t>30%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928-40C1-B18A-F5A0FFFEC52F}"/>
                </c:ext>
              </c:extLst>
            </c:dLbl>
            <c:dLbl>
              <c:idx val="1"/>
              <c:tx>
                <c:rich>
                  <a:bodyPr/>
                  <a:lstStyle/>
                  <a:p>
                    <a:r>
                      <a:rPr lang="en-US"/>
                      <a:t>51%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928-40C1-B18A-F5A0FFFEC52F}"/>
                </c:ext>
              </c:extLst>
            </c:dLbl>
            <c:dLbl>
              <c:idx val="2"/>
              <c:tx>
                <c:rich>
                  <a:bodyPr/>
                  <a:lstStyle/>
                  <a:p>
                    <a:r>
                      <a:rPr lang="en-US"/>
                      <a:t>63%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928-40C1-B18A-F5A0FFFEC52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'Trend of journal No License mak'!$B$1:$D$1</c:f>
              <c:numCache>
                <c:formatCode>General</c:formatCode>
                <c:ptCount val="3"/>
                <c:pt idx="0">
                  <c:v>2018</c:v>
                </c:pt>
                <c:pt idx="1">
                  <c:v>2019</c:v>
                </c:pt>
                <c:pt idx="2">
                  <c:v>2020</c:v>
                </c:pt>
              </c:numCache>
            </c:numRef>
          </c:cat>
          <c:val>
            <c:numRef>
              <c:f>'Trend of journal No License mak'!$B$4:$D$4</c:f>
              <c:numCache>
                <c:formatCode>0.00%</c:formatCode>
                <c:ptCount val="3"/>
                <c:pt idx="0">
                  <c:v>0.29399999999999998</c:v>
                </c:pt>
                <c:pt idx="1">
                  <c:v>0.51200000000000001</c:v>
                </c:pt>
                <c:pt idx="2">
                  <c:v>0.629</c:v>
                </c:pt>
              </c:numCache>
            </c:numRef>
          </c:val>
          <c:extLst>
            <c:ext xmlns:c16="http://schemas.microsoft.com/office/drawing/2014/chart" uri="{C3380CC4-5D6E-409C-BE32-E72D297353CC}">
              <c16:uniqueId val="{00000002-9032-46EA-B28E-83A3A7F9A6D4}"/>
            </c:ext>
          </c:extLst>
        </c:ser>
        <c:dLbls>
          <c:dLblPos val="ctr"/>
          <c:showLegendKey val="0"/>
          <c:showVal val="1"/>
          <c:showCatName val="0"/>
          <c:showSerName val="0"/>
          <c:showPercent val="0"/>
          <c:showBubbleSize val="0"/>
        </c:dLbls>
        <c:gapWidth val="150"/>
        <c:overlap val="100"/>
        <c:serLines>
          <c:spPr>
            <a:ln w="9525" cap="flat" cmpd="sng" algn="ctr">
              <a:solidFill>
                <a:schemeClr val="dk1">
                  <a:lumMod val="35000"/>
                  <a:lumOff val="65000"/>
                </a:schemeClr>
              </a:solidFill>
              <a:round/>
            </a:ln>
            <a:effectLst/>
          </c:spPr>
        </c:serLines>
        <c:axId val="1106870256"/>
        <c:axId val="1106862768"/>
      </c:barChart>
      <c:catAx>
        <c:axId val="110687025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dk1">
                    <a:lumMod val="65000"/>
                    <a:lumOff val="35000"/>
                  </a:schemeClr>
                </a:solidFill>
                <a:latin typeface="+mn-lt"/>
                <a:ea typeface="+mn-ea"/>
                <a:cs typeface="+mn-cs"/>
              </a:defRPr>
            </a:pPr>
            <a:endParaRPr lang="ru-RU"/>
          </a:p>
        </c:txPr>
        <c:crossAx val="1106862768"/>
        <c:crosses val="autoZero"/>
        <c:auto val="1"/>
        <c:lblAlgn val="ctr"/>
        <c:lblOffset val="100"/>
        <c:noMultiLvlLbl val="0"/>
      </c:catAx>
      <c:valAx>
        <c:axId val="1106862768"/>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ru-RU"/>
          </a:p>
        </c:txPr>
        <c:crossAx val="1106870256"/>
        <c:crosses val="autoZero"/>
        <c:crossBetween val="between"/>
      </c:valAx>
      <c:spPr>
        <a:pattFill prst="ltDnDiag">
          <a:fgClr>
            <a:schemeClr val="dk1">
              <a:lumMod val="15000"/>
              <a:lumOff val="85000"/>
            </a:schemeClr>
          </a:fgClr>
          <a:bgClr>
            <a:schemeClr val="lt1"/>
          </a:bgClr>
        </a:pattFill>
        <a:ln>
          <a:noFill/>
        </a:ln>
        <a:effectLst/>
      </c:spPr>
    </c:plotArea>
    <c:legend>
      <c:legendPos val="r"/>
      <c:layout>
        <c:manualLayout>
          <c:xMode val="edge"/>
          <c:yMode val="edge"/>
          <c:x val="0.78257546123257837"/>
          <c:y val="0.40610513751970007"/>
          <c:w val="0.20712685461117905"/>
          <c:h val="0.18778943610221427"/>
        </c:manualLayout>
      </c:layout>
      <c:overlay val="0"/>
      <c:spPr>
        <a:noFill/>
        <a:ln>
          <a:solidFill>
            <a:srgbClr val="007398"/>
          </a:solidFill>
        </a:ln>
        <a:effectLst/>
      </c:spPr>
      <c:txPr>
        <a:bodyPr rot="0" spcFirstLastPara="1" vertOverflow="ellipsis" vert="horz" wrap="square" anchor="ctr" anchorCtr="1"/>
        <a:lstStyle/>
        <a:p>
          <a:pPr>
            <a:defRPr sz="800" b="0" i="0" u="none" strike="noStrike" kern="1200" baseline="0">
              <a:solidFill>
                <a:schemeClr val="dk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pPr/>
              <a:t>14.09.2021</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pPr/>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7443C7B-F938-4CE9-A268-32817172635B}" type="slidenum">
              <a:rPr lang="de-DE" smtClean="0"/>
              <a:pPr/>
              <a:t>1</a:t>
            </a:fld>
            <a:endParaRPr lang="de-DE"/>
          </a:p>
        </p:txBody>
      </p:sp>
    </p:spTree>
    <p:extLst>
      <p:ext uri="{BB962C8B-B14F-4D97-AF65-F5344CB8AC3E}">
        <p14:creationId xmlns:p14="http://schemas.microsoft.com/office/powerpoint/2010/main" val="428454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3991064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3692671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1929141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25473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3276523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114496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1146145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1103331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3272286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2778683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1880551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1644861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kumimoji="0" lang="en-US" altLang="en-US" dirty="0"/>
              <a:t>Scopus Content</a:t>
            </a:r>
            <a:endParaRPr kumimoji="0" lang="ru-RU" altLang="en-US" dirty="0"/>
          </a:p>
        </p:txBody>
      </p:sp>
    </p:spTree>
    <p:extLst>
      <p:ext uri="{BB962C8B-B14F-4D97-AF65-F5344CB8AC3E}">
        <p14:creationId xmlns:p14="http://schemas.microsoft.com/office/powerpoint/2010/main" val="752171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3547801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3718649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3554442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2485024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226775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2192249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2635719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4222865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Начнем наш обзор со Скопус – крупнейшей реферативной базы данных в мире	</a:t>
            </a:r>
          </a:p>
        </p:txBody>
      </p:sp>
      <p:sp>
        <p:nvSpPr>
          <p:cNvPr id="4" name="Slide Number Placeholder 3"/>
          <p:cNvSpPr>
            <a:spLocks noGrp="1"/>
          </p:cNvSpPr>
          <p:nvPr>
            <p:ph type="sldNum" sz="quarter" idx="5"/>
          </p:nvPr>
        </p:nvSpPr>
        <p:spPr/>
        <p:txBody>
          <a:bodyPr/>
          <a:lstStyle/>
          <a:p>
            <a:fld id="{A7443C7B-F938-4CE9-A268-32817172635B}" type="slidenum">
              <a:rPr lang="de-DE" smtClean="0"/>
              <a:pPr/>
              <a:t>9</a:t>
            </a:fld>
            <a:endParaRPr lang="de-DE"/>
          </a:p>
        </p:txBody>
      </p:sp>
    </p:spTree>
    <p:extLst>
      <p:ext uri="{BB962C8B-B14F-4D97-AF65-F5344CB8AC3E}">
        <p14:creationId xmlns:p14="http://schemas.microsoft.com/office/powerpoint/2010/main" val="1635332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4225706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Начнем наш обзор со Скопус – крупнейшей реферативной базы данных в мире	</a:t>
            </a:r>
          </a:p>
        </p:txBody>
      </p:sp>
      <p:sp>
        <p:nvSpPr>
          <p:cNvPr id="4" name="Slide Number Placeholder 3"/>
          <p:cNvSpPr>
            <a:spLocks noGrp="1"/>
          </p:cNvSpPr>
          <p:nvPr>
            <p:ph type="sldNum" sz="quarter" idx="5"/>
          </p:nvPr>
        </p:nvSpPr>
        <p:spPr/>
        <p:txBody>
          <a:bodyPr/>
          <a:lstStyle/>
          <a:p>
            <a:fld id="{A7443C7B-F938-4CE9-A268-32817172635B}" type="slidenum">
              <a:rPr lang="de-DE" smtClean="0"/>
              <a:pPr/>
              <a:t>11</a:t>
            </a:fld>
            <a:endParaRPr lang="de-DE"/>
          </a:p>
        </p:txBody>
      </p:sp>
    </p:spTree>
    <p:extLst>
      <p:ext uri="{BB962C8B-B14F-4D97-AF65-F5344CB8AC3E}">
        <p14:creationId xmlns:p14="http://schemas.microsoft.com/office/powerpoint/2010/main" val="3753270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dirty="0"/>
          </a:p>
        </p:txBody>
      </p:sp>
    </p:spTree>
    <p:extLst>
      <p:ext uri="{BB962C8B-B14F-4D97-AF65-F5344CB8AC3E}">
        <p14:creationId xmlns:p14="http://schemas.microsoft.com/office/powerpoint/2010/main" val="3832331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14.09.2021</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fld id="{37FFCD0F-6FD7-423A-A678-0AA8290E11CF}" type="datetimeFigureOut">
              <a:rPr lang="de-DE" smtClean="0"/>
              <a:pPr/>
              <a:t>14.09.2021</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fld id="{37FFCD0F-6FD7-423A-A678-0AA8290E11CF}" type="datetimeFigureOut">
              <a:rPr lang="de-DE" smtClean="0"/>
              <a:pPr/>
              <a:t>14.09.2021</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14.09.2021</a:t>
            </a:fld>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fld id="{37FFCD0F-6FD7-423A-A678-0AA8290E11CF}" type="datetimeFigureOut">
              <a:rPr lang="de-DE" smtClean="0"/>
              <a:pPr/>
              <a:t>14.09.2021</a:t>
            </a:fld>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fld id="{37FFCD0F-6FD7-423A-A678-0AA8290E11CF}" type="datetimeFigureOut">
              <a:rPr lang="de-DE" smtClean="0"/>
              <a:pPr/>
              <a:t>14.09.2021</a:t>
            </a:fld>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FFCD0F-6FD7-423A-A678-0AA8290E11CF}" type="datetimeFigureOut">
              <a:rPr lang="de-DE" smtClean="0"/>
              <a:pPr/>
              <a:t>14.09.2021</a:t>
            </a:fld>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14.09.2021</a:t>
            </a:fld>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37FFCD0F-6FD7-423A-A678-0AA8290E11CF}" type="datetimeFigureOut">
              <a:rPr lang="de-DE" smtClean="0"/>
              <a:pPr/>
              <a:t>14.09.2021</a:t>
            </a:fld>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14.09.2021</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14.09.2021</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14.09.2021</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fld id="{37FFCD0F-6FD7-423A-A678-0AA8290E11CF}" type="datetimeFigureOut">
              <a:rPr lang="de-DE" smtClean="0"/>
              <a:pPr/>
              <a:t>14.09.2021</a:t>
            </a:fld>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720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ection header 3 ">
    <p:spTree>
      <p:nvGrpSpPr>
        <p:cNvPr id="1" name=""/>
        <p:cNvGrpSpPr/>
        <p:nvPr/>
      </p:nvGrpSpPr>
      <p:grpSpPr>
        <a:xfrm>
          <a:off x="0" y="0"/>
          <a:ext cx="0" cy="0"/>
          <a:chOff x="0" y="0"/>
          <a:chExt cx="0" cy="0"/>
        </a:xfrm>
      </p:grpSpPr>
      <p:sp>
        <p:nvSpPr>
          <p:cNvPr id="7" name="Rectangle 6"/>
          <p:cNvSpPr/>
          <p:nvPr/>
        </p:nvSpPr>
        <p:spPr>
          <a:xfrm>
            <a:off x="0" y="-6234"/>
            <a:ext cx="9144000" cy="299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Rectangle 7"/>
          <p:cNvSpPr/>
          <p:nvPr/>
        </p:nvSpPr>
        <p:spPr>
          <a:xfrm>
            <a:off x="0" y="1993900"/>
            <a:ext cx="9144000" cy="1285875"/>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FFFFFF"/>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32449" y="1993900"/>
            <a:ext cx="1714500" cy="1285875"/>
          </a:xfrm>
          <a:prstGeom prst="rect">
            <a:avLst/>
          </a:prstGeom>
        </p:spPr>
      </p:pic>
      <p:pic>
        <p:nvPicPr>
          <p:cNvPr id="9"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7695" y="4828579"/>
            <a:ext cx="1574800" cy="12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71266" y="167341"/>
            <a:ext cx="648468" cy="53716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9" y="2076104"/>
            <a:ext cx="6511923" cy="1128453"/>
          </a:xfrm>
          <a:prstGeom prst="rect">
            <a:avLst/>
          </a:prstGeom>
        </p:spPr>
        <p:txBody>
          <a:bodyPr anchor="ctr" anchorCtr="0">
            <a:noAutofit/>
          </a:bodyPr>
          <a:lstStyle>
            <a:lvl1pPr marL="0" indent="0">
              <a:buNone/>
              <a:defRPr sz="30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163151559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9553"/>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478218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8244408" y="4836189"/>
            <a:ext cx="941982" cy="273844"/>
          </a:xfrm>
          <a:prstGeom prst="rect">
            <a:avLst/>
          </a:prstGeom>
        </p:spPr>
        <p:txBody>
          <a:bodyPr/>
          <a:lstStyle/>
          <a:p>
            <a:fld id="{6FF143CE-B2F2-4E10-8847-F2E300A111D7}" type="slidenum">
              <a:rPr lang="en-US" smtClean="0"/>
              <a:t>‹#›</a:t>
            </a:fld>
            <a:endParaRPr lang="en-US"/>
          </a:p>
        </p:txBody>
      </p:sp>
      <p:sp>
        <p:nvSpPr>
          <p:cNvPr id="9" name="Title Placeholder 1"/>
          <p:cNvSpPr>
            <a:spLocks noGrp="1"/>
          </p:cNvSpPr>
          <p:nvPr>
            <p:ph type="title"/>
          </p:nvPr>
        </p:nvSpPr>
        <p:spPr>
          <a:xfrm>
            <a:off x="446856" y="205978"/>
            <a:ext cx="8229600" cy="421556"/>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58419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FFCD0F-6FD7-423A-A678-0AA8290E11CF}" type="datetimeFigureOut">
              <a:rPr lang="de-DE" smtClean="0"/>
              <a:pPr/>
              <a:t>14.09.2021</a:t>
            </a:fld>
            <a:endParaRPr lang="de-DE"/>
          </a:p>
        </p:txBody>
      </p:sp>
      <p:sp>
        <p:nvSpPr>
          <p:cNvPr id="4" name="Footer Placeholder 3"/>
          <p:cNvSpPr>
            <a:spLocks noGrp="1"/>
          </p:cNvSpPr>
          <p:nvPr>
            <p:ph type="ftr" sz="quarter" idx="11"/>
          </p:nvPr>
        </p:nvSpPr>
        <p:spPr/>
        <p:txBody>
          <a:bodyPr/>
          <a:lstStyle/>
          <a:p>
            <a:endParaRPr lang="de-DE"/>
          </a:p>
        </p:txBody>
      </p:sp>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fld id="{37FFCD0F-6FD7-423A-A678-0AA8290E11CF}" type="datetimeFigureOut">
              <a:rPr lang="de-DE" smtClean="0"/>
              <a:pPr/>
              <a:t>14.09.2021</a:t>
            </a:fld>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14.09.2021</a:t>
            </a:fld>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14.09.2021</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fld id="{37FFCD0F-6FD7-423A-A678-0AA8290E11CF}" type="datetimeFigureOut">
              <a:rPr lang="de-DE" smtClean="0"/>
              <a:pPr/>
              <a:t>14.09.2021</a:t>
            </a:fld>
            <a:endParaRPr lang="de-DE"/>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 id="2147483738" r:id="rId26"/>
    <p:sldLayoutId id="2147483745" r:id="rId27"/>
    <p:sldLayoutId id="2147483746" r:id="rId28"/>
  </p:sldLayoutIdLst>
  <p:hf sldNum="0" hdr="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8.png"/><Relationship Id="rId7"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hyperlink" Target="http://www.sciencedirect.com/" TargetMode="External"/><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8" Type="http://schemas.openxmlformats.org/officeDocument/2006/relationships/hyperlink" Target="https://elsevierscience.ru/files/pdf/COUNTER_report_descriptions_Scopus_RUS_final.pdf" TargetMode="External"/><Relationship Id="rId3" Type="http://schemas.openxmlformats.org/officeDocument/2006/relationships/image" Target="../media/image62.png"/><Relationship Id="rId7"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63.png"/><Relationship Id="rId5" Type="http://schemas.openxmlformats.org/officeDocument/2006/relationships/hyperlink" Target="https://www.elsevier.com/librarians/product-insights-usage-reports" TargetMode="External"/><Relationship Id="rId4" Type="http://schemas.openxmlformats.org/officeDocument/2006/relationships/hyperlink" Target="https://admintool.elsevier.com/admintool/userAuthentication.ur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hyperlink" Target="https://tableau.elsevier.com/" TargetMode="External"/><Relationship Id="rId2" Type="http://schemas.openxmlformats.org/officeDocument/2006/relationships/chart" Target="../charts/chart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https://tableau.elsevier.com/" TargetMode="External"/><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hyperlink" Target="https://www.elsevier.com/connect/library-connect"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hyperlink" Target="https://www.scimagoir.com/" TargetMode="External"/><Relationship Id="rId3" Type="http://schemas.openxmlformats.org/officeDocument/2006/relationships/image" Target="../media/image24.png"/><Relationship Id="rId7" Type="http://schemas.openxmlformats.org/officeDocument/2006/relationships/hyperlink" Target="https://www.timeshighereducation.co.uk/world-university-rankings" TargetMode="External"/><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26.png"/><Relationship Id="rId11" Type="http://schemas.openxmlformats.org/officeDocument/2006/relationships/hyperlink" Target="http://www.usnews.com/education/arab-region-universities" TargetMode="External"/><Relationship Id="rId5" Type="http://schemas.openxmlformats.org/officeDocument/2006/relationships/image" Target="../media/image25.jpeg"/><Relationship Id="rId10" Type="http://schemas.openxmlformats.org/officeDocument/2006/relationships/image" Target="../media/image28.jpeg"/><Relationship Id="rId4" Type="http://schemas.openxmlformats.org/officeDocument/2006/relationships/hyperlink" Target="http://www.iu.qs.com/university-rankings" TargetMode="External"/><Relationship Id="rId9" Type="http://schemas.openxmlformats.org/officeDocument/2006/relationships/hyperlink" Target="http://www.shanghairanking.com/Chinese_Universities_Rankings/Overall-Ranking-2019.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44379" y="3881542"/>
            <a:ext cx="5444171" cy="886900"/>
          </a:xfrm>
        </p:spPr>
        <p:txBody>
          <a:bodyPr>
            <a:normAutofit fontScale="92500" lnSpcReduction="10000"/>
          </a:bodyPr>
          <a:lstStyle/>
          <a:p>
            <a:r>
              <a:rPr lang="ru-RU" sz="900" dirty="0">
                <a:latin typeface="Arial Unicode MS" panose="020B0604020202020204" pitchFamily="34" charset="-128"/>
                <a:ea typeface="Arial Unicode MS" panose="020B0604020202020204" pitchFamily="34" charset="-128"/>
                <a:cs typeface="Arial Unicode MS" panose="020B0604020202020204" pitchFamily="34" charset="-128"/>
              </a:rPr>
              <a:t>Михайлов Андрей Сергеевич, </a:t>
            </a:r>
            <a:r>
              <a:rPr lang="ru-RU" sz="900" dirty="0" err="1">
                <a:latin typeface="Arial Unicode MS" panose="020B0604020202020204" pitchFamily="34" charset="-128"/>
                <a:ea typeface="Arial Unicode MS" panose="020B0604020202020204" pitchFamily="34" charset="-128"/>
                <a:cs typeface="Arial Unicode MS" panose="020B0604020202020204" pitchFamily="34" charset="-128"/>
              </a:rPr>
              <a:t>к.г.н</a:t>
            </a:r>
            <a:r>
              <a:rPr lang="ru-RU" sz="9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a:lnSpc>
                <a:spcPct val="150000"/>
              </a:lnSpc>
            </a:pPr>
            <a:r>
              <a:rPr lang="ru-RU" sz="900" dirty="0">
                <a:latin typeface="Arial Unicode MS" panose="020B0604020202020204" pitchFamily="34" charset="-128"/>
                <a:ea typeface="Arial Unicode MS" panose="020B0604020202020204" pitchFamily="34" charset="-128"/>
                <a:cs typeface="Arial Unicode MS" panose="020B0604020202020204" pitchFamily="34" charset="-128"/>
              </a:rPr>
              <a:t>Руководитель партнерских программ Elsevier в России и Восточной Европе</a:t>
            </a:r>
          </a:p>
          <a:p>
            <a:pPr>
              <a:lnSpc>
                <a:spcPct val="150000"/>
              </a:lnSpc>
            </a:pPr>
            <a:r>
              <a:rPr lang="en-US" sz="900" dirty="0"/>
              <a:t>Elsevier B.V. ("</a:t>
            </a:r>
            <a:r>
              <a:rPr lang="ru-RU" sz="900" dirty="0" err="1"/>
              <a:t>Эльзивер</a:t>
            </a:r>
            <a:r>
              <a:rPr lang="ru-RU" sz="900" dirty="0"/>
              <a:t>") / </a:t>
            </a:r>
            <a:r>
              <a:rPr lang="en-US" sz="900" dirty="0"/>
              <a:t>RELX Group PLC</a:t>
            </a:r>
            <a:endParaRPr lang="ru-RU" sz="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ru-RU" sz="900" dirty="0">
                <a:latin typeface="Arial Unicode MS" panose="020B0604020202020204" pitchFamily="34" charset="-128"/>
                <a:ea typeface="Arial Unicode MS" panose="020B0604020202020204" pitchFamily="34" charset="-128"/>
                <a:cs typeface="Arial Unicode MS" panose="020B0604020202020204" pitchFamily="34" charset="-128"/>
              </a:rPr>
              <a:t>+79052400526 | </a:t>
            </a:r>
            <a:r>
              <a:rPr lang="ru-RU" sz="900" u="sng" dirty="0">
                <a:latin typeface="Arial Unicode MS" panose="020B0604020202020204" pitchFamily="34" charset="-128"/>
                <a:ea typeface="Arial Unicode MS" panose="020B0604020202020204" pitchFamily="34" charset="-128"/>
                <a:cs typeface="Arial Unicode MS" panose="020B0604020202020204" pitchFamily="34" charset="-128"/>
              </a:rPr>
              <a:t>a.mikha</a:t>
            </a:r>
            <a:r>
              <a:rPr lang="en-US" sz="900" u="sng" dirty="0" err="1">
                <a:latin typeface="Arial Unicode MS" panose="020B0604020202020204" pitchFamily="34" charset="-128"/>
                <a:ea typeface="Arial Unicode MS" panose="020B0604020202020204" pitchFamily="34" charset="-128"/>
                <a:cs typeface="Arial Unicode MS" panose="020B0604020202020204" pitchFamily="34" charset="-128"/>
              </a:rPr>
              <a:t>i</a:t>
            </a:r>
            <a:r>
              <a:rPr lang="ru-RU" sz="900" u="sng" dirty="0" err="1">
                <a:latin typeface="Arial Unicode MS" panose="020B0604020202020204" pitchFamily="34" charset="-128"/>
                <a:ea typeface="Arial Unicode MS" panose="020B0604020202020204" pitchFamily="34" charset="-128"/>
                <a:cs typeface="Arial Unicode MS" panose="020B0604020202020204" pitchFamily="34" charset="-128"/>
              </a:rPr>
              <a:t>lov@elsevier</a:t>
            </a:r>
            <a:r>
              <a:rPr lang="ru-RU" sz="900" u="sng"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900" u="sng" dirty="0">
                <a:latin typeface="Arial Unicode MS" panose="020B0604020202020204" pitchFamily="34" charset="-128"/>
                <a:ea typeface="Arial Unicode MS" panose="020B0604020202020204" pitchFamily="34" charset="-128"/>
                <a:cs typeface="Arial Unicode MS" panose="020B0604020202020204" pitchFamily="34" charset="-128"/>
              </a:rPr>
              <a:t>com </a:t>
            </a:r>
            <a:endParaRPr lang="ru-RU" sz="9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Text Placeholder 2"/>
          <p:cNvSpPr>
            <a:spLocks noGrp="1"/>
          </p:cNvSpPr>
          <p:nvPr>
            <p:ph type="body" sz="quarter" idx="13"/>
          </p:nvPr>
        </p:nvSpPr>
        <p:spPr>
          <a:xfrm>
            <a:off x="361665" y="307765"/>
            <a:ext cx="787296" cy="864000"/>
          </a:xfrm>
        </p:spPr>
        <p:txBody>
          <a:bodyPr/>
          <a:lstStyle/>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itle 1">
            <a:extLst>
              <a:ext uri="{FF2B5EF4-FFF2-40B4-BE49-F238E27FC236}">
                <a16:creationId xmlns:a16="http://schemas.microsoft.com/office/drawing/2014/main" id="{36697A56-AEC8-4770-8EED-B8A2C82BF0D1}"/>
              </a:ext>
            </a:extLst>
          </p:cNvPr>
          <p:cNvSpPr txBox="1">
            <a:spLocks/>
          </p:cNvSpPr>
          <p:nvPr/>
        </p:nvSpPr>
        <p:spPr>
          <a:xfrm>
            <a:off x="144379" y="1802121"/>
            <a:ext cx="5295918" cy="769629"/>
          </a:xfrm>
          <a:prstGeom prst="rect">
            <a:avLst/>
          </a:prstGeom>
        </p:spPr>
        <p:txBody>
          <a:bodyPr vert="horz" lIns="91440" tIns="0" rIns="91440" bIns="0" rtlCol="0" anchor="t" anchorCtr="0">
            <a:noAutofit/>
          </a:bodyPr>
          <a:lstStyle>
            <a:lvl1pPr algn="l" defTabSz="685800" rtl="0" eaLnBrk="1" latinLnBrk="0" hangingPunct="1">
              <a:lnSpc>
                <a:spcPct val="100000"/>
              </a:lnSpc>
              <a:spcBef>
                <a:spcPct val="0"/>
              </a:spcBef>
              <a:buNone/>
              <a:defRPr sz="3800" kern="1200">
                <a:solidFill>
                  <a:srgbClr val="53565A"/>
                </a:solidFill>
                <a:latin typeface="+mj-lt"/>
                <a:ea typeface="+mj-ea"/>
                <a:cs typeface="+mj-cs"/>
              </a:defRPr>
            </a:lvl1pPr>
          </a:lstStyle>
          <a:p>
            <a:r>
              <a:rPr lang="ru-RU" sz="2000" dirty="0">
                <a:latin typeface="Arial Unicode MS" panose="020B0604020202020204" pitchFamily="34" charset="-128"/>
                <a:ea typeface="Arial Unicode MS" panose="020B0604020202020204" pitchFamily="34" charset="-128"/>
                <a:cs typeface="Arial Unicode MS" panose="020B0604020202020204" pitchFamily="34" charset="-128"/>
              </a:rPr>
              <a:t>Как выявить потребность библиотеки в подписке на полнотекстовые ресурсы?</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23984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153EE35-0DF0-41F6-95BD-F087D5705331}"/>
              </a:ext>
            </a:extLst>
          </p:cNvPr>
          <p:cNvSpPr/>
          <p:nvPr/>
        </p:nvSpPr>
        <p:spPr>
          <a:xfrm>
            <a:off x="-2" y="0"/>
            <a:ext cx="8699501" cy="369332"/>
          </a:xfrm>
          <a:prstGeom prst="rect">
            <a:avLst/>
          </a:prstGeom>
        </p:spPr>
        <p:txBody>
          <a:bodyPr wrap="square">
            <a:spAutoFit/>
          </a:bodyPr>
          <a:lstStyle/>
          <a:p>
            <a:r>
              <a:rPr lang="ru-RU" dirty="0">
                <a:solidFill>
                  <a:srgbClr val="FF6C00"/>
                </a:solidFill>
                <a:latin typeface="PTSerif-Regular"/>
              </a:rPr>
              <a:t>Принципы «</a:t>
            </a:r>
            <a:r>
              <a:rPr lang="ru-RU" dirty="0" err="1">
                <a:solidFill>
                  <a:srgbClr val="FF6C00"/>
                </a:solidFill>
                <a:latin typeface="PTSerif-Regular"/>
              </a:rPr>
              <a:t>Less</a:t>
            </a:r>
            <a:r>
              <a:rPr lang="ru-RU" dirty="0">
                <a:solidFill>
                  <a:srgbClr val="FF6C00"/>
                </a:solidFill>
                <a:latin typeface="PTSerif-Regular"/>
              </a:rPr>
              <a:t> </a:t>
            </a:r>
            <a:r>
              <a:rPr lang="ru-RU" dirty="0" err="1">
                <a:solidFill>
                  <a:srgbClr val="FF6C00"/>
                </a:solidFill>
                <a:latin typeface="PTSerif-Regular"/>
              </a:rPr>
              <a:t>is</a:t>
            </a:r>
            <a:r>
              <a:rPr lang="ru-RU" dirty="0">
                <a:solidFill>
                  <a:srgbClr val="FF6C00"/>
                </a:solidFill>
                <a:latin typeface="PTSerif-Regular"/>
              </a:rPr>
              <a:t> </a:t>
            </a:r>
            <a:r>
              <a:rPr lang="ru-RU" dirty="0" err="1">
                <a:solidFill>
                  <a:srgbClr val="FF6C00"/>
                </a:solidFill>
                <a:latin typeface="PTSerif-Regular"/>
              </a:rPr>
              <a:t>more</a:t>
            </a:r>
            <a:r>
              <a:rPr lang="ru-RU" dirty="0">
                <a:solidFill>
                  <a:srgbClr val="FF6C00"/>
                </a:solidFill>
                <a:latin typeface="PTSerif-Regular"/>
              </a:rPr>
              <a:t>» в формировании цифровых библиотечных фондов</a:t>
            </a:r>
            <a:endParaRPr lang="ru-RU" dirty="0">
              <a:solidFill>
                <a:srgbClr val="FF6C00"/>
              </a:solidFill>
            </a:endParaRPr>
          </a:p>
        </p:txBody>
      </p:sp>
      <p:sp>
        <p:nvSpPr>
          <p:cNvPr id="3" name="Прямоугольник 2">
            <a:extLst>
              <a:ext uri="{FF2B5EF4-FFF2-40B4-BE49-F238E27FC236}">
                <a16:creationId xmlns:a16="http://schemas.microsoft.com/office/drawing/2014/main" id="{04FE6DE7-B356-42E5-B694-BCF868E5F658}"/>
              </a:ext>
            </a:extLst>
          </p:cNvPr>
          <p:cNvSpPr/>
          <p:nvPr/>
        </p:nvSpPr>
        <p:spPr>
          <a:xfrm>
            <a:off x="82603" y="760115"/>
            <a:ext cx="8978793" cy="2862322"/>
          </a:xfrm>
          <a:prstGeom prst="rect">
            <a:avLst/>
          </a:prstGeom>
        </p:spPr>
        <p:txBody>
          <a:bodyPr wrap="square">
            <a:spAutoFit/>
          </a:bodyPr>
          <a:lstStyle/>
          <a:p>
            <a:pPr>
              <a:lnSpc>
                <a:spcPct val="150000"/>
              </a:lnSpc>
              <a:buClr>
                <a:srgbClr val="FF6C00"/>
              </a:buClr>
            </a:pPr>
            <a:r>
              <a:rPr lang="ru-RU" dirty="0">
                <a:solidFill>
                  <a:srgbClr val="676767"/>
                </a:solidFill>
                <a:latin typeface="charter"/>
              </a:rPr>
              <a:t>Библиотека должна выступать экспертным фильтром в формировании </a:t>
            </a:r>
            <a:r>
              <a:rPr lang="ru-RU" dirty="0" err="1">
                <a:solidFill>
                  <a:srgbClr val="676767"/>
                </a:solidFill>
                <a:latin typeface="charter"/>
              </a:rPr>
              <a:t>эл.фондов</a:t>
            </a:r>
            <a:r>
              <a:rPr lang="ru-RU" dirty="0">
                <a:solidFill>
                  <a:srgbClr val="676767"/>
                </a:solidFill>
                <a:latin typeface="charter"/>
              </a:rPr>
              <a:t> на основе принципов:</a:t>
            </a:r>
          </a:p>
          <a:p>
            <a:pPr marL="285750" indent="-285750">
              <a:lnSpc>
                <a:spcPct val="150000"/>
              </a:lnSpc>
              <a:buClr>
                <a:srgbClr val="FF6C00"/>
              </a:buClr>
              <a:buFont typeface="Wingdings" panose="05000000000000000000" pitchFamily="2" charset="2"/>
              <a:buChar char="ü"/>
            </a:pPr>
            <a:r>
              <a:rPr lang="ru-RU" dirty="0">
                <a:solidFill>
                  <a:srgbClr val="676767"/>
                </a:solidFill>
                <a:latin typeface="charter"/>
              </a:rPr>
              <a:t>Согласованности с научно-образовательной стратегией организации (</a:t>
            </a:r>
            <a:r>
              <a:rPr lang="ru-RU" i="1" dirty="0">
                <a:solidFill>
                  <a:srgbClr val="676767"/>
                </a:solidFill>
                <a:latin typeface="charter"/>
              </a:rPr>
              <a:t>только нужное</a:t>
            </a:r>
            <a:r>
              <a:rPr lang="ru-RU" dirty="0">
                <a:solidFill>
                  <a:srgbClr val="676767"/>
                </a:solidFill>
                <a:latin typeface="charter"/>
              </a:rPr>
              <a:t>).</a:t>
            </a:r>
          </a:p>
          <a:p>
            <a:pPr marL="285750" indent="-285750">
              <a:lnSpc>
                <a:spcPct val="150000"/>
              </a:lnSpc>
              <a:buClr>
                <a:srgbClr val="FF6C00"/>
              </a:buClr>
              <a:buFont typeface="Wingdings" panose="05000000000000000000" pitchFamily="2" charset="2"/>
              <a:buChar char="ü"/>
            </a:pPr>
            <a:r>
              <a:rPr lang="ru-RU" dirty="0">
                <a:solidFill>
                  <a:srgbClr val="676767"/>
                </a:solidFill>
                <a:latin typeface="charter"/>
              </a:rPr>
              <a:t>Фокуса на качество (</a:t>
            </a:r>
            <a:r>
              <a:rPr lang="ru-RU" i="1" dirty="0">
                <a:solidFill>
                  <a:srgbClr val="676767"/>
                </a:solidFill>
                <a:latin typeface="charter"/>
              </a:rPr>
              <a:t>только лучшее</a:t>
            </a:r>
            <a:r>
              <a:rPr lang="ru-RU" dirty="0">
                <a:solidFill>
                  <a:srgbClr val="676767"/>
                </a:solidFill>
                <a:latin typeface="charter"/>
              </a:rPr>
              <a:t>).</a:t>
            </a:r>
          </a:p>
          <a:p>
            <a:pPr marL="285750" indent="-285750">
              <a:lnSpc>
                <a:spcPct val="150000"/>
              </a:lnSpc>
              <a:buClr>
                <a:srgbClr val="FF6C00"/>
              </a:buClr>
              <a:buFont typeface="Wingdings" panose="05000000000000000000" pitchFamily="2" charset="2"/>
              <a:buChar char="ü"/>
            </a:pPr>
            <a:r>
              <a:rPr lang="ru-RU" dirty="0">
                <a:solidFill>
                  <a:srgbClr val="676767"/>
                </a:solidFill>
                <a:latin typeface="charter"/>
              </a:rPr>
              <a:t>Соответствия потребностям пользователей (</a:t>
            </a:r>
            <a:r>
              <a:rPr lang="ru-RU" i="1" dirty="0">
                <a:solidFill>
                  <a:srgbClr val="676767"/>
                </a:solidFill>
                <a:latin typeface="charter"/>
              </a:rPr>
              <a:t>только актуальное</a:t>
            </a:r>
            <a:r>
              <a:rPr lang="ru-RU" dirty="0">
                <a:solidFill>
                  <a:srgbClr val="676767"/>
                </a:solidFill>
                <a:latin typeface="charter"/>
              </a:rPr>
              <a:t>).</a:t>
            </a:r>
          </a:p>
          <a:p>
            <a:pPr marL="285750" indent="-285750">
              <a:lnSpc>
                <a:spcPct val="150000"/>
              </a:lnSpc>
              <a:buClr>
                <a:srgbClr val="FF6C00"/>
              </a:buClr>
              <a:buFont typeface="Wingdings" panose="05000000000000000000" pitchFamily="2" charset="2"/>
              <a:buChar char="ü"/>
            </a:pPr>
            <a:r>
              <a:rPr lang="ru-RU" dirty="0">
                <a:solidFill>
                  <a:srgbClr val="676767"/>
                </a:solidFill>
                <a:latin typeface="charter"/>
              </a:rPr>
              <a:t>Системности, не оставляя «серых зон» (</a:t>
            </a:r>
            <a:r>
              <a:rPr lang="ru-RU" i="1" dirty="0">
                <a:solidFill>
                  <a:srgbClr val="676767"/>
                </a:solidFill>
                <a:latin typeface="charter"/>
              </a:rPr>
              <a:t>целостное покрытие</a:t>
            </a:r>
            <a:r>
              <a:rPr lang="ru-RU" dirty="0">
                <a:solidFill>
                  <a:srgbClr val="676767"/>
                </a:solidFill>
                <a:latin typeface="charter"/>
              </a:rPr>
              <a:t>)</a:t>
            </a:r>
          </a:p>
          <a:p>
            <a:pPr marL="285750" indent="-285750">
              <a:buFont typeface="Wingdings" panose="05000000000000000000" pitchFamily="2" charset="2"/>
              <a:buChar char="ü"/>
            </a:pPr>
            <a:endParaRPr lang="ru-RU" dirty="0">
              <a:solidFill>
                <a:srgbClr val="676767"/>
              </a:solidFill>
            </a:endParaRPr>
          </a:p>
        </p:txBody>
      </p:sp>
    </p:spTree>
    <p:extLst>
      <p:ext uri="{BB962C8B-B14F-4D97-AF65-F5344CB8AC3E}">
        <p14:creationId xmlns:p14="http://schemas.microsoft.com/office/powerpoint/2010/main" val="4266416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6263" y="438428"/>
            <a:ext cx="7685142" cy="2830088"/>
          </a:xfrm>
        </p:spPr>
        <p:txBody>
          <a:bodyPr/>
          <a:lstStyle/>
          <a:p>
            <a:r>
              <a:rPr lang="ru-RU" dirty="0"/>
              <a:t>Как оценить эффективность текущих подписок, существующую потребность и зоны роста? </a:t>
            </a:r>
            <a:endParaRPr lang="en-US" sz="2800" dirty="0"/>
          </a:p>
        </p:txBody>
      </p:sp>
    </p:spTree>
    <p:extLst>
      <p:ext uri="{BB962C8B-B14F-4D97-AF65-F5344CB8AC3E}">
        <p14:creationId xmlns:p14="http://schemas.microsoft.com/office/powerpoint/2010/main" val="596016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153EE35-0DF0-41F6-95BD-F087D5705331}"/>
              </a:ext>
            </a:extLst>
          </p:cNvPr>
          <p:cNvSpPr/>
          <p:nvPr/>
        </p:nvSpPr>
        <p:spPr>
          <a:xfrm>
            <a:off x="-1" y="0"/>
            <a:ext cx="7568774" cy="369332"/>
          </a:xfrm>
          <a:prstGeom prst="rect">
            <a:avLst/>
          </a:prstGeom>
        </p:spPr>
        <p:txBody>
          <a:bodyPr wrap="square">
            <a:spAutoFit/>
          </a:bodyPr>
          <a:lstStyle/>
          <a:p>
            <a:r>
              <a:rPr lang="ru-RU" dirty="0">
                <a:solidFill>
                  <a:srgbClr val="FF6C00"/>
                </a:solidFill>
                <a:latin typeface="PTSerif-Regular"/>
              </a:rPr>
              <a:t>Как </a:t>
            </a:r>
            <a:r>
              <a:rPr lang="ru-RU" u="sng" dirty="0">
                <a:solidFill>
                  <a:srgbClr val="FF6C00"/>
                </a:solidFill>
                <a:latin typeface="PTSerif-Regular"/>
              </a:rPr>
              <a:t>оценить потребность </a:t>
            </a:r>
            <a:r>
              <a:rPr lang="ru-RU" dirty="0">
                <a:solidFill>
                  <a:srgbClr val="FF6C00"/>
                </a:solidFill>
                <a:latin typeface="PTSerif-Regular"/>
              </a:rPr>
              <a:t>в полнотекстовых ресурсах?</a:t>
            </a:r>
            <a:endParaRPr lang="ru-RU" dirty="0">
              <a:solidFill>
                <a:srgbClr val="FF6C00"/>
              </a:solidFill>
            </a:endParaRPr>
          </a:p>
        </p:txBody>
      </p:sp>
      <p:sp>
        <p:nvSpPr>
          <p:cNvPr id="3" name="Прямоугольник 2">
            <a:extLst>
              <a:ext uri="{FF2B5EF4-FFF2-40B4-BE49-F238E27FC236}">
                <a16:creationId xmlns:a16="http://schemas.microsoft.com/office/drawing/2014/main" id="{04FE6DE7-B356-42E5-B694-BCF868E5F658}"/>
              </a:ext>
            </a:extLst>
          </p:cNvPr>
          <p:cNvSpPr/>
          <p:nvPr/>
        </p:nvSpPr>
        <p:spPr>
          <a:xfrm>
            <a:off x="1" y="1052215"/>
            <a:ext cx="9144000" cy="2862322"/>
          </a:xfrm>
          <a:prstGeom prst="rect">
            <a:avLst/>
          </a:prstGeom>
        </p:spPr>
        <p:txBody>
          <a:bodyPr wrap="square">
            <a:spAutoFit/>
          </a:bodyPr>
          <a:lstStyle/>
          <a:p>
            <a:pPr marL="285750" indent="-285750">
              <a:lnSpc>
                <a:spcPct val="150000"/>
              </a:lnSpc>
              <a:buClr>
                <a:srgbClr val="FF6C00"/>
              </a:buClr>
              <a:buFont typeface="Wingdings" panose="05000000000000000000" pitchFamily="2" charset="2"/>
              <a:buChar char="ü"/>
            </a:pPr>
            <a:r>
              <a:rPr lang="ru-RU" dirty="0">
                <a:solidFill>
                  <a:srgbClr val="676767"/>
                </a:solidFill>
                <a:latin typeface="charter"/>
              </a:rPr>
              <a:t>Каков научный профиль организации? (</a:t>
            </a:r>
            <a:r>
              <a:rPr lang="ru-RU" i="1" dirty="0">
                <a:solidFill>
                  <a:srgbClr val="676767"/>
                </a:solidFill>
                <a:latin typeface="charter"/>
              </a:rPr>
              <a:t>предметные области, тематики</a:t>
            </a:r>
            <a:r>
              <a:rPr lang="ru-RU" dirty="0">
                <a:solidFill>
                  <a:srgbClr val="676767"/>
                </a:solidFill>
                <a:latin typeface="charter"/>
              </a:rPr>
              <a:t>)</a:t>
            </a:r>
          </a:p>
          <a:p>
            <a:pPr marL="285750" indent="-285750">
              <a:lnSpc>
                <a:spcPct val="150000"/>
              </a:lnSpc>
              <a:buClr>
                <a:srgbClr val="FF6C00"/>
              </a:buClr>
              <a:buFont typeface="Wingdings" panose="05000000000000000000" pitchFamily="2" charset="2"/>
              <a:buChar char="ü"/>
            </a:pPr>
            <a:r>
              <a:rPr lang="ru-RU" dirty="0">
                <a:solidFill>
                  <a:srgbClr val="676767"/>
                </a:solidFill>
                <a:latin typeface="charter"/>
              </a:rPr>
              <a:t>Где публикуются НПР? (</a:t>
            </a:r>
            <a:r>
              <a:rPr lang="ru-RU" i="1" dirty="0">
                <a:solidFill>
                  <a:srgbClr val="676767"/>
                </a:solidFill>
                <a:latin typeface="charter"/>
              </a:rPr>
              <a:t>читаешь – публикуешь</a:t>
            </a:r>
            <a:r>
              <a:rPr lang="ru-RU" dirty="0">
                <a:solidFill>
                  <a:srgbClr val="676767"/>
                </a:solidFill>
                <a:latin typeface="charter"/>
              </a:rPr>
              <a:t>)</a:t>
            </a:r>
          </a:p>
          <a:p>
            <a:pPr marL="285750" indent="-285750">
              <a:lnSpc>
                <a:spcPct val="150000"/>
              </a:lnSpc>
              <a:buClr>
                <a:srgbClr val="FF6C00"/>
              </a:buClr>
              <a:buFont typeface="Wingdings" panose="05000000000000000000" pitchFamily="2" charset="2"/>
              <a:buChar char="ü"/>
            </a:pPr>
            <a:r>
              <a:rPr lang="ru-RU" dirty="0">
                <a:solidFill>
                  <a:srgbClr val="676767"/>
                </a:solidFill>
                <a:latin typeface="charter"/>
              </a:rPr>
              <a:t>На что ссылаются ваши исследователи? (</a:t>
            </a:r>
            <a:r>
              <a:rPr lang="ru-RU" i="1" dirty="0">
                <a:solidFill>
                  <a:srgbClr val="676767"/>
                </a:solidFill>
                <a:latin typeface="charter"/>
              </a:rPr>
              <a:t>списки литературы</a:t>
            </a:r>
            <a:r>
              <a:rPr lang="ru-RU" dirty="0">
                <a:solidFill>
                  <a:srgbClr val="676767"/>
                </a:solidFill>
                <a:latin typeface="charter"/>
              </a:rPr>
              <a:t>)</a:t>
            </a:r>
          </a:p>
          <a:p>
            <a:pPr marL="285750" indent="-285750">
              <a:lnSpc>
                <a:spcPct val="150000"/>
              </a:lnSpc>
              <a:buClr>
                <a:srgbClr val="FF6C00"/>
              </a:buClr>
              <a:buFont typeface="Wingdings" panose="05000000000000000000" pitchFamily="2" charset="2"/>
              <a:buChar char="ü"/>
            </a:pPr>
            <a:r>
              <a:rPr lang="ru-RU" dirty="0">
                <a:solidFill>
                  <a:srgbClr val="676767"/>
                </a:solidFill>
                <a:latin typeface="charter"/>
              </a:rPr>
              <a:t>Что читают и к каким источникам пытаются получить доступ? (</a:t>
            </a:r>
            <a:r>
              <a:rPr lang="ru-RU" i="1" dirty="0">
                <a:solidFill>
                  <a:srgbClr val="676767"/>
                </a:solidFill>
                <a:latin typeface="charter"/>
              </a:rPr>
              <a:t>годы, тип, тематика</a:t>
            </a:r>
            <a:r>
              <a:rPr lang="ru-RU" dirty="0">
                <a:solidFill>
                  <a:srgbClr val="676767"/>
                </a:solidFill>
                <a:latin typeface="charter"/>
              </a:rPr>
              <a:t>)</a:t>
            </a:r>
          </a:p>
          <a:p>
            <a:pPr marL="285750" indent="-285750">
              <a:lnSpc>
                <a:spcPct val="150000"/>
              </a:lnSpc>
              <a:buClr>
                <a:srgbClr val="FF6C00"/>
              </a:buClr>
              <a:buFont typeface="Wingdings" panose="05000000000000000000" pitchFamily="2" charset="2"/>
              <a:buChar char="ü"/>
            </a:pPr>
            <a:r>
              <a:rPr lang="ru-RU" dirty="0">
                <a:solidFill>
                  <a:srgbClr val="676767"/>
                </a:solidFill>
                <a:latin typeface="charter"/>
              </a:rPr>
              <a:t>Как учесть </a:t>
            </a:r>
            <a:r>
              <a:rPr lang="ru-RU" dirty="0" err="1">
                <a:solidFill>
                  <a:srgbClr val="676767"/>
                </a:solidFill>
                <a:latin typeface="charter"/>
              </a:rPr>
              <a:t>междисциплинарность</a:t>
            </a:r>
            <a:r>
              <a:rPr lang="ru-RU" dirty="0">
                <a:solidFill>
                  <a:srgbClr val="676767"/>
                </a:solidFill>
                <a:latin typeface="charter"/>
              </a:rPr>
              <a:t> и остаться в границах бюджета?</a:t>
            </a:r>
          </a:p>
          <a:p>
            <a:pPr marL="285750" indent="-285750">
              <a:lnSpc>
                <a:spcPct val="150000"/>
              </a:lnSpc>
              <a:buClr>
                <a:srgbClr val="FF6C00"/>
              </a:buClr>
              <a:buFont typeface="Wingdings" panose="05000000000000000000" pitchFamily="2" charset="2"/>
              <a:buChar char="ü"/>
            </a:pPr>
            <a:endParaRPr lang="ru-RU" dirty="0">
              <a:solidFill>
                <a:srgbClr val="676767"/>
              </a:solidFill>
              <a:latin typeface="charter"/>
            </a:endParaRPr>
          </a:p>
          <a:p>
            <a:pPr marL="285750" indent="-285750">
              <a:buFont typeface="Wingdings" panose="05000000000000000000" pitchFamily="2" charset="2"/>
              <a:buChar char="ü"/>
            </a:pPr>
            <a:endParaRPr lang="ru-RU" dirty="0">
              <a:solidFill>
                <a:srgbClr val="676767"/>
              </a:solidFill>
            </a:endParaRPr>
          </a:p>
        </p:txBody>
      </p:sp>
    </p:spTree>
    <p:extLst>
      <p:ext uri="{BB962C8B-B14F-4D97-AF65-F5344CB8AC3E}">
        <p14:creationId xmlns:p14="http://schemas.microsoft.com/office/powerpoint/2010/main" val="249466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153EE35-0DF0-41F6-95BD-F087D5705331}"/>
              </a:ext>
            </a:extLst>
          </p:cNvPr>
          <p:cNvSpPr/>
          <p:nvPr/>
        </p:nvSpPr>
        <p:spPr>
          <a:xfrm>
            <a:off x="-1" y="0"/>
            <a:ext cx="7568774" cy="369332"/>
          </a:xfrm>
          <a:prstGeom prst="rect">
            <a:avLst/>
          </a:prstGeom>
        </p:spPr>
        <p:txBody>
          <a:bodyPr wrap="square">
            <a:spAutoFit/>
          </a:bodyPr>
          <a:lstStyle/>
          <a:p>
            <a:r>
              <a:rPr lang="ru-RU" dirty="0">
                <a:solidFill>
                  <a:srgbClr val="FF6C00"/>
                </a:solidFill>
                <a:latin typeface="PTSerif-Regular"/>
              </a:rPr>
              <a:t>Как </a:t>
            </a:r>
            <a:r>
              <a:rPr lang="ru-RU" u="sng" dirty="0">
                <a:solidFill>
                  <a:srgbClr val="FF6C00"/>
                </a:solidFill>
                <a:latin typeface="PTSerif-Regular"/>
              </a:rPr>
              <a:t>оценить потребность </a:t>
            </a:r>
            <a:r>
              <a:rPr lang="ru-RU" dirty="0">
                <a:solidFill>
                  <a:srgbClr val="FF6C00"/>
                </a:solidFill>
                <a:latin typeface="PTSerif-Regular"/>
              </a:rPr>
              <a:t>в полнотекстовых ресурсах?</a:t>
            </a:r>
            <a:endParaRPr lang="ru-RU" dirty="0">
              <a:solidFill>
                <a:srgbClr val="FF6C00"/>
              </a:solidFill>
            </a:endParaRPr>
          </a:p>
        </p:txBody>
      </p:sp>
      <p:pic>
        <p:nvPicPr>
          <p:cNvPr id="4" name="Рисунок 3">
            <a:extLst>
              <a:ext uri="{FF2B5EF4-FFF2-40B4-BE49-F238E27FC236}">
                <a16:creationId xmlns:a16="http://schemas.microsoft.com/office/drawing/2014/main" id="{D1030644-2B60-4033-996F-AC4A06D0E8A2}"/>
              </a:ext>
            </a:extLst>
          </p:cNvPr>
          <p:cNvPicPr>
            <a:picLocks noChangeAspect="1"/>
          </p:cNvPicPr>
          <p:nvPr/>
        </p:nvPicPr>
        <p:blipFill>
          <a:blip r:embed="rId3"/>
          <a:stretch>
            <a:fillRect/>
          </a:stretch>
        </p:blipFill>
        <p:spPr>
          <a:xfrm>
            <a:off x="1566197" y="587370"/>
            <a:ext cx="5645845" cy="37966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7209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153EE35-0DF0-41F6-95BD-F087D5705331}"/>
              </a:ext>
            </a:extLst>
          </p:cNvPr>
          <p:cNvSpPr/>
          <p:nvPr/>
        </p:nvSpPr>
        <p:spPr>
          <a:xfrm>
            <a:off x="-1" y="0"/>
            <a:ext cx="7568774" cy="646331"/>
          </a:xfrm>
          <a:prstGeom prst="rect">
            <a:avLst/>
          </a:prstGeom>
        </p:spPr>
        <p:txBody>
          <a:bodyPr wrap="square">
            <a:spAutoFit/>
          </a:bodyPr>
          <a:lstStyle/>
          <a:p>
            <a:r>
              <a:rPr lang="ru-RU" dirty="0">
                <a:solidFill>
                  <a:srgbClr val="FF6C00"/>
                </a:solidFill>
                <a:latin typeface="PTSerif-Regular"/>
              </a:rPr>
              <a:t>Как </a:t>
            </a:r>
            <a:r>
              <a:rPr lang="ru-RU" u="sng" dirty="0">
                <a:solidFill>
                  <a:srgbClr val="FF6C00"/>
                </a:solidFill>
                <a:latin typeface="PTSerif-Regular"/>
              </a:rPr>
              <a:t>оценить потребность </a:t>
            </a:r>
            <a:r>
              <a:rPr lang="ru-RU" dirty="0">
                <a:solidFill>
                  <a:srgbClr val="FF6C00"/>
                </a:solidFill>
                <a:latin typeface="PTSerif-Regular"/>
              </a:rPr>
              <a:t>в полнотекстовых ресурсах?</a:t>
            </a:r>
          </a:p>
          <a:p>
            <a:r>
              <a:rPr lang="ru-RU" i="1" dirty="0">
                <a:solidFill>
                  <a:srgbClr val="FF6C00"/>
                </a:solidFill>
                <a:latin typeface="PTSerif-Regular"/>
              </a:rPr>
              <a:t>Каковы ваши текущие области исследований?</a:t>
            </a:r>
            <a:endParaRPr lang="ru-RU" i="1" dirty="0">
              <a:solidFill>
                <a:srgbClr val="FF6C00"/>
              </a:solidFill>
            </a:endParaRPr>
          </a:p>
        </p:txBody>
      </p:sp>
      <p:pic>
        <p:nvPicPr>
          <p:cNvPr id="3" name="Рисунок 2">
            <a:extLst>
              <a:ext uri="{FF2B5EF4-FFF2-40B4-BE49-F238E27FC236}">
                <a16:creationId xmlns:a16="http://schemas.microsoft.com/office/drawing/2014/main" id="{416559C1-D139-4F9C-BCD1-D64899618C26}"/>
              </a:ext>
            </a:extLst>
          </p:cNvPr>
          <p:cNvPicPr>
            <a:picLocks noChangeAspect="1"/>
          </p:cNvPicPr>
          <p:nvPr/>
        </p:nvPicPr>
        <p:blipFill>
          <a:blip r:embed="rId3"/>
          <a:stretch>
            <a:fillRect/>
          </a:stretch>
        </p:blipFill>
        <p:spPr>
          <a:xfrm>
            <a:off x="0" y="680482"/>
            <a:ext cx="9144000" cy="4205262"/>
          </a:xfrm>
          <a:prstGeom prst="rect">
            <a:avLst/>
          </a:prstGeom>
        </p:spPr>
      </p:pic>
      <p:pic>
        <p:nvPicPr>
          <p:cNvPr id="4" name="Рисунок 3">
            <a:extLst>
              <a:ext uri="{FF2B5EF4-FFF2-40B4-BE49-F238E27FC236}">
                <a16:creationId xmlns:a16="http://schemas.microsoft.com/office/drawing/2014/main" id="{1BA3C198-531A-4C17-977F-8E729C5E4F9B}"/>
              </a:ext>
            </a:extLst>
          </p:cNvPr>
          <p:cNvPicPr>
            <a:picLocks noChangeAspect="1"/>
          </p:cNvPicPr>
          <p:nvPr/>
        </p:nvPicPr>
        <p:blipFill>
          <a:blip r:embed="rId4"/>
          <a:stretch>
            <a:fillRect/>
          </a:stretch>
        </p:blipFill>
        <p:spPr>
          <a:xfrm>
            <a:off x="5713820" y="1727561"/>
            <a:ext cx="2700256" cy="3243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628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153EE35-0DF0-41F6-95BD-F087D5705331}"/>
              </a:ext>
            </a:extLst>
          </p:cNvPr>
          <p:cNvSpPr/>
          <p:nvPr/>
        </p:nvSpPr>
        <p:spPr>
          <a:xfrm>
            <a:off x="-1" y="0"/>
            <a:ext cx="7568774" cy="646331"/>
          </a:xfrm>
          <a:prstGeom prst="rect">
            <a:avLst/>
          </a:prstGeom>
        </p:spPr>
        <p:txBody>
          <a:bodyPr wrap="square">
            <a:spAutoFit/>
          </a:bodyPr>
          <a:lstStyle/>
          <a:p>
            <a:r>
              <a:rPr lang="ru-RU" dirty="0">
                <a:solidFill>
                  <a:srgbClr val="FF6C00"/>
                </a:solidFill>
                <a:latin typeface="PTSerif-Regular"/>
              </a:rPr>
              <a:t>Как </a:t>
            </a:r>
            <a:r>
              <a:rPr lang="ru-RU" u="sng" dirty="0">
                <a:solidFill>
                  <a:srgbClr val="FF6C00"/>
                </a:solidFill>
                <a:latin typeface="PTSerif-Regular"/>
              </a:rPr>
              <a:t>оценить потребность </a:t>
            </a:r>
            <a:r>
              <a:rPr lang="ru-RU" dirty="0">
                <a:solidFill>
                  <a:srgbClr val="FF6C00"/>
                </a:solidFill>
                <a:latin typeface="PTSerif-Regular"/>
              </a:rPr>
              <a:t>в полнотекстовых ресурсах?</a:t>
            </a:r>
          </a:p>
          <a:p>
            <a:r>
              <a:rPr lang="ru-RU" i="1" dirty="0">
                <a:solidFill>
                  <a:srgbClr val="FF6C00"/>
                </a:solidFill>
                <a:latin typeface="PTSerif-Regular"/>
              </a:rPr>
              <a:t>Где уже публикуются исследователи?</a:t>
            </a:r>
            <a:endParaRPr lang="ru-RU" i="1" dirty="0">
              <a:solidFill>
                <a:srgbClr val="FF6C00"/>
              </a:solidFill>
            </a:endParaRPr>
          </a:p>
        </p:txBody>
      </p:sp>
      <p:pic>
        <p:nvPicPr>
          <p:cNvPr id="3" name="Рисунок 2">
            <a:extLst>
              <a:ext uri="{FF2B5EF4-FFF2-40B4-BE49-F238E27FC236}">
                <a16:creationId xmlns:a16="http://schemas.microsoft.com/office/drawing/2014/main" id="{416559C1-D139-4F9C-BCD1-D64899618C26}"/>
              </a:ext>
            </a:extLst>
          </p:cNvPr>
          <p:cNvPicPr>
            <a:picLocks noChangeAspect="1"/>
          </p:cNvPicPr>
          <p:nvPr/>
        </p:nvPicPr>
        <p:blipFill>
          <a:blip r:embed="rId3"/>
          <a:stretch>
            <a:fillRect/>
          </a:stretch>
        </p:blipFill>
        <p:spPr>
          <a:xfrm>
            <a:off x="0" y="680482"/>
            <a:ext cx="9144000" cy="4205262"/>
          </a:xfrm>
          <a:prstGeom prst="rect">
            <a:avLst/>
          </a:prstGeom>
        </p:spPr>
      </p:pic>
      <p:grpSp>
        <p:nvGrpSpPr>
          <p:cNvPr id="12" name="Группа 11">
            <a:extLst>
              <a:ext uri="{FF2B5EF4-FFF2-40B4-BE49-F238E27FC236}">
                <a16:creationId xmlns:a16="http://schemas.microsoft.com/office/drawing/2014/main" id="{499BF963-3EFE-4D92-A897-D79BB738C09F}"/>
              </a:ext>
            </a:extLst>
          </p:cNvPr>
          <p:cNvGrpSpPr/>
          <p:nvPr/>
        </p:nvGrpSpPr>
        <p:grpSpPr>
          <a:xfrm>
            <a:off x="4253452" y="1119200"/>
            <a:ext cx="4597807" cy="3766544"/>
            <a:chOff x="4253452" y="1119200"/>
            <a:chExt cx="4597807" cy="3766544"/>
          </a:xfrm>
        </p:grpSpPr>
        <p:pic>
          <p:nvPicPr>
            <p:cNvPr id="6" name="Рисунок 5">
              <a:extLst>
                <a:ext uri="{FF2B5EF4-FFF2-40B4-BE49-F238E27FC236}">
                  <a16:creationId xmlns:a16="http://schemas.microsoft.com/office/drawing/2014/main" id="{BFA16B75-A7B9-4DBE-8BC1-D1DD968FD214}"/>
                </a:ext>
              </a:extLst>
            </p:cNvPr>
            <p:cNvPicPr>
              <a:picLocks noChangeAspect="1"/>
            </p:cNvPicPr>
            <p:nvPr/>
          </p:nvPicPr>
          <p:blipFill>
            <a:blip r:embed="rId4"/>
            <a:stretch>
              <a:fillRect/>
            </a:stretch>
          </p:blipFill>
          <p:spPr>
            <a:xfrm>
              <a:off x="4253452" y="1119200"/>
              <a:ext cx="3315321" cy="965490"/>
            </a:xfrm>
            <a:prstGeom prst="rect">
              <a:avLst/>
            </a:prstGeom>
          </p:spPr>
        </p:pic>
        <p:pic>
          <p:nvPicPr>
            <p:cNvPr id="7" name="Рисунок 6">
              <a:extLst>
                <a:ext uri="{FF2B5EF4-FFF2-40B4-BE49-F238E27FC236}">
                  <a16:creationId xmlns:a16="http://schemas.microsoft.com/office/drawing/2014/main" id="{46863484-21B1-4FEA-A325-91D19EF1A230}"/>
                </a:ext>
              </a:extLst>
            </p:cNvPr>
            <p:cNvPicPr>
              <a:picLocks noChangeAspect="1"/>
            </p:cNvPicPr>
            <p:nvPr/>
          </p:nvPicPr>
          <p:blipFill>
            <a:blip r:embed="rId5"/>
            <a:stretch>
              <a:fillRect/>
            </a:stretch>
          </p:blipFill>
          <p:spPr>
            <a:xfrm>
              <a:off x="4418338" y="1789257"/>
              <a:ext cx="3315321" cy="1076588"/>
            </a:xfrm>
            <a:prstGeom prst="rect">
              <a:avLst/>
            </a:prstGeom>
          </p:spPr>
        </p:pic>
        <p:pic>
          <p:nvPicPr>
            <p:cNvPr id="8" name="Рисунок 7">
              <a:extLst>
                <a:ext uri="{FF2B5EF4-FFF2-40B4-BE49-F238E27FC236}">
                  <a16:creationId xmlns:a16="http://schemas.microsoft.com/office/drawing/2014/main" id="{09E0A314-3132-4AC9-920F-395CEA761E41}"/>
                </a:ext>
              </a:extLst>
            </p:cNvPr>
            <p:cNvPicPr>
              <a:picLocks noChangeAspect="1"/>
            </p:cNvPicPr>
            <p:nvPr/>
          </p:nvPicPr>
          <p:blipFill>
            <a:blip r:embed="rId6"/>
            <a:stretch>
              <a:fillRect/>
            </a:stretch>
          </p:blipFill>
          <p:spPr>
            <a:xfrm>
              <a:off x="4697738" y="2465658"/>
              <a:ext cx="3315321" cy="800373"/>
            </a:xfrm>
            <a:prstGeom prst="rect">
              <a:avLst/>
            </a:prstGeom>
          </p:spPr>
        </p:pic>
        <p:pic>
          <p:nvPicPr>
            <p:cNvPr id="9" name="Рисунок 8">
              <a:extLst>
                <a:ext uri="{FF2B5EF4-FFF2-40B4-BE49-F238E27FC236}">
                  <a16:creationId xmlns:a16="http://schemas.microsoft.com/office/drawing/2014/main" id="{9D8DE97E-F712-49DD-81EC-11CD380672F1}"/>
                </a:ext>
              </a:extLst>
            </p:cNvPr>
            <p:cNvPicPr>
              <a:picLocks noChangeAspect="1"/>
            </p:cNvPicPr>
            <p:nvPr/>
          </p:nvPicPr>
          <p:blipFill>
            <a:blip r:embed="rId7"/>
            <a:stretch>
              <a:fillRect/>
            </a:stretch>
          </p:blipFill>
          <p:spPr>
            <a:xfrm>
              <a:off x="4977138" y="2865844"/>
              <a:ext cx="3315321" cy="977823"/>
            </a:xfrm>
            <a:prstGeom prst="rect">
              <a:avLst/>
            </a:prstGeom>
          </p:spPr>
        </p:pic>
        <p:pic>
          <p:nvPicPr>
            <p:cNvPr id="10" name="Рисунок 9">
              <a:extLst>
                <a:ext uri="{FF2B5EF4-FFF2-40B4-BE49-F238E27FC236}">
                  <a16:creationId xmlns:a16="http://schemas.microsoft.com/office/drawing/2014/main" id="{CF78A7F4-F5CA-4774-BF15-775FDADB3F05}"/>
                </a:ext>
              </a:extLst>
            </p:cNvPr>
            <p:cNvPicPr>
              <a:picLocks noChangeAspect="1"/>
            </p:cNvPicPr>
            <p:nvPr/>
          </p:nvPicPr>
          <p:blipFill>
            <a:blip r:embed="rId8"/>
            <a:stretch>
              <a:fillRect/>
            </a:stretch>
          </p:blipFill>
          <p:spPr>
            <a:xfrm>
              <a:off x="5256538" y="3335171"/>
              <a:ext cx="3315321" cy="1056600"/>
            </a:xfrm>
            <a:prstGeom prst="rect">
              <a:avLst/>
            </a:prstGeom>
          </p:spPr>
        </p:pic>
        <p:pic>
          <p:nvPicPr>
            <p:cNvPr id="11" name="Рисунок 10">
              <a:extLst>
                <a:ext uri="{FF2B5EF4-FFF2-40B4-BE49-F238E27FC236}">
                  <a16:creationId xmlns:a16="http://schemas.microsoft.com/office/drawing/2014/main" id="{9DD09B37-68E5-41D0-888D-6ABCEC0F1C43}"/>
                </a:ext>
              </a:extLst>
            </p:cNvPr>
            <p:cNvPicPr>
              <a:picLocks noChangeAspect="1"/>
            </p:cNvPicPr>
            <p:nvPr/>
          </p:nvPicPr>
          <p:blipFill>
            <a:blip r:embed="rId9"/>
            <a:stretch>
              <a:fillRect/>
            </a:stretch>
          </p:blipFill>
          <p:spPr>
            <a:xfrm>
              <a:off x="5535938" y="3897797"/>
              <a:ext cx="3315321" cy="987947"/>
            </a:xfrm>
            <a:prstGeom prst="rect">
              <a:avLst/>
            </a:prstGeom>
          </p:spPr>
        </p:pic>
      </p:grpSp>
      <p:pic>
        <p:nvPicPr>
          <p:cNvPr id="2" name="Рисунок 1">
            <a:extLst>
              <a:ext uri="{FF2B5EF4-FFF2-40B4-BE49-F238E27FC236}">
                <a16:creationId xmlns:a16="http://schemas.microsoft.com/office/drawing/2014/main" id="{96D9EBFD-0107-4AD8-96A3-FE98375F4B8B}"/>
              </a:ext>
            </a:extLst>
          </p:cNvPr>
          <p:cNvPicPr>
            <a:picLocks noChangeAspect="1"/>
          </p:cNvPicPr>
          <p:nvPr/>
        </p:nvPicPr>
        <p:blipFill>
          <a:blip r:embed="rId10"/>
          <a:stretch>
            <a:fillRect/>
          </a:stretch>
        </p:blipFill>
        <p:spPr>
          <a:xfrm>
            <a:off x="1169673" y="1715498"/>
            <a:ext cx="1469820" cy="31010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99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153EE35-0DF0-41F6-95BD-F087D5705331}"/>
              </a:ext>
            </a:extLst>
          </p:cNvPr>
          <p:cNvSpPr/>
          <p:nvPr/>
        </p:nvSpPr>
        <p:spPr>
          <a:xfrm>
            <a:off x="-1" y="0"/>
            <a:ext cx="7568774" cy="646331"/>
          </a:xfrm>
          <a:prstGeom prst="rect">
            <a:avLst/>
          </a:prstGeom>
        </p:spPr>
        <p:txBody>
          <a:bodyPr wrap="square">
            <a:spAutoFit/>
          </a:bodyPr>
          <a:lstStyle/>
          <a:p>
            <a:r>
              <a:rPr lang="ru-RU" dirty="0">
                <a:solidFill>
                  <a:srgbClr val="FF6C00"/>
                </a:solidFill>
                <a:latin typeface="PTSerif-Regular"/>
              </a:rPr>
              <a:t>Как </a:t>
            </a:r>
            <a:r>
              <a:rPr lang="ru-RU" u="sng" dirty="0">
                <a:solidFill>
                  <a:srgbClr val="FF6C00"/>
                </a:solidFill>
                <a:latin typeface="PTSerif-Regular"/>
              </a:rPr>
              <a:t>оценить потребность </a:t>
            </a:r>
            <a:r>
              <a:rPr lang="ru-RU" dirty="0">
                <a:solidFill>
                  <a:srgbClr val="FF6C00"/>
                </a:solidFill>
                <a:latin typeface="PTSerif-Regular"/>
              </a:rPr>
              <a:t>в полнотекстовых ресурсах?</a:t>
            </a:r>
          </a:p>
          <a:p>
            <a:r>
              <a:rPr lang="ru-RU" i="1" dirty="0">
                <a:solidFill>
                  <a:srgbClr val="FF6C00"/>
                </a:solidFill>
                <a:latin typeface="PTSerif-Regular"/>
              </a:rPr>
              <a:t>Что читают ваши исследователи?</a:t>
            </a:r>
            <a:endParaRPr lang="ru-RU" i="1" dirty="0">
              <a:solidFill>
                <a:srgbClr val="FF6C00"/>
              </a:solidFill>
            </a:endParaRPr>
          </a:p>
        </p:txBody>
      </p:sp>
      <p:pic>
        <p:nvPicPr>
          <p:cNvPr id="3" name="Рисунок 2">
            <a:extLst>
              <a:ext uri="{FF2B5EF4-FFF2-40B4-BE49-F238E27FC236}">
                <a16:creationId xmlns:a16="http://schemas.microsoft.com/office/drawing/2014/main" id="{BCBF323A-7822-492E-BE39-32390785CB9C}"/>
              </a:ext>
            </a:extLst>
          </p:cNvPr>
          <p:cNvPicPr>
            <a:picLocks noChangeAspect="1"/>
          </p:cNvPicPr>
          <p:nvPr/>
        </p:nvPicPr>
        <p:blipFill>
          <a:blip r:embed="rId3"/>
          <a:stretch>
            <a:fillRect/>
          </a:stretch>
        </p:blipFill>
        <p:spPr>
          <a:xfrm>
            <a:off x="0" y="809381"/>
            <a:ext cx="9144000" cy="4205654"/>
          </a:xfrm>
          <a:prstGeom prst="rect">
            <a:avLst/>
          </a:prstGeom>
        </p:spPr>
      </p:pic>
      <p:sp>
        <p:nvSpPr>
          <p:cNvPr id="4" name="Прямоугольник 3">
            <a:extLst>
              <a:ext uri="{FF2B5EF4-FFF2-40B4-BE49-F238E27FC236}">
                <a16:creationId xmlns:a16="http://schemas.microsoft.com/office/drawing/2014/main" id="{047A618C-95F2-48CF-844E-CE1A51D55E5B}"/>
              </a:ext>
            </a:extLst>
          </p:cNvPr>
          <p:cNvSpPr/>
          <p:nvPr/>
        </p:nvSpPr>
        <p:spPr>
          <a:xfrm>
            <a:off x="6644530" y="2677049"/>
            <a:ext cx="1179553" cy="59093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419492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153EE35-0DF0-41F6-95BD-F087D5705331}"/>
              </a:ext>
            </a:extLst>
          </p:cNvPr>
          <p:cNvSpPr/>
          <p:nvPr/>
        </p:nvSpPr>
        <p:spPr>
          <a:xfrm>
            <a:off x="-1" y="0"/>
            <a:ext cx="7568774" cy="646331"/>
          </a:xfrm>
          <a:prstGeom prst="rect">
            <a:avLst/>
          </a:prstGeom>
        </p:spPr>
        <p:txBody>
          <a:bodyPr wrap="square">
            <a:spAutoFit/>
          </a:bodyPr>
          <a:lstStyle/>
          <a:p>
            <a:r>
              <a:rPr lang="ru-RU" dirty="0">
                <a:solidFill>
                  <a:srgbClr val="FF6C00"/>
                </a:solidFill>
                <a:latin typeface="PTSerif-Regular"/>
              </a:rPr>
              <a:t>Как </a:t>
            </a:r>
            <a:r>
              <a:rPr lang="ru-RU" u="sng" dirty="0">
                <a:solidFill>
                  <a:srgbClr val="FF6C00"/>
                </a:solidFill>
                <a:latin typeface="PTSerif-Regular"/>
              </a:rPr>
              <a:t>оценить потребность </a:t>
            </a:r>
            <a:r>
              <a:rPr lang="ru-RU" dirty="0">
                <a:solidFill>
                  <a:srgbClr val="FF6C00"/>
                </a:solidFill>
                <a:latin typeface="PTSerif-Regular"/>
              </a:rPr>
              <a:t>в полнотекстовых ресурсах?</a:t>
            </a:r>
          </a:p>
          <a:p>
            <a:r>
              <a:rPr lang="ru-RU" i="1" dirty="0">
                <a:solidFill>
                  <a:srgbClr val="FF6C00"/>
                </a:solidFill>
                <a:latin typeface="PTSerif-Regular"/>
              </a:rPr>
              <a:t>Что читают ваши исследователи?</a:t>
            </a:r>
            <a:endParaRPr lang="ru-RU" i="1" dirty="0">
              <a:solidFill>
                <a:srgbClr val="FF6C00"/>
              </a:solidFill>
            </a:endParaRPr>
          </a:p>
        </p:txBody>
      </p:sp>
      <p:pic>
        <p:nvPicPr>
          <p:cNvPr id="4" name="Рисунок 3">
            <a:extLst>
              <a:ext uri="{FF2B5EF4-FFF2-40B4-BE49-F238E27FC236}">
                <a16:creationId xmlns:a16="http://schemas.microsoft.com/office/drawing/2014/main" id="{A38192A7-53D7-4CC7-A503-C06104F08972}"/>
              </a:ext>
            </a:extLst>
          </p:cNvPr>
          <p:cNvPicPr>
            <a:picLocks noChangeAspect="1"/>
          </p:cNvPicPr>
          <p:nvPr/>
        </p:nvPicPr>
        <p:blipFill>
          <a:blip r:embed="rId3"/>
          <a:stretch>
            <a:fillRect/>
          </a:stretch>
        </p:blipFill>
        <p:spPr>
          <a:xfrm>
            <a:off x="0" y="874931"/>
            <a:ext cx="9144000" cy="4119932"/>
          </a:xfrm>
          <a:prstGeom prst="rect">
            <a:avLst/>
          </a:prstGeom>
        </p:spPr>
      </p:pic>
      <p:pic>
        <p:nvPicPr>
          <p:cNvPr id="6" name="Рисунок 5">
            <a:extLst>
              <a:ext uri="{FF2B5EF4-FFF2-40B4-BE49-F238E27FC236}">
                <a16:creationId xmlns:a16="http://schemas.microsoft.com/office/drawing/2014/main" id="{2C412927-7AF3-4319-9D52-57A640906ED4}"/>
              </a:ext>
            </a:extLst>
          </p:cNvPr>
          <p:cNvPicPr>
            <a:picLocks noChangeAspect="1"/>
          </p:cNvPicPr>
          <p:nvPr/>
        </p:nvPicPr>
        <p:blipFill>
          <a:blip r:embed="rId4"/>
          <a:stretch>
            <a:fillRect/>
          </a:stretch>
        </p:blipFill>
        <p:spPr>
          <a:xfrm>
            <a:off x="2330962" y="4209417"/>
            <a:ext cx="2001848" cy="653545"/>
          </a:xfrm>
          <a:prstGeom prst="rect">
            <a:avLst/>
          </a:prstGeom>
          <a:ln>
            <a:noFill/>
          </a:ln>
          <a:effectLst>
            <a:outerShdw blurRad="292100" dist="139700" dir="2700000" algn="tl" rotWithShape="0">
              <a:srgbClr val="333333">
                <a:alpha val="65000"/>
              </a:srgbClr>
            </a:outerShdw>
          </a:effectLst>
        </p:spPr>
      </p:pic>
      <p:pic>
        <p:nvPicPr>
          <p:cNvPr id="7" name="Рисунок 6">
            <a:extLst>
              <a:ext uri="{FF2B5EF4-FFF2-40B4-BE49-F238E27FC236}">
                <a16:creationId xmlns:a16="http://schemas.microsoft.com/office/drawing/2014/main" id="{AA610181-9049-4902-A7B1-4746B195A8BA}"/>
              </a:ext>
            </a:extLst>
          </p:cNvPr>
          <p:cNvPicPr>
            <a:picLocks noChangeAspect="1"/>
          </p:cNvPicPr>
          <p:nvPr/>
        </p:nvPicPr>
        <p:blipFill>
          <a:blip r:embed="rId5"/>
          <a:stretch>
            <a:fillRect/>
          </a:stretch>
        </p:blipFill>
        <p:spPr>
          <a:xfrm>
            <a:off x="4462509" y="2412925"/>
            <a:ext cx="2036705" cy="2450037"/>
          </a:xfrm>
          <a:prstGeom prst="rect">
            <a:avLst/>
          </a:prstGeom>
          <a:ln>
            <a:noFill/>
          </a:ln>
          <a:effectLst>
            <a:outerShdw blurRad="292100" dist="139700" dir="2700000" algn="tl" rotWithShape="0">
              <a:srgbClr val="333333">
                <a:alpha val="65000"/>
              </a:srgbClr>
            </a:outerShdw>
          </a:effectLst>
        </p:spPr>
      </p:pic>
      <p:pic>
        <p:nvPicPr>
          <p:cNvPr id="8" name="Рисунок 7">
            <a:extLst>
              <a:ext uri="{FF2B5EF4-FFF2-40B4-BE49-F238E27FC236}">
                <a16:creationId xmlns:a16="http://schemas.microsoft.com/office/drawing/2014/main" id="{CDCC95FC-8281-4F6E-BF37-E50E774CBDF5}"/>
              </a:ext>
            </a:extLst>
          </p:cNvPr>
          <p:cNvPicPr>
            <a:picLocks noChangeAspect="1"/>
          </p:cNvPicPr>
          <p:nvPr/>
        </p:nvPicPr>
        <p:blipFill>
          <a:blip r:embed="rId6"/>
          <a:stretch>
            <a:fillRect/>
          </a:stretch>
        </p:blipFill>
        <p:spPr>
          <a:xfrm>
            <a:off x="6663772" y="646331"/>
            <a:ext cx="2077212" cy="42621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518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153EE35-0DF0-41F6-95BD-F087D5705331}"/>
              </a:ext>
            </a:extLst>
          </p:cNvPr>
          <p:cNvSpPr/>
          <p:nvPr/>
        </p:nvSpPr>
        <p:spPr>
          <a:xfrm>
            <a:off x="-1" y="0"/>
            <a:ext cx="7568774" cy="646331"/>
          </a:xfrm>
          <a:prstGeom prst="rect">
            <a:avLst/>
          </a:prstGeom>
        </p:spPr>
        <p:txBody>
          <a:bodyPr wrap="square">
            <a:spAutoFit/>
          </a:bodyPr>
          <a:lstStyle/>
          <a:p>
            <a:r>
              <a:rPr lang="ru-RU" dirty="0">
                <a:solidFill>
                  <a:srgbClr val="FF6C00"/>
                </a:solidFill>
                <a:latin typeface="PTSerif-Regular"/>
              </a:rPr>
              <a:t>Как </a:t>
            </a:r>
            <a:r>
              <a:rPr lang="ru-RU" u="sng" dirty="0">
                <a:solidFill>
                  <a:srgbClr val="FF6C00"/>
                </a:solidFill>
                <a:latin typeface="PTSerif-Regular"/>
              </a:rPr>
              <a:t>оценить потребность </a:t>
            </a:r>
            <a:r>
              <a:rPr lang="ru-RU" dirty="0">
                <a:solidFill>
                  <a:srgbClr val="FF6C00"/>
                </a:solidFill>
                <a:latin typeface="PTSerif-Regular"/>
              </a:rPr>
              <a:t>в полнотекстовых ресурсах?</a:t>
            </a:r>
          </a:p>
          <a:p>
            <a:r>
              <a:rPr lang="ru-RU" i="1" dirty="0">
                <a:solidFill>
                  <a:srgbClr val="FF6C00"/>
                </a:solidFill>
                <a:latin typeface="PTSerif-Regular"/>
              </a:rPr>
              <a:t>Что читают ваши исследователи?</a:t>
            </a:r>
            <a:endParaRPr lang="ru-RU" i="1" dirty="0">
              <a:solidFill>
                <a:srgbClr val="FF6C00"/>
              </a:solidFill>
            </a:endParaRPr>
          </a:p>
        </p:txBody>
      </p:sp>
      <p:pic>
        <p:nvPicPr>
          <p:cNvPr id="3" name="Рисунок 2">
            <a:extLst>
              <a:ext uri="{FF2B5EF4-FFF2-40B4-BE49-F238E27FC236}">
                <a16:creationId xmlns:a16="http://schemas.microsoft.com/office/drawing/2014/main" id="{CFE0CACE-1BB3-4746-A1DD-343D3B36BDDA}"/>
              </a:ext>
            </a:extLst>
          </p:cNvPr>
          <p:cNvPicPr>
            <a:picLocks noChangeAspect="1"/>
          </p:cNvPicPr>
          <p:nvPr/>
        </p:nvPicPr>
        <p:blipFill>
          <a:blip r:embed="rId3"/>
          <a:stretch>
            <a:fillRect/>
          </a:stretch>
        </p:blipFill>
        <p:spPr>
          <a:xfrm>
            <a:off x="-1" y="839388"/>
            <a:ext cx="9144000" cy="4175923"/>
          </a:xfrm>
          <a:prstGeom prst="rect">
            <a:avLst/>
          </a:prstGeom>
        </p:spPr>
      </p:pic>
      <p:pic>
        <p:nvPicPr>
          <p:cNvPr id="2" name="Рисунок 1">
            <a:extLst>
              <a:ext uri="{FF2B5EF4-FFF2-40B4-BE49-F238E27FC236}">
                <a16:creationId xmlns:a16="http://schemas.microsoft.com/office/drawing/2014/main" id="{7B3BB528-E101-44CA-BE31-DBADF5AF0C6B}"/>
              </a:ext>
            </a:extLst>
          </p:cNvPr>
          <p:cNvPicPr>
            <a:picLocks noChangeAspect="1"/>
          </p:cNvPicPr>
          <p:nvPr/>
        </p:nvPicPr>
        <p:blipFill>
          <a:blip r:embed="rId4"/>
          <a:stretch>
            <a:fillRect/>
          </a:stretch>
        </p:blipFill>
        <p:spPr>
          <a:xfrm>
            <a:off x="0" y="1371956"/>
            <a:ext cx="9144000" cy="3637003"/>
          </a:xfrm>
          <a:prstGeom prst="rect">
            <a:avLst/>
          </a:prstGeom>
        </p:spPr>
      </p:pic>
      <p:pic>
        <p:nvPicPr>
          <p:cNvPr id="9" name="Рисунок 8">
            <a:extLst>
              <a:ext uri="{FF2B5EF4-FFF2-40B4-BE49-F238E27FC236}">
                <a16:creationId xmlns:a16="http://schemas.microsoft.com/office/drawing/2014/main" id="{D89F57EA-92D7-4900-B4F6-D4ACC396E514}"/>
              </a:ext>
            </a:extLst>
          </p:cNvPr>
          <p:cNvPicPr>
            <a:picLocks noChangeAspect="1"/>
          </p:cNvPicPr>
          <p:nvPr/>
        </p:nvPicPr>
        <p:blipFill>
          <a:blip r:embed="rId5"/>
          <a:stretch>
            <a:fillRect/>
          </a:stretch>
        </p:blipFill>
        <p:spPr>
          <a:xfrm>
            <a:off x="5033773" y="1661984"/>
            <a:ext cx="3678000" cy="30569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133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153EE35-0DF0-41F6-95BD-F087D5705331}"/>
              </a:ext>
            </a:extLst>
          </p:cNvPr>
          <p:cNvSpPr/>
          <p:nvPr/>
        </p:nvSpPr>
        <p:spPr>
          <a:xfrm>
            <a:off x="-1" y="0"/>
            <a:ext cx="7568774" cy="646331"/>
          </a:xfrm>
          <a:prstGeom prst="rect">
            <a:avLst/>
          </a:prstGeom>
        </p:spPr>
        <p:txBody>
          <a:bodyPr wrap="square">
            <a:spAutoFit/>
          </a:bodyPr>
          <a:lstStyle/>
          <a:p>
            <a:r>
              <a:rPr lang="ru-RU" dirty="0">
                <a:solidFill>
                  <a:srgbClr val="FF6C00"/>
                </a:solidFill>
                <a:latin typeface="PTSerif-Regular"/>
              </a:rPr>
              <a:t>Как </a:t>
            </a:r>
            <a:r>
              <a:rPr lang="ru-RU" u="sng" dirty="0">
                <a:solidFill>
                  <a:srgbClr val="FF6C00"/>
                </a:solidFill>
                <a:latin typeface="PTSerif-Regular"/>
              </a:rPr>
              <a:t>оценить потребность </a:t>
            </a:r>
            <a:r>
              <a:rPr lang="ru-RU" dirty="0">
                <a:solidFill>
                  <a:srgbClr val="FF6C00"/>
                </a:solidFill>
                <a:latin typeface="PTSerif-Regular"/>
              </a:rPr>
              <a:t>в полнотекстовых ресурсах?</a:t>
            </a:r>
          </a:p>
          <a:p>
            <a:r>
              <a:rPr lang="ru-RU" i="1" dirty="0">
                <a:solidFill>
                  <a:srgbClr val="FF6C00"/>
                </a:solidFill>
                <a:latin typeface="PTSerif-Regular"/>
              </a:rPr>
              <a:t>Что читают ваши исследователи?</a:t>
            </a:r>
            <a:endParaRPr lang="ru-RU" i="1" dirty="0">
              <a:solidFill>
                <a:srgbClr val="FF6C00"/>
              </a:solidFill>
            </a:endParaRPr>
          </a:p>
        </p:txBody>
      </p:sp>
      <p:sp>
        <p:nvSpPr>
          <p:cNvPr id="6" name="Прямоугольник 5">
            <a:extLst>
              <a:ext uri="{FF2B5EF4-FFF2-40B4-BE49-F238E27FC236}">
                <a16:creationId xmlns:a16="http://schemas.microsoft.com/office/drawing/2014/main" id="{64C5D56C-2796-4FED-A97E-43EF945FF255}"/>
              </a:ext>
            </a:extLst>
          </p:cNvPr>
          <p:cNvSpPr/>
          <p:nvPr/>
        </p:nvSpPr>
        <p:spPr>
          <a:xfrm>
            <a:off x="0" y="850900"/>
            <a:ext cx="7568774" cy="584775"/>
          </a:xfrm>
          <a:prstGeom prst="rect">
            <a:avLst/>
          </a:prstGeom>
        </p:spPr>
        <p:txBody>
          <a:bodyPr wrap="square">
            <a:spAutoFit/>
          </a:bodyPr>
          <a:lstStyle/>
          <a:p>
            <a:r>
              <a:rPr lang="ru-RU" sz="1600" dirty="0">
                <a:solidFill>
                  <a:schemeClr val="bg2">
                    <a:lumMod val="25000"/>
                  </a:schemeClr>
                </a:solidFill>
                <a:latin typeface="PTSerif-Regular"/>
              </a:rPr>
              <a:t>Какого уровня данные журналы? Как получить к ним доступ? К каким предметным коллекциям они относятся?</a:t>
            </a:r>
            <a:endParaRPr lang="ru-RU" sz="1600" i="1" dirty="0">
              <a:solidFill>
                <a:schemeClr val="bg2">
                  <a:lumMod val="25000"/>
                </a:schemeClr>
              </a:solidFill>
            </a:endParaRPr>
          </a:p>
        </p:txBody>
      </p:sp>
      <p:pic>
        <p:nvPicPr>
          <p:cNvPr id="7" name="Рисунок 6">
            <a:extLst>
              <a:ext uri="{FF2B5EF4-FFF2-40B4-BE49-F238E27FC236}">
                <a16:creationId xmlns:a16="http://schemas.microsoft.com/office/drawing/2014/main" id="{291DD135-2522-4C8D-8884-C53A03D816C5}"/>
              </a:ext>
            </a:extLst>
          </p:cNvPr>
          <p:cNvPicPr>
            <a:picLocks noChangeAspect="1"/>
          </p:cNvPicPr>
          <p:nvPr/>
        </p:nvPicPr>
        <p:blipFill>
          <a:blip r:embed="rId3"/>
          <a:stretch>
            <a:fillRect/>
          </a:stretch>
        </p:blipFill>
        <p:spPr>
          <a:xfrm>
            <a:off x="244670" y="1912444"/>
            <a:ext cx="3605838" cy="1074519"/>
          </a:xfrm>
          <a:prstGeom prst="rect">
            <a:avLst/>
          </a:prstGeom>
        </p:spPr>
      </p:pic>
      <p:pic>
        <p:nvPicPr>
          <p:cNvPr id="8" name="Рисунок 7">
            <a:extLst>
              <a:ext uri="{FF2B5EF4-FFF2-40B4-BE49-F238E27FC236}">
                <a16:creationId xmlns:a16="http://schemas.microsoft.com/office/drawing/2014/main" id="{C7853EBC-ED78-4FF8-B98E-E23D836EDA54}"/>
              </a:ext>
            </a:extLst>
          </p:cNvPr>
          <p:cNvPicPr>
            <a:picLocks noChangeAspect="1"/>
          </p:cNvPicPr>
          <p:nvPr/>
        </p:nvPicPr>
        <p:blipFill>
          <a:blip r:embed="rId4"/>
          <a:stretch>
            <a:fillRect/>
          </a:stretch>
        </p:blipFill>
        <p:spPr>
          <a:xfrm>
            <a:off x="715532" y="2581015"/>
            <a:ext cx="3605838" cy="966833"/>
          </a:xfrm>
          <a:prstGeom prst="rect">
            <a:avLst/>
          </a:prstGeom>
        </p:spPr>
      </p:pic>
      <p:pic>
        <p:nvPicPr>
          <p:cNvPr id="10" name="Рисунок 9">
            <a:extLst>
              <a:ext uri="{FF2B5EF4-FFF2-40B4-BE49-F238E27FC236}">
                <a16:creationId xmlns:a16="http://schemas.microsoft.com/office/drawing/2014/main" id="{383E4004-BAC0-40CB-85B0-9E5E81BE9D81}"/>
              </a:ext>
            </a:extLst>
          </p:cNvPr>
          <p:cNvPicPr>
            <a:picLocks noChangeAspect="1"/>
          </p:cNvPicPr>
          <p:nvPr/>
        </p:nvPicPr>
        <p:blipFill>
          <a:blip r:embed="rId5"/>
          <a:stretch>
            <a:fillRect/>
          </a:stretch>
        </p:blipFill>
        <p:spPr>
          <a:xfrm>
            <a:off x="1186395" y="3175057"/>
            <a:ext cx="3605837" cy="867052"/>
          </a:xfrm>
          <a:prstGeom prst="rect">
            <a:avLst/>
          </a:prstGeom>
        </p:spPr>
      </p:pic>
      <p:pic>
        <p:nvPicPr>
          <p:cNvPr id="13" name="Рисунок 12">
            <a:extLst>
              <a:ext uri="{FF2B5EF4-FFF2-40B4-BE49-F238E27FC236}">
                <a16:creationId xmlns:a16="http://schemas.microsoft.com/office/drawing/2014/main" id="{1DCB8CFE-34D8-45F3-B4C0-74A1146329C2}"/>
              </a:ext>
            </a:extLst>
          </p:cNvPr>
          <p:cNvPicPr>
            <a:picLocks noChangeAspect="1"/>
          </p:cNvPicPr>
          <p:nvPr/>
        </p:nvPicPr>
        <p:blipFill>
          <a:blip r:embed="rId6"/>
          <a:stretch>
            <a:fillRect/>
          </a:stretch>
        </p:blipFill>
        <p:spPr>
          <a:xfrm>
            <a:off x="4227114" y="1847490"/>
            <a:ext cx="3605837" cy="1078310"/>
          </a:xfrm>
          <a:prstGeom prst="rect">
            <a:avLst/>
          </a:prstGeom>
        </p:spPr>
      </p:pic>
      <p:pic>
        <p:nvPicPr>
          <p:cNvPr id="12" name="Рисунок 11">
            <a:extLst>
              <a:ext uri="{FF2B5EF4-FFF2-40B4-BE49-F238E27FC236}">
                <a16:creationId xmlns:a16="http://schemas.microsoft.com/office/drawing/2014/main" id="{7E8F9238-F8DE-4F6E-90DD-5FCBC875B40F}"/>
              </a:ext>
            </a:extLst>
          </p:cNvPr>
          <p:cNvPicPr>
            <a:picLocks noChangeAspect="1"/>
          </p:cNvPicPr>
          <p:nvPr/>
        </p:nvPicPr>
        <p:blipFill>
          <a:blip r:embed="rId7"/>
          <a:stretch>
            <a:fillRect/>
          </a:stretch>
        </p:blipFill>
        <p:spPr>
          <a:xfrm>
            <a:off x="4828883" y="2572844"/>
            <a:ext cx="3605836" cy="1173451"/>
          </a:xfrm>
          <a:prstGeom prst="rect">
            <a:avLst/>
          </a:prstGeom>
        </p:spPr>
      </p:pic>
      <p:pic>
        <p:nvPicPr>
          <p:cNvPr id="11" name="Рисунок 10">
            <a:extLst>
              <a:ext uri="{FF2B5EF4-FFF2-40B4-BE49-F238E27FC236}">
                <a16:creationId xmlns:a16="http://schemas.microsoft.com/office/drawing/2014/main" id="{E370BFD6-46D5-4B77-918E-C831F483EB21}"/>
              </a:ext>
            </a:extLst>
          </p:cNvPr>
          <p:cNvPicPr>
            <a:picLocks noChangeAspect="1"/>
          </p:cNvPicPr>
          <p:nvPr/>
        </p:nvPicPr>
        <p:blipFill>
          <a:blip r:embed="rId8"/>
          <a:stretch>
            <a:fillRect/>
          </a:stretch>
        </p:blipFill>
        <p:spPr>
          <a:xfrm>
            <a:off x="5379315" y="3110103"/>
            <a:ext cx="3605837" cy="1182497"/>
          </a:xfrm>
          <a:prstGeom prst="rect">
            <a:avLst/>
          </a:prstGeom>
        </p:spPr>
      </p:pic>
    </p:spTree>
    <p:extLst>
      <p:ext uri="{BB962C8B-B14F-4D97-AF65-F5344CB8AC3E}">
        <p14:creationId xmlns:p14="http://schemas.microsoft.com/office/powerpoint/2010/main" val="301487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40">
            <a:extLst>
              <a:ext uri="{FF2B5EF4-FFF2-40B4-BE49-F238E27FC236}">
                <a16:creationId xmlns:a16="http://schemas.microsoft.com/office/drawing/2014/main" id="{CFAAE463-ED73-4D5E-929E-C0BCF58037D6}"/>
              </a:ext>
            </a:extLst>
          </p:cNvPr>
          <p:cNvSpPr/>
          <p:nvPr/>
        </p:nvSpPr>
        <p:spPr>
          <a:xfrm>
            <a:off x="5432612" y="4603372"/>
            <a:ext cx="3624812" cy="369332"/>
          </a:xfrm>
          <a:prstGeom prst="rect">
            <a:avLst/>
          </a:prstGeom>
        </p:spPr>
        <p:txBody>
          <a:bodyPr wrap="square">
            <a:spAutoFit/>
          </a:bodyPr>
          <a:lstStyle/>
          <a:p>
            <a:pPr algn="r">
              <a:defRPr/>
            </a:pPr>
            <a:r>
              <a:rPr lang="ru-RU" sz="900" i="1" kern="0" dirty="0">
                <a:solidFill>
                  <a:sysClr val="windowText" lastClr="000000"/>
                </a:solidFill>
              </a:rPr>
              <a:t>Данные за 201</a:t>
            </a:r>
            <a:r>
              <a:rPr lang="en-GB" sz="900" i="1" kern="0" dirty="0">
                <a:solidFill>
                  <a:sysClr val="windowText" lastClr="000000"/>
                </a:solidFill>
              </a:rPr>
              <a:t>8</a:t>
            </a:r>
            <a:r>
              <a:rPr lang="ru-RU" sz="900" i="1" kern="0" dirty="0">
                <a:solidFill>
                  <a:sysClr val="windowText" lastClr="000000"/>
                </a:solidFill>
              </a:rPr>
              <a:t>-202</a:t>
            </a:r>
            <a:r>
              <a:rPr lang="en-GB" sz="900" i="1" kern="0" dirty="0">
                <a:solidFill>
                  <a:sysClr val="windowText" lastClr="000000"/>
                </a:solidFill>
              </a:rPr>
              <a:t>0</a:t>
            </a:r>
            <a:r>
              <a:rPr lang="ru-RU" sz="900" i="1" kern="0" dirty="0">
                <a:solidFill>
                  <a:sysClr val="windowText" lastClr="000000"/>
                </a:solidFill>
              </a:rPr>
              <a:t> гг.</a:t>
            </a:r>
            <a:r>
              <a:rPr lang="en-GB" sz="900" i="1" kern="0" dirty="0">
                <a:solidFill>
                  <a:sysClr val="windowText" lastClr="000000"/>
                </a:solidFill>
              </a:rPr>
              <a:t> </a:t>
            </a:r>
            <a:r>
              <a:rPr lang="ru-RU" sz="900" i="1" kern="0" dirty="0">
                <a:solidFill>
                  <a:sysClr val="windowText" lastClr="000000"/>
                </a:solidFill>
              </a:rPr>
              <a:t>Источник </a:t>
            </a:r>
            <a:r>
              <a:rPr lang="en-GB" sz="900" i="1" kern="0" dirty="0">
                <a:solidFill>
                  <a:sysClr val="windowText" lastClr="000000"/>
                </a:solidFill>
              </a:rPr>
              <a:t>SciVal</a:t>
            </a:r>
            <a:r>
              <a:rPr lang="en-US" sz="900" i="1" kern="0" dirty="0">
                <a:solidFill>
                  <a:sysClr val="windowText" lastClr="000000"/>
                </a:solidFill>
              </a:rPr>
              <a:t>:</a:t>
            </a:r>
            <a:endParaRPr lang="ru-RU" sz="900" i="1" kern="0" dirty="0">
              <a:solidFill>
                <a:sysClr val="windowText" lastClr="000000"/>
              </a:solidFill>
            </a:endParaRPr>
          </a:p>
          <a:p>
            <a:pPr algn="r">
              <a:defRPr/>
            </a:pPr>
            <a:r>
              <a:rPr lang="en-US" sz="900" i="1" u="sng" dirty="0">
                <a:solidFill>
                  <a:srgbClr val="007398"/>
                </a:solidFill>
              </a:rPr>
              <a:t>https://www.scival.com/overview/summary?uri=Country/643</a:t>
            </a:r>
          </a:p>
        </p:txBody>
      </p:sp>
      <p:grpSp>
        <p:nvGrpSpPr>
          <p:cNvPr id="4" name="Группа 3">
            <a:extLst>
              <a:ext uri="{FF2B5EF4-FFF2-40B4-BE49-F238E27FC236}">
                <a16:creationId xmlns:a16="http://schemas.microsoft.com/office/drawing/2014/main" id="{FC6306E9-4A9F-421B-9861-C23E5617E03D}"/>
              </a:ext>
            </a:extLst>
          </p:cNvPr>
          <p:cNvGrpSpPr>
            <a:grpSpLocks noChangeAspect="1"/>
          </p:cNvGrpSpPr>
          <p:nvPr/>
        </p:nvGrpSpPr>
        <p:grpSpPr>
          <a:xfrm>
            <a:off x="5603682" y="633601"/>
            <a:ext cx="2951278" cy="3672000"/>
            <a:chOff x="6242042" y="655933"/>
            <a:chExt cx="2646463" cy="3292746"/>
          </a:xfrm>
        </p:grpSpPr>
        <p:pic>
          <p:nvPicPr>
            <p:cNvPr id="28" name="Picture 27">
              <a:extLst>
                <a:ext uri="{FF2B5EF4-FFF2-40B4-BE49-F238E27FC236}">
                  <a16:creationId xmlns:a16="http://schemas.microsoft.com/office/drawing/2014/main" id="{20C1E26C-7550-4512-B32C-6B6D953E101A}"/>
                </a:ext>
              </a:extLst>
            </p:cNvPr>
            <p:cNvPicPr>
              <a:picLocks noChangeAspect="1"/>
            </p:cNvPicPr>
            <p:nvPr/>
          </p:nvPicPr>
          <p:blipFill>
            <a:blip r:embed="rId2"/>
            <a:stretch>
              <a:fillRect/>
            </a:stretch>
          </p:blipFill>
          <p:spPr>
            <a:xfrm>
              <a:off x="6242042" y="655933"/>
              <a:ext cx="2646463" cy="3292746"/>
            </a:xfrm>
            <a:prstGeom prst="rect">
              <a:avLst/>
            </a:prstGeom>
          </p:spPr>
        </p:pic>
        <p:cxnSp>
          <p:nvCxnSpPr>
            <p:cNvPr id="39" name="Straight Connector 38">
              <a:extLst>
                <a:ext uri="{FF2B5EF4-FFF2-40B4-BE49-F238E27FC236}">
                  <a16:creationId xmlns:a16="http://schemas.microsoft.com/office/drawing/2014/main" id="{BBDEC9DC-B765-4CCE-AC05-BF1FECAD346E}"/>
                </a:ext>
              </a:extLst>
            </p:cNvPr>
            <p:cNvCxnSpPr>
              <a:cxnSpLocks/>
            </p:cNvCxnSpPr>
            <p:nvPr/>
          </p:nvCxnSpPr>
          <p:spPr>
            <a:xfrm flipV="1">
              <a:off x="6807101" y="1944723"/>
              <a:ext cx="1812359" cy="126264"/>
            </a:xfrm>
            <a:prstGeom prst="line">
              <a:avLst/>
            </a:prstGeom>
            <a:ln w="9525">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764DF04-6859-4B33-848B-96DF4A5C899A}"/>
                </a:ext>
              </a:extLst>
            </p:cNvPr>
            <p:cNvCxnSpPr>
              <a:cxnSpLocks/>
            </p:cNvCxnSpPr>
            <p:nvPr/>
          </p:nvCxnSpPr>
          <p:spPr>
            <a:xfrm flipV="1">
              <a:off x="6807101" y="1833156"/>
              <a:ext cx="1812359" cy="126264"/>
            </a:xfrm>
            <a:prstGeom prst="line">
              <a:avLst/>
            </a:prstGeom>
            <a:ln w="9525">
              <a:solidFill>
                <a:schemeClr val="accent4">
                  <a:lumMod val="7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7" name="Группа 6">
            <a:extLst>
              <a:ext uri="{FF2B5EF4-FFF2-40B4-BE49-F238E27FC236}">
                <a16:creationId xmlns:a16="http://schemas.microsoft.com/office/drawing/2014/main" id="{65439E6B-A505-4163-A5B4-DAC4FF9BC08A}"/>
              </a:ext>
            </a:extLst>
          </p:cNvPr>
          <p:cNvGrpSpPr/>
          <p:nvPr/>
        </p:nvGrpSpPr>
        <p:grpSpPr>
          <a:xfrm>
            <a:off x="308239" y="837899"/>
            <a:ext cx="4768229" cy="3467702"/>
            <a:chOff x="117087" y="547392"/>
            <a:chExt cx="4768229" cy="3467702"/>
          </a:xfrm>
        </p:grpSpPr>
        <p:pic>
          <p:nvPicPr>
            <p:cNvPr id="22" name="Рисунок 21">
              <a:extLst>
                <a:ext uri="{FF2B5EF4-FFF2-40B4-BE49-F238E27FC236}">
                  <a16:creationId xmlns:a16="http://schemas.microsoft.com/office/drawing/2014/main" id="{5A3ADDEC-6E22-4430-8812-9EACF708F86D}"/>
                </a:ext>
              </a:extLst>
            </p:cNvPr>
            <p:cNvPicPr>
              <a:picLocks noChangeAspect="1"/>
            </p:cNvPicPr>
            <p:nvPr/>
          </p:nvPicPr>
          <p:blipFill rotWithShape="1">
            <a:blip r:embed="rId3"/>
            <a:srcRect l="51091" r="36223"/>
            <a:stretch/>
          </p:blipFill>
          <p:spPr>
            <a:xfrm>
              <a:off x="1763198" y="547392"/>
              <a:ext cx="1159959" cy="3467702"/>
            </a:xfrm>
            <a:prstGeom prst="rect">
              <a:avLst/>
            </a:prstGeom>
          </p:spPr>
        </p:pic>
        <p:pic>
          <p:nvPicPr>
            <p:cNvPr id="23" name="Рисунок 22">
              <a:extLst>
                <a:ext uri="{FF2B5EF4-FFF2-40B4-BE49-F238E27FC236}">
                  <a16:creationId xmlns:a16="http://schemas.microsoft.com/office/drawing/2014/main" id="{6C848458-02C8-4D35-A436-FA72F972F69C}"/>
                </a:ext>
              </a:extLst>
            </p:cNvPr>
            <p:cNvPicPr>
              <a:picLocks noChangeAspect="1"/>
            </p:cNvPicPr>
            <p:nvPr/>
          </p:nvPicPr>
          <p:blipFill rotWithShape="1">
            <a:blip r:embed="rId3"/>
            <a:srcRect r="81834"/>
            <a:stretch/>
          </p:blipFill>
          <p:spPr>
            <a:xfrm>
              <a:off x="117087" y="547392"/>
              <a:ext cx="1661032" cy="3467702"/>
            </a:xfrm>
            <a:prstGeom prst="rect">
              <a:avLst/>
            </a:prstGeom>
          </p:spPr>
        </p:pic>
        <p:pic>
          <p:nvPicPr>
            <p:cNvPr id="24" name="Рисунок 23">
              <a:extLst>
                <a:ext uri="{FF2B5EF4-FFF2-40B4-BE49-F238E27FC236}">
                  <a16:creationId xmlns:a16="http://schemas.microsoft.com/office/drawing/2014/main" id="{F142B3D2-9F4C-4B0E-B43B-2CAAA9F705A5}"/>
                </a:ext>
              </a:extLst>
            </p:cNvPr>
            <p:cNvPicPr>
              <a:picLocks noChangeAspect="1"/>
            </p:cNvPicPr>
            <p:nvPr/>
          </p:nvPicPr>
          <p:blipFill rotWithShape="1">
            <a:blip r:embed="rId3"/>
            <a:srcRect l="69380" r="22451"/>
            <a:stretch/>
          </p:blipFill>
          <p:spPr>
            <a:xfrm>
              <a:off x="2887549" y="547392"/>
              <a:ext cx="746999" cy="3467702"/>
            </a:xfrm>
            <a:prstGeom prst="rect">
              <a:avLst/>
            </a:prstGeom>
          </p:spPr>
        </p:pic>
        <p:pic>
          <p:nvPicPr>
            <p:cNvPr id="25" name="Рисунок 24">
              <a:extLst>
                <a:ext uri="{FF2B5EF4-FFF2-40B4-BE49-F238E27FC236}">
                  <a16:creationId xmlns:a16="http://schemas.microsoft.com/office/drawing/2014/main" id="{B9903D56-E542-4B0D-9EA0-4F7F22BE3579}"/>
                </a:ext>
              </a:extLst>
            </p:cNvPr>
            <p:cNvPicPr>
              <a:picLocks noChangeAspect="1"/>
            </p:cNvPicPr>
            <p:nvPr/>
          </p:nvPicPr>
          <p:blipFill rotWithShape="1">
            <a:blip r:embed="rId3"/>
            <a:srcRect l="78598" r="12034"/>
            <a:stretch/>
          </p:blipFill>
          <p:spPr>
            <a:xfrm>
              <a:off x="3534426" y="547392"/>
              <a:ext cx="856650" cy="3467702"/>
            </a:xfrm>
            <a:prstGeom prst="rect">
              <a:avLst/>
            </a:prstGeom>
          </p:spPr>
        </p:pic>
        <p:pic>
          <p:nvPicPr>
            <p:cNvPr id="27" name="Рисунок 26">
              <a:extLst>
                <a:ext uri="{FF2B5EF4-FFF2-40B4-BE49-F238E27FC236}">
                  <a16:creationId xmlns:a16="http://schemas.microsoft.com/office/drawing/2014/main" id="{EBD452F7-8D7B-45EF-A5F3-658308C1EEFC}"/>
                </a:ext>
              </a:extLst>
            </p:cNvPr>
            <p:cNvPicPr>
              <a:picLocks noChangeAspect="1"/>
            </p:cNvPicPr>
            <p:nvPr/>
          </p:nvPicPr>
          <p:blipFill rotWithShape="1">
            <a:blip r:embed="rId3"/>
            <a:srcRect l="94512"/>
            <a:stretch/>
          </p:blipFill>
          <p:spPr>
            <a:xfrm>
              <a:off x="4383452" y="547392"/>
              <a:ext cx="501864" cy="3467702"/>
            </a:xfrm>
            <a:prstGeom prst="rect">
              <a:avLst/>
            </a:prstGeom>
          </p:spPr>
        </p:pic>
      </p:grpSp>
      <p:sp>
        <p:nvSpPr>
          <p:cNvPr id="17" name="Прямоугольник 16">
            <a:extLst>
              <a:ext uri="{FF2B5EF4-FFF2-40B4-BE49-F238E27FC236}">
                <a16:creationId xmlns:a16="http://schemas.microsoft.com/office/drawing/2014/main" id="{C34341E1-7372-4151-AA1B-5DED7763F349}"/>
              </a:ext>
            </a:extLst>
          </p:cNvPr>
          <p:cNvSpPr/>
          <p:nvPr/>
        </p:nvSpPr>
        <p:spPr>
          <a:xfrm>
            <a:off x="-1" y="0"/>
            <a:ext cx="7568774" cy="646331"/>
          </a:xfrm>
          <a:prstGeom prst="rect">
            <a:avLst/>
          </a:prstGeom>
        </p:spPr>
        <p:txBody>
          <a:bodyPr wrap="square">
            <a:spAutoFit/>
          </a:bodyPr>
          <a:lstStyle/>
          <a:p>
            <a:r>
              <a:rPr lang="ru-RU" dirty="0">
                <a:solidFill>
                  <a:srgbClr val="FF6C00"/>
                </a:solidFill>
                <a:latin typeface="PTSerif-Regular"/>
              </a:rPr>
              <a:t>Что мы вместе добились за последние годы?</a:t>
            </a:r>
            <a:br>
              <a:rPr lang="ru-RU" dirty="0">
                <a:solidFill>
                  <a:srgbClr val="FF6C00"/>
                </a:solidFill>
                <a:latin typeface="PTSerif-Regular"/>
              </a:rPr>
            </a:br>
            <a:r>
              <a:rPr lang="ru-RU" dirty="0">
                <a:solidFill>
                  <a:srgbClr val="FF6C00"/>
                </a:solidFill>
                <a:latin typeface="PTSerif-Regular"/>
              </a:rPr>
              <a:t>Динамика научных публикаций за три года </a:t>
            </a:r>
            <a:endParaRPr lang="ru-RU" dirty="0">
              <a:solidFill>
                <a:srgbClr val="FF6C00"/>
              </a:solidFill>
            </a:endParaRPr>
          </a:p>
        </p:txBody>
      </p:sp>
    </p:spTree>
    <p:extLst>
      <p:ext uri="{BB962C8B-B14F-4D97-AF65-F5344CB8AC3E}">
        <p14:creationId xmlns:p14="http://schemas.microsoft.com/office/powerpoint/2010/main" val="2624239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153EE35-0DF0-41F6-95BD-F087D5705331}"/>
              </a:ext>
            </a:extLst>
          </p:cNvPr>
          <p:cNvSpPr/>
          <p:nvPr/>
        </p:nvSpPr>
        <p:spPr>
          <a:xfrm>
            <a:off x="-1" y="0"/>
            <a:ext cx="7568774" cy="646331"/>
          </a:xfrm>
          <a:prstGeom prst="rect">
            <a:avLst/>
          </a:prstGeom>
        </p:spPr>
        <p:txBody>
          <a:bodyPr wrap="square">
            <a:spAutoFit/>
          </a:bodyPr>
          <a:lstStyle/>
          <a:p>
            <a:r>
              <a:rPr lang="ru-RU" dirty="0">
                <a:solidFill>
                  <a:srgbClr val="FF6C00"/>
                </a:solidFill>
                <a:latin typeface="PTSerif-Regular"/>
              </a:rPr>
              <a:t>Как </a:t>
            </a:r>
            <a:r>
              <a:rPr lang="ru-RU" u="sng" dirty="0">
                <a:solidFill>
                  <a:srgbClr val="FF6C00"/>
                </a:solidFill>
                <a:latin typeface="PTSerif-Regular"/>
              </a:rPr>
              <a:t>оценить потребность </a:t>
            </a:r>
            <a:r>
              <a:rPr lang="ru-RU" dirty="0">
                <a:solidFill>
                  <a:srgbClr val="FF6C00"/>
                </a:solidFill>
                <a:latin typeface="PTSerif-Regular"/>
              </a:rPr>
              <a:t>в полнотекстовых ресурсах?</a:t>
            </a:r>
          </a:p>
          <a:p>
            <a:r>
              <a:rPr lang="ru-RU" i="1" dirty="0">
                <a:solidFill>
                  <a:srgbClr val="FF6C00"/>
                </a:solidFill>
                <a:latin typeface="PTSerif-Regular"/>
              </a:rPr>
              <a:t>Что ещё актуально в приоритетной области исследований?</a:t>
            </a:r>
            <a:endParaRPr lang="ru-RU" i="1" dirty="0">
              <a:solidFill>
                <a:srgbClr val="FF6C00"/>
              </a:solidFill>
            </a:endParaRPr>
          </a:p>
        </p:txBody>
      </p:sp>
      <p:pic>
        <p:nvPicPr>
          <p:cNvPr id="3" name="Рисунок 2">
            <a:extLst>
              <a:ext uri="{FF2B5EF4-FFF2-40B4-BE49-F238E27FC236}">
                <a16:creationId xmlns:a16="http://schemas.microsoft.com/office/drawing/2014/main" id="{7E3A8B64-993C-4562-99A6-976380958FFA}"/>
              </a:ext>
            </a:extLst>
          </p:cNvPr>
          <p:cNvPicPr>
            <a:picLocks noChangeAspect="1"/>
          </p:cNvPicPr>
          <p:nvPr/>
        </p:nvPicPr>
        <p:blipFill>
          <a:blip r:embed="rId3"/>
          <a:stretch>
            <a:fillRect/>
          </a:stretch>
        </p:blipFill>
        <p:spPr>
          <a:xfrm>
            <a:off x="0" y="632280"/>
            <a:ext cx="9144000" cy="4195079"/>
          </a:xfrm>
          <a:prstGeom prst="rect">
            <a:avLst/>
          </a:prstGeom>
        </p:spPr>
      </p:pic>
      <p:pic>
        <p:nvPicPr>
          <p:cNvPr id="4" name="Рисунок 3">
            <a:extLst>
              <a:ext uri="{FF2B5EF4-FFF2-40B4-BE49-F238E27FC236}">
                <a16:creationId xmlns:a16="http://schemas.microsoft.com/office/drawing/2014/main" id="{C6AEA826-1424-49D5-81F3-A5C100E8E963}"/>
              </a:ext>
            </a:extLst>
          </p:cNvPr>
          <p:cNvPicPr>
            <a:picLocks noChangeAspect="1"/>
          </p:cNvPicPr>
          <p:nvPr/>
        </p:nvPicPr>
        <p:blipFill>
          <a:blip r:embed="rId4"/>
          <a:stretch>
            <a:fillRect/>
          </a:stretch>
        </p:blipFill>
        <p:spPr>
          <a:xfrm>
            <a:off x="5625481" y="746580"/>
            <a:ext cx="2586965" cy="4195079"/>
          </a:xfrm>
          <a:prstGeom prst="rect">
            <a:avLst/>
          </a:prstGeom>
          <a:ln>
            <a:noFill/>
          </a:ln>
          <a:effectLst>
            <a:outerShdw blurRad="292100" dist="139700" dir="2700000" algn="tl" rotWithShape="0">
              <a:srgbClr val="333333">
                <a:alpha val="65000"/>
              </a:srgbClr>
            </a:outerShdw>
          </a:effectLst>
        </p:spPr>
      </p:pic>
      <p:sp>
        <p:nvSpPr>
          <p:cNvPr id="2" name="Прямоугольник 1">
            <a:extLst>
              <a:ext uri="{FF2B5EF4-FFF2-40B4-BE49-F238E27FC236}">
                <a16:creationId xmlns:a16="http://schemas.microsoft.com/office/drawing/2014/main" id="{33F14F86-41C0-4E19-9206-3217999150F3}"/>
              </a:ext>
            </a:extLst>
          </p:cNvPr>
          <p:cNvSpPr/>
          <p:nvPr/>
        </p:nvSpPr>
        <p:spPr>
          <a:xfrm>
            <a:off x="2501900" y="4211651"/>
            <a:ext cx="2192027" cy="62365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03047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68372E7-B29C-4DA3-9B6E-A39BC5BE1011}"/>
              </a:ext>
            </a:extLst>
          </p:cNvPr>
          <p:cNvPicPr>
            <a:picLocks noChangeAspect="1"/>
          </p:cNvPicPr>
          <p:nvPr/>
        </p:nvPicPr>
        <p:blipFill>
          <a:blip r:embed="rId3"/>
          <a:stretch>
            <a:fillRect/>
          </a:stretch>
        </p:blipFill>
        <p:spPr>
          <a:xfrm>
            <a:off x="0" y="782568"/>
            <a:ext cx="9144000" cy="4217297"/>
          </a:xfrm>
          <a:prstGeom prst="rect">
            <a:avLst/>
          </a:prstGeom>
        </p:spPr>
      </p:pic>
      <p:sp>
        <p:nvSpPr>
          <p:cNvPr id="4" name="Прямоугольник 3">
            <a:extLst>
              <a:ext uri="{FF2B5EF4-FFF2-40B4-BE49-F238E27FC236}">
                <a16:creationId xmlns:a16="http://schemas.microsoft.com/office/drawing/2014/main" id="{72FC79FE-D6E6-411C-8389-CBC2F13C99D3}"/>
              </a:ext>
            </a:extLst>
          </p:cNvPr>
          <p:cNvSpPr/>
          <p:nvPr/>
        </p:nvSpPr>
        <p:spPr>
          <a:xfrm>
            <a:off x="-1" y="0"/>
            <a:ext cx="7568774" cy="646331"/>
          </a:xfrm>
          <a:prstGeom prst="rect">
            <a:avLst/>
          </a:prstGeom>
        </p:spPr>
        <p:txBody>
          <a:bodyPr wrap="square">
            <a:spAutoFit/>
          </a:bodyPr>
          <a:lstStyle/>
          <a:p>
            <a:r>
              <a:rPr lang="ru-RU" dirty="0">
                <a:solidFill>
                  <a:srgbClr val="FF6C00"/>
                </a:solidFill>
                <a:latin typeface="PTSerif-Regular"/>
              </a:rPr>
              <a:t>Как </a:t>
            </a:r>
            <a:r>
              <a:rPr lang="ru-RU" u="sng" dirty="0">
                <a:solidFill>
                  <a:srgbClr val="FF6C00"/>
                </a:solidFill>
                <a:latin typeface="PTSerif-Regular"/>
              </a:rPr>
              <a:t>оценить потребность </a:t>
            </a:r>
            <a:r>
              <a:rPr lang="ru-RU" dirty="0">
                <a:solidFill>
                  <a:srgbClr val="FF6C00"/>
                </a:solidFill>
                <a:latin typeface="PTSerif-Regular"/>
              </a:rPr>
              <a:t>в полнотекстовых ресурсах?</a:t>
            </a:r>
          </a:p>
          <a:p>
            <a:r>
              <a:rPr lang="ru-RU" i="1" dirty="0">
                <a:solidFill>
                  <a:srgbClr val="FF6C00"/>
                </a:solidFill>
                <a:latin typeface="PTSerif-Regular"/>
              </a:rPr>
              <a:t>Что ещё актуально в приоритетной области исследований?</a:t>
            </a:r>
            <a:endParaRPr lang="ru-RU" i="1" dirty="0">
              <a:solidFill>
                <a:srgbClr val="FF6C00"/>
              </a:solidFill>
            </a:endParaRPr>
          </a:p>
        </p:txBody>
      </p:sp>
      <p:sp>
        <p:nvSpPr>
          <p:cNvPr id="6" name="Прямоугольник 5">
            <a:extLst>
              <a:ext uri="{FF2B5EF4-FFF2-40B4-BE49-F238E27FC236}">
                <a16:creationId xmlns:a16="http://schemas.microsoft.com/office/drawing/2014/main" id="{E4C62A08-72E3-40BF-8CD1-20FF63026BB1}"/>
              </a:ext>
            </a:extLst>
          </p:cNvPr>
          <p:cNvSpPr/>
          <p:nvPr/>
        </p:nvSpPr>
        <p:spPr>
          <a:xfrm>
            <a:off x="3307743" y="2472856"/>
            <a:ext cx="739472" cy="23058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5267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C010906-DF74-41BE-93FD-FDDD076DFCAC}"/>
              </a:ext>
            </a:extLst>
          </p:cNvPr>
          <p:cNvPicPr>
            <a:picLocks noChangeAspect="1"/>
          </p:cNvPicPr>
          <p:nvPr/>
        </p:nvPicPr>
        <p:blipFill>
          <a:blip r:embed="rId3"/>
          <a:stretch>
            <a:fillRect/>
          </a:stretch>
        </p:blipFill>
        <p:spPr>
          <a:xfrm>
            <a:off x="0" y="606576"/>
            <a:ext cx="9144001" cy="3940059"/>
          </a:xfrm>
          <a:prstGeom prst="rect">
            <a:avLst/>
          </a:prstGeom>
        </p:spPr>
      </p:pic>
      <p:sp>
        <p:nvSpPr>
          <p:cNvPr id="4" name="Прямоугольник 3">
            <a:extLst>
              <a:ext uri="{FF2B5EF4-FFF2-40B4-BE49-F238E27FC236}">
                <a16:creationId xmlns:a16="http://schemas.microsoft.com/office/drawing/2014/main" id="{3E5FB886-C018-4D92-83FF-AF6B2274B34B}"/>
              </a:ext>
            </a:extLst>
          </p:cNvPr>
          <p:cNvSpPr/>
          <p:nvPr/>
        </p:nvSpPr>
        <p:spPr>
          <a:xfrm>
            <a:off x="-1" y="0"/>
            <a:ext cx="7568774" cy="646331"/>
          </a:xfrm>
          <a:prstGeom prst="rect">
            <a:avLst/>
          </a:prstGeom>
        </p:spPr>
        <p:txBody>
          <a:bodyPr wrap="square">
            <a:spAutoFit/>
          </a:bodyPr>
          <a:lstStyle/>
          <a:p>
            <a:r>
              <a:rPr lang="ru-RU" dirty="0">
                <a:solidFill>
                  <a:srgbClr val="FF6C00"/>
                </a:solidFill>
                <a:latin typeface="PTSerif-Regular"/>
              </a:rPr>
              <a:t>Как </a:t>
            </a:r>
            <a:r>
              <a:rPr lang="ru-RU" u="sng" dirty="0">
                <a:solidFill>
                  <a:srgbClr val="FF6C00"/>
                </a:solidFill>
                <a:latin typeface="PTSerif-Regular"/>
              </a:rPr>
              <a:t>оценить потребность </a:t>
            </a:r>
            <a:r>
              <a:rPr lang="ru-RU" dirty="0">
                <a:solidFill>
                  <a:srgbClr val="FF6C00"/>
                </a:solidFill>
                <a:latin typeface="PTSerif-Regular"/>
              </a:rPr>
              <a:t>в полнотекстовых ресурсах?</a:t>
            </a:r>
          </a:p>
          <a:p>
            <a:r>
              <a:rPr lang="ru-RU" i="1" dirty="0">
                <a:solidFill>
                  <a:srgbClr val="FF6C00"/>
                </a:solidFill>
                <a:latin typeface="PTSerif-Regular"/>
              </a:rPr>
              <a:t>Что ещё актуально в приоритетной области исследований?</a:t>
            </a:r>
            <a:endParaRPr lang="ru-RU" i="1" dirty="0">
              <a:solidFill>
                <a:srgbClr val="FF6C00"/>
              </a:solidFill>
            </a:endParaRPr>
          </a:p>
        </p:txBody>
      </p:sp>
    </p:spTree>
    <p:extLst>
      <p:ext uri="{BB962C8B-B14F-4D97-AF65-F5344CB8AC3E}">
        <p14:creationId xmlns:p14="http://schemas.microsoft.com/office/powerpoint/2010/main" val="3188454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66B8C3E-C17B-4756-839B-D47A251BFA8A}"/>
              </a:ext>
            </a:extLst>
          </p:cNvPr>
          <p:cNvPicPr>
            <a:picLocks noChangeAspect="1"/>
          </p:cNvPicPr>
          <p:nvPr/>
        </p:nvPicPr>
        <p:blipFill>
          <a:blip r:embed="rId3"/>
          <a:stretch>
            <a:fillRect/>
          </a:stretch>
        </p:blipFill>
        <p:spPr>
          <a:xfrm>
            <a:off x="0" y="1008159"/>
            <a:ext cx="9144000" cy="4094901"/>
          </a:xfrm>
          <a:prstGeom prst="rect">
            <a:avLst/>
          </a:prstGeom>
        </p:spPr>
      </p:pic>
      <p:pic>
        <p:nvPicPr>
          <p:cNvPr id="2" name="Рисунок 1">
            <a:extLst>
              <a:ext uri="{FF2B5EF4-FFF2-40B4-BE49-F238E27FC236}">
                <a16:creationId xmlns:a16="http://schemas.microsoft.com/office/drawing/2014/main" id="{A566B561-3112-4985-BF27-EF3B73AAF65A}"/>
              </a:ext>
            </a:extLst>
          </p:cNvPr>
          <p:cNvPicPr>
            <a:picLocks noChangeAspect="1"/>
          </p:cNvPicPr>
          <p:nvPr/>
        </p:nvPicPr>
        <p:blipFill>
          <a:blip r:embed="rId4"/>
          <a:stretch>
            <a:fillRect/>
          </a:stretch>
        </p:blipFill>
        <p:spPr>
          <a:xfrm>
            <a:off x="4699000" y="1483328"/>
            <a:ext cx="4105946" cy="3563841"/>
          </a:xfrm>
          <a:prstGeom prst="rect">
            <a:avLst/>
          </a:prstGeom>
          <a:ln>
            <a:noFill/>
          </a:ln>
          <a:effectLst>
            <a:outerShdw blurRad="292100" dist="139700" dir="2700000" algn="tl" rotWithShape="0">
              <a:srgbClr val="333333">
                <a:alpha val="65000"/>
              </a:srgbClr>
            </a:outerShdw>
          </a:effectLst>
        </p:spPr>
      </p:pic>
      <p:sp>
        <p:nvSpPr>
          <p:cNvPr id="6" name="Прямоугольник 5">
            <a:extLst>
              <a:ext uri="{FF2B5EF4-FFF2-40B4-BE49-F238E27FC236}">
                <a16:creationId xmlns:a16="http://schemas.microsoft.com/office/drawing/2014/main" id="{F8ACA2CB-4AB3-421B-BDFC-0A6613AB0BC0}"/>
              </a:ext>
            </a:extLst>
          </p:cNvPr>
          <p:cNvSpPr/>
          <p:nvPr/>
        </p:nvSpPr>
        <p:spPr>
          <a:xfrm>
            <a:off x="-1" y="0"/>
            <a:ext cx="7568774" cy="646331"/>
          </a:xfrm>
          <a:prstGeom prst="rect">
            <a:avLst/>
          </a:prstGeom>
        </p:spPr>
        <p:txBody>
          <a:bodyPr wrap="square">
            <a:spAutoFit/>
          </a:bodyPr>
          <a:lstStyle/>
          <a:p>
            <a:r>
              <a:rPr lang="ru-RU" dirty="0">
                <a:solidFill>
                  <a:srgbClr val="FF6C00"/>
                </a:solidFill>
                <a:latin typeface="PTSerif-Regular"/>
              </a:rPr>
              <a:t>Как </a:t>
            </a:r>
            <a:r>
              <a:rPr lang="ru-RU" u="sng" dirty="0">
                <a:solidFill>
                  <a:srgbClr val="FF6C00"/>
                </a:solidFill>
                <a:latin typeface="PTSerif-Regular"/>
              </a:rPr>
              <a:t>оценить потребность </a:t>
            </a:r>
            <a:r>
              <a:rPr lang="ru-RU" dirty="0">
                <a:solidFill>
                  <a:srgbClr val="FF6C00"/>
                </a:solidFill>
                <a:latin typeface="PTSerif-Regular"/>
              </a:rPr>
              <a:t>в полнотекстовых ресурсах?</a:t>
            </a:r>
          </a:p>
          <a:p>
            <a:r>
              <a:rPr lang="ru-RU" i="1" dirty="0">
                <a:solidFill>
                  <a:srgbClr val="FF6C00"/>
                </a:solidFill>
                <a:latin typeface="PTSerif-Regular"/>
              </a:rPr>
              <a:t>Что ещё актуально в приоритетной области исследований?</a:t>
            </a:r>
            <a:endParaRPr lang="ru-RU" i="1" dirty="0">
              <a:solidFill>
                <a:srgbClr val="FF6C00"/>
              </a:solidFill>
            </a:endParaRPr>
          </a:p>
        </p:txBody>
      </p:sp>
    </p:spTree>
    <p:extLst>
      <p:ext uri="{BB962C8B-B14F-4D97-AF65-F5344CB8AC3E}">
        <p14:creationId xmlns:p14="http://schemas.microsoft.com/office/powerpoint/2010/main" val="316672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UUExQWFBQWGRsbFhgXFR8YGBkaGh4YGBwZHxgdHSggGB0lHR0cITMhKikrLjIuHB8zODUtNygtLysBCgoKDg0OGxAQGywkICQvLCw0MjQsLCw0LC8sLCwsLCwsLCwsLCwsLCwsLCwsLCwsLCwsLCwsLCwsLCwsLCwsLP/AABEIAFQBFQMBEQACEQEDEQH/xAAcAAACAgMBAQAAAAAAAAAAAAAABwUGAQQIAwL/xABDEAACAQMABwUEBggFBAMAAAABAgMABBEFBgcSITFRE0FhcYEikaGxMkJScpKyIzQ1YnOCosEUM0PR4URTY/AVJCX/xAAaAQEAAwEBAQAAAAAAAAAAAAAAAwQFAgEG/8QALBEAAgIBAwMCBgMBAQEAAAAAAAECAxEEEjEhMkEFMxMiUWFxgRRCUpGxFf/aAAwDAQACEQMRAD8Ab2sGnIrOIyzHA5KB9Jm+yB1rqMXJ4RHbbGuO6QnNP7Qru5JCN/h4+5Yz7Xq/MnyxVuNMV9zHt1tk+OiKpLKzHLMWPUkk+81LjBUbb5Pez0jLEcxSyR/dcr8jXjinydRslHteC86qbS5kdY7siSMkDtMYdM95xwYde+oZ0LGYl6jXSTxPqhwCqhrmaAKAKAKAKAKAKAKAKAKAKAKAKAKAKAKAKAKAKAKAKAKAKAKAKAKAKAKAKAQu0jTZubxxn9HCTGg7sg4Y+pHwFXqY7YmFrLd9jXhdCq1IVC6aM2aXkqB23IsjIVyd71AHCoXfFF2GhsksvoaWltQr6AZ7Iyr1i9v+ke18K6jbFnFmjth4z+DS0DqzcXUyxrG6jI33ZCFQd5JI547uZr2U1FZOKtPOyWMHREaAAAcgMD0qgfQo+qAKAwTQADQGaAKAKAwTQADQGaAKAKAKAKAwTQADQGaAKAKAKAKAKAKAKAKAKAxvDrQGaAKA5ivc9o+ee+2fPJzWkuD5mfc8n3oq5EU0UjLvKjqxXqFIJFeSWVg9rltkm/DOidEacgul3oJVfqAfaXwK81NUJRceT6Gu2E1mLJGuSQKAKA8rm4WNWd2CooyzE4AA7yaJZPG0llij1q2myyMUtP0UY/1CPbbxGfoD41bhQl3GTfr5N4r4KJdXskpzJI7nqzE/M1MklwUJTlLlmbXSEsRzHK6H91yPkaNJ8nsZyjwy/ak7RJu2SG6PaI7BQ5GHUk4GSOBXNQWUrGUX9NrZblGfkblVTWFrrptK7NjDZ7rMODSniAeijkT4nh51Yrpz1kZup1217YC00hpiec5lmkfzY493IVZUUuEZs7Zz7ma9tdyRnMbsh6qxX5V60nycxk48PBd9V9pU8LBLn9NF3t/qL45+sPA8fGoJ0J8F2nXSi8T6ob9hepNGskbB0YZUj/3n4VVaaeGa8ZKSyiM1z0w1pZyzJxcABM8t5iFB9M59K6rjulgj1Fvw63JCIfT90X7Q3Eu/nOe0I+GcY8Ku7I8YMJ32N53Mtl5tOuGtY40ws+CJZcdDgFRyBI4k9eVRKhbs+C3LXz2JLnyyk3d9JKd6SR3J72Yn51MklwUZTlLueTY0bpq4tyDFM6Y7gx3fwngaOKfJ1C2cO1jZ1C19F2RBcbqT/VI4LJjoO5sd3f3dKqW1beq4NbS6v4nyy5/9L3UJeEntF1qnkupIUkaOKJt0BCVLEfSLEc+OfDGKuVVrbkxdXqJuxxTwkbWzDWmYXSW8sjSRy5A3ySVYAsCCeODjGPEV5dWtuUd6LUT37JPKY4qqGuamlr0QQyyniI0ZvwgmvUsvBzOW2Ll9DnzSGsl1NIZHnkBJyArlVXwABwKvqEUsYPn56iyTy2xtbL9YZLuB1mO88RA3u9lIyCfHmKq3QUX0NbR3OyHzcoldcdZ47CHfYb0jcI06nqeijvNcVwc2S6i9VRy+RLaZ1tu7okyTMB9hCUUeGAePrmrka4xMWzU2T5ZDLIQcgkHrnj767ICd0PrleWxG5MzKPqSEup8OJyPQiuJVRkWK9VbDhjo1Q1jS/g7RRusDuyLnO63ge8HmKpzg4vBtUXK2O5Co2latvbXLSqpMMzFg3crHiynoc8R4HwNWqZ7lgydZQ4T3LhlOqUpn3FIVIZSVYciDgj1FOT1Np5RZdFa/X0GMS9ov2ZRvD38G+NRypiyzDWWx85GLqttHguSI5h2Ep4DJyjHoG7j4Gq86XHqjRo1sLOkujLvUJdFNte1iJcWiHCqA0uO9jxVfIDj5kdKtUQ/szK197z8NfsWlWTML5q7synnQSTOIFbiqlcvjqR9Xy51Xnek8Iv06CU1mTwe+ldlM6DMEqS/ut7Deh5fKkdQvJ1Z6fJdYvJ46o7P7o3Mb3EfZRRsHOWUlipyFAUnmRxPSll0dvQ80+jnvTmsJFv2q6wm2txDGcST5GRzVB9I+Gc499RUw3PLLetu2Q2rliTq4YhbtU9Qp71e1JEUPczDJbHPdXp41FO1R6FyjRytW59ESumtlc0aF4JBMQMlCu6x8uOCfCuY3pvqS2enySzF5F6wwcHgRzBqczi/7JdYjFP8A4Vz+jlzuZ+rJjP8AUBjzx1qC+GVuNDQX4lsfDLptW/Z0n3k/MKho7y5rvZf6EXV0wzc0ToyW5lWKFd527u4DvJPcB1ryUlFZZ3XXKyW2IwodkbbntXID9AmVz55zVf8AkfY0V6d06y6lH1k1emspezmHPijj6LjqD16ip4TUllFG6mVUsSI2CZkZXUlWUgqRzBHEGun1Ik2nlHRWqulxd2sU/ew9odGU7rD3g+mKz5x2ywfRU2fEgpCK1y/X7r+M/wAzV2vtRh6r3pfk2dn37Rtvvn8rV5b2M90nvROgqon0BDa5/qF1/Bk/Ka6h3Iiv9uX4ZzpWgfODV2J/RufNPk1VtR4NX07iRW9q960mkHQnhEqKB5qHJ/q+FSULEclfXzbtx9CtaH0ebieOFSAZGCgnkM99SSltWSrXBzkoryMufZGm77Fy2/8AvIN0nyByPjVZah/Q036dHHSRS9L6j3tu2DC0i9zRAuD6DiPUVNG2L8lKzSWwfGfwMzZhq7Ja27mYFXlYNud6qBgZ6HmcVXumpPoaejpdcPm5Zb7q1SVCkih0bgVYZB9KhTwW3FNYYv8ATWymFyWtpDEfsN7a+h+kPeasR1D8mfZ6fB9jwUrSmz6+g49l2q/aibe/p4N8KmV0WU56K2PjJWZIypIYFSOYIwR6VIVWmujPih4O3ZXrC1zbtHIcyQEDJ5sh+iT1IwR7utU7obXlG3ornZDD5Qo9Ybsy3U8h+tI3uyQPhirUFiKRk3S3WN/clNnmjFuL+JWGVTMjDrucQPLexXNssRJNHXvtWfHUf9UTfCgCgEXtWui+kHHdGiIPdvH4sau0LETD10s2lY0ba9rNFH/3HRPxMF/vUknhZK1cd0kvqdLWtusaKiDCqAFHQDhWc3k+kSSWEetD0RW1PRohv2KjAlRZMDqSyt8Vz61dpeYmHroKNvTz1KxYXBjljcHBR1YHyINSNZWCrB7ZJjq2ovvaMc9WjPvYVUp7za1rzQ/0I2rhhjc2L6OUQyz49pn3AegUAn4n4VV1D64Nf0+GIOQyKrmiVLaho0TWEjY9uLDqemCN7+nPwqWmWJFXWQ3VP7CIq6YI4Ni9yTbzIeSSZH8wGflVTULqbHp0swa+4uNcv1+6/jP8zVivtRnar3pfk2dn37Rtvvn8rV5b2M90nvROgqon0BDa5/qF1/Bk/Ka6h3Iiv9uX4ZzpWgfODV2J/RufNPk1VtR4NX03iRG7XtBMk4ulBMcgAc/ZdRgZ6ZAHurqifTaR6+lqW9cMX0blSCpIIOQRwIPWpzPTaeUX3QO1G4iAW4UTqPrfRk9Tyb3DzqCVCfBfq1849J9Riava5Wt57Mcm7Jj/AC3G63p3N6Gq8q5R5NCrU12dE+pYa4LAUAUAUBSNquiYXs3mZQJY8br8ickDdPUGpqZNSwUtbXF1uT5QkquGIMPYux/xMw7jFx/EKg1HCNH07uZR9LQlJ5VPNZHB9GNTReUijYsTa+5Ytl16ItIR73ASBkHmeI+Ix61HcswLGhmo2rPnoPeqRuhQBQCF2nQldIzZ+sFYeRUVepfyGFrVi5kFoS5EVzBIeSSxsfJWVj8q7ksxaIKpbZxf3OllbIyOIPKs4+kM0Ak9r92Hvgo/04lVvvEs/wAmFXKF8pi+oSTt/CKVBHvMqjmSB7zipn0KUVl4HbtOTd0Ww6GIe4gVTp7za1vsf8EfVwxBxbGbwNayxfWSTex4MB/cGqmoXzZNn0+Wa2vuMKoC+VvaJeiLR9wTzddweJc7vyJPpUlSzNFfVT21NnP9Xj58bexSM9jcN3F1A9B/zVXUco1/Tl8j/Ivdcv1+6/jP8zU9fajP1XvS/Js7Pv2jbffP5Wpb2M90nvROgqoH0BDa5/qF1/Bk/Ka6h3Iiv9uX4ZzpWgfODV2J/RufNPk1VtR4NX03iQyrm3WRSjqGRhhlIyCPKqyeDSaTWGLnWDZUjZa0fcP/AG5CSvkG4keuasR1D/sZ1vp6fWDwLzTWrV1af58TKv2h7SH+YcKsRnGXBn2UWV9yItWIIIOCORHAiuiFdBx7PNdBNAyXLjtIsDfPN1OcE9SMYPpVS2vD6GzpNVujib6ooun9fLueZmjmeKME9mqHd9nuJI4knxqaNMUupRt1lkpfK8I2tEbTLyLhIVnX98brfiXHxBryVEXwdV6+yPd1LPHtchx7VvIG8GUj31H/AB39S1/9GH0ZTdctdpb/AAm72UKnO4Dkse4se/HSpq6lAp6nVSt6cIqtSFQbexnRJSKW4YY7QhU8VXJJ8iTj+U1V1EsvBr+n1tRc35K1tW0KYLvtgP0c/EHu3xwYfI+tSUSzHBW11TjZu8MpcblSCCQQQQRzBHEGpiknh5Q2dXNqURQLdhlkHAuq7yt4kDiD5A1VnQ8/Ka1Wvi1ifJsaV2rW6DEEbyt1Ybi/H2vhXkaJPk6n6hBdqyaurG04zTrFcRqgkYKrITwY8ACD3E8M+Nezowso4p1+6W2S5PjbJoMsI7tRndHZyfdySp95I9RXunl/U89QqylNCpqyZQy9S9pKwxLDdhiE4JIoyd3uDDmcdRn+9V7KMvMTT0+uUY7bP+kzpnalbIh/w4eWQj2cqVQHxzxPkBXEaJPkms19aXy9WKG8unldpJDvO5JYnvJq2lhYRkSk5PLLLs20Gbm8RiP0cJDue7I+ivq3wBqO6W2JZ0dW+zPhDJ2rfs6T7yfmFVqO80dd7L/Qi6umGTGq2sEljOJU4g8HTuZenge8H/muZwUlgmoudUtyGtDtQsSm8xkVvsdmSc+Y9n41V+BI1Vr6msi7151xa/cKoKQJxVTzJ+03+1WK69hn6nVO54XBVgKkKh0DqDoY2tlGjDEjZd/Bm449BgehqjbLdLJ9Bpa/h1pPkUe0exMOkJ8jg5EinqGGT/VvD0q1U8wRk6yO25kHou+aCaOZPpRsGHp3evKu5LKwQVzcJKS8Dy0Pr7ZToGMywtj2kkO6QfAngw8RVKVUk+Dcr1dU1nOPyVbaJr3DJA1tbN2hfhI4HsheZAP1ieWeWM1LVU08sq6vVxcXCArKsmUOPY1YlLaSUj/Mf2fJRj55qpe/mwbPp8MVt/UretG0e6M7rbOIokYqPYVi2OG8d4HGegqSFMcdStfrrN7UOiRI6ubVSMLeJn/yRj8yf7e6uZ6f/JJT6h4sX7LPe6+6OMTb0okBB9js2JbwwV4etRqqeSzLV045yIuVgWJAwCTgdB3CrqMNtN9CW1d0LNc7/Y59jd3seO9j5GuJyUeSamqc87SZ1x1EntpGeJDLASSpQZZB9ll58Otc12prryTajRzg8xWUU2pSkFAFAXXVDZ/NcsHmUwwczng7+Cju8zUNlyXBd0+jlN5l0Q6rW2WNFRFCooAUDkAKpt5NqKUVhGlp/Q0d5C0Mo4HkRzVu5h4iuoycXlHFtUbI7ZCM1m1SuLJj2i70fdKoypHj9k+B+NXYWKRh3aadXPH1ICuyuFeguOoWqE1zPHKylIEZWLMMb26QwVeueHHpUNtiSx5Lml00pyUnwO26tlkRkdQyMCGU8iDzFUk8G20msMSmuOoM1qzPCplt+YI4sngw7wOvvxVyu1S6PkxdRo5VvMeqKZUxSCgJnV3Vi4vWAiT2c+1I3BF9e8+AridijyT06edr6IemrGgI7KERR8Tzdzzdup/sKpTm5PLNymmNUdqIbav+zpPvJ+YV3T3kGu9l/oRdXTDN7/4mbsBcBCYclSw4gEYzn7PPnXm5ZwSfClt346GjXpGfSKSQACSeAA4knoB30CWeBnbPdQWDrc3a4C8Y4jzJ7mYd2OYFVrbvETU0mjae+f8AwalVjUKtr5qmL+IFSFnj/wAtjyI70Pgevcakrs2MranTq6P3QkNKaLltn3Jo2jbxHA+IPIjyq7GSl1RhzrlB4kjTr04CgLPqnqXPesp3THB9aRhjI/dH1j8KjnaolqjSzteeEPXR9kkEaRRjdRAFUeA+Z781SbbeWbkYqKUUKLXnUGaKV5rdTJCxLFV4uhPEjd716EVartTWGZOp0clJyh1RQWGCQeBHMHmKnM/GDFAb2iNETXT9nAhdu/HIeJPICvJSUV1JK6pWPEUPfUzVtbG3EeQ0je1Iw5Fug8ByFUbJ7nk3dPQqoY8k/XBOR99oS2mOZYIpD1aNSffjNeqUlwyOVUJcpEc2pFgf+mT0yPka6+LP6nH8Wr/KN2w1dtYDmK3iRh9YIN78R4/GvHOT5Z1GmuPCRKVyShQBQGGUEYIyKAhLnU+xkOWtYs/uruflxXfxJfUhenqf9UellqtZxHKW0QI5EoGI8i2SKOcn5EaK48RRMCuCYKAKAib/AFZtJjvSW8TMebbgDHzIwTXSnJcMilRXLq4o17fU2xQ5FrF/Mu/8GzXvxJfU5WmqX9UTkcYUAKAAOQAwB6VwTJYPqh6U/av+zpPvJ+YVLT3lPXey/wBCLq6YY7NkIzo8g8R2r/Jap395t6D2v2Td1qfYyHLWsWf3V3Py4rhWSXknenqfVxRt6N0BbW5zDBHG32gg3vxc68c5PlnUKoQ7USVckgUAUB43Vqkq7siLIp5q6hh7jwom1weSipLDWSFl1KsGOTax+gK/AEV38Sf1If41X+UbFnqrZxHKW0QI5EoGI8ic4rxzk/J7GiuPEUS4FckxmgCgI7SGgrafjNBFIerIC34uddKTXDI51Qn3JGgmpNgDkWsfrkj3E4r34k/qcfxqv8omrW1SJd2NFjUclRQoHoOFctt8kyiorCR7V4ehQBQBQBQBQBQBQBQBQBQBQBQBQBQBQBQBQFQ2rD/86TwZPzCpae8p672X+hFVeMMd2yEf/Q85Xx/SKpX95t6D2v2XaoS6FAFAFAFAFAFAFAFAFAFAFAFAFAFAFAFAFAFAFAFAFAFAFAFAFAFAFAFAFAFAFAa9/ZpNG8Ug3kcEMPA16nh5RzKKksMRE+gIxpEWoL9mXC5yN7B8cY+FXVN7NxhOmPxtngeui7CO3iSKJd1EGFHxJ8STknzqk228s3YQUIqMeDarw6CgCgCgCgCgCgCgCgCgCgCgCgCgCgP/2Q=="/>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sz="1350">
              <a:solidFill>
                <a:srgbClr val="53565A"/>
              </a:solidFill>
            </a:endParaRPr>
          </a:p>
        </p:txBody>
      </p:sp>
      <p:sp>
        <p:nvSpPr>
          <p:cNvPr id="8" name="Прямоугольник 7">
            <a:extLst>
              <a:ext uri="{FF2B5EF4-FFF2-40B4-BE49-F238E27FC236}">
                <a16:creationId xmlns:a16="http://schemas.microsoft.com/office/drawing/2014/main" id="{47AAF9A0-0054-054C-8CC0-478EA9AABD65}"/>
              </a:ext>
            </a:extLst>
          </p:cNvPr>
          <p:cNvSpPr/>
          <p:nvPr/>
        </p:nvSpPr>
        <p:spPr>
          <a:xfrm>
            <a:off x="7116966" y="4835723"/>
            <a:ext cx="2106667" cy="307777"/>
          </a:xfrm>
          <a:prstGeom prst="rect">
            <a:avLst/>
          </a:prstGeom>
        </p:spPr>
        <p:txBody>
          <a:bodyPr wrap="none">
            <a:spAutoFit/>
          </a:bodyPr>
          <a:lstStyle/>
          <a:p>
            <a:r>
              <a:rPr lang="en-US" sz="1400" dirty="0">
                <a:latin typeface="Arial Unicode MS" panose="020B0604020202020204" pitchFamily="34" charset="-128"/>
                <a:ea typeface="Arial Unicode MS" panose="020B0604020202020204" pitchFamily="34" charset="-128"/>
                <a:cs typeface="Arial Unicode MS" panose="020B0604020202020204" pitchFamily="34" charset="-128"/>
                <a:hlinkClick r:id="rId3"/>
              </a:rPr>
              <a:t>www.sciencedirect.com</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Title 1"/>
          <p:cNvSpPr txBox="1">
            <a:spLocks/>
          </p:cNvSpPr>
          <p:nvPr/>
        </p:nvSpPr>
        <p:spPr>
          <a:xfrm>
            <a:off x="1886447" y="4548621"/>
            <a:ext cx="7257553" cy="255605"/>
          </a:xfrm>
          <a:prstGeom prst="rect">
            <a:avLst/>
          </a:prstGeom>
        </p:spPr>
        <p:txBody>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ru-RU" altLang="en-US" sz="1100" dirty="0"/>
              <a:t>Библиометрические показатели публикаций российских авторов в разрезе издательств, 2014-18 гг. (</a:t>
            </a:r>
            <a:r>
              <a:rPr lang="en-GB" sz="1100" dirty="0"/>
              <a:t>Q1-Q2</a:t>
            </a:r>
            <a:r>
              <a:rPr lang="ru-RU" altLang="en-US" sz="1100" dirty="0"/>
              <a:t>)</a:t>
            </a:r>
          </a:p>
        </p:txBody>
      </p:sp>
      <p:pic>
        <p:nvPicPr>
          <p:cNvPr id="3" name="Picture 2">
            <a:extLst>
              <a:ext uri="{FF2B5EF4-FFF2-40B4-BE49-F238E27FC236}">
                <a16:creationId xmlns:a16="http://schemas.microsoft.com/office/drawing/2014/main" id="{77C9DDB0-F289-4209-B264-ACA12379B7E2}"/>
              </a:ext>
            </a:extLst>
          </p:cNvPr>
          <p:cNvPicPr>
            <a:picLocks noChangeAspect="1"/>
          </p:cNvPicPr>
          <p:nvPr/>
        </p:nvPicPr>
        <p:blipFill rotWithShape="1">
          <a:blip r:embed="rId4"/>
          <a:srcRect t="19163"/>
          <a:stretch/>
        </p:blipFill>
        <p:spPr>
          <a:xfrm>
            <a:off x="0" y="1057275"/>
            <a:ext cx="9144000" cy="1647956"/>
          </a:xfrm>
          <a:prstGeom prst="rect">
            <a:avLst/>
          </a:prstGeom>
        </p:spPr>
      </p:pic>
      <p:pic>
        <p:nvPicPr>
          <p:cNvPr id="7" name="Picture 6">
            <a:extLst>
              <a:ext uri="{FF2B5EF4-FFF2-40B4-BE49-F238E27FC236}">
                <a16:creationId xmlns:a16="http://schemas.microsoft.com/office/drawing/2014/main" id="{69505CF0-A5C6-4239-8615-B5A6D894FF68}"/>
              </a:ext>
            </a:extLst>
          </p:cNvPr>
          <p:cNvPicPr>
            <a:picLocks noChangeAspect="1"/>
          </p:cNvPicPr>
          <p:nvPr/>
        </p:nvPicPr>
        <p:blipFill>
          <a:blip r:embed="rId5">
            <a:clrChange>
              <a:clrFrom>
                <a:srgbClr val="F5F5F5"/>
              </a:clrFrom>
              <a:clrTo>
                <a:srgbClr val="F5F5F5">
                  <a:alpha val="0"/>
                </a:srgbClr>
              </a:clrTo>
            </a:clrChange>
          </a:blip>
          <a:stretch>
            <a:fillRect/>
          </a:stretch>
        </p:blipFill>
        <p:spPr>
          <a:xfrm>
            <a:off x="57128" y="2457392"/>
            <a:ext cx="857294" cy="914447"/>
          </a:xfrm>
          <a:prstGeom prst="rect">
            <a:avLst/>
          </a:prstGeom>
        </p:spPr>
      </p:pic>
      <p:pic>
        <p:nvPicPr>
          <p:cNvPr id="9" name="Picture 8">
            <a:extLst>
              <a:ext uri="{FF2B5EF4-FFF2-40B4-BE49-F238E27FC236}">
                <a16:creationId xmlns:a16="http://schemas.microsoft.com/office/drawing/2014/main" id="{8D74B689-6699-44CB-BB10-9C4FF9600218}"/>
              </a:ext>
            </a:extLst>
          </p:cNvPr>
          <p:cNvPicPr>
            <a:picLocks noChangeAspect="1"/>
          </p:cNvPicPr>
          <p:nvPr/>
        </p:nvPicPr>
        <p:blipFill>
          <a:blip r:embed="rId6"/>
          <a:stretch>
            <a:fillRect/>
          </a:stretch>
        </p:blipFill>
        <p:spPr>
          <a:xfrm>
            <a:off x="2073146" y="2657478"/>
            <a:ext cx="4997707" cy="1752690"/>
          </a:xfrm>
          <a:prstGeom prst="rect">
            <a:avLst/>
          </a:prstGeom>
        </p:spPr>
      </p:pic>
      <p:sp>
        <p:nvSpPr>
          <p:cNvPr id="11" name="TextBox 10">
            <a:extLst>
              <a:ext uri="{FF2B5EF4-FFF2-40B4-BE49-F238E27FC236}">
                <a16:creationId xmlns:a16="http://schemas.microsoft.com/office/drawing/2014/main" id="{EF36C55D-59A5-4FC2-9765-57F83E0E56B6}"/>
              </a:ext>
            </a:extLst>
          </p:cNvPr>
          <p:cNvSpPr txBox="1"/>
          <p:nvPr/>
        </p:nvSpPr>
        <p:spPr>
          <a:xfrm>
            <a:off x="221457" y="749498"/>
            <a:ext cx="2744982" cy="307777"/>
          </a:xfrm>
          <a:prstGeom prst="rect">
            <a:avLst/>
          </a:prstGeom>
          <a:noFill/>
        </p:spPr>
        <p:txBody>
          <a:bodyPr wrap="none" rtlCol="0">
            <a:spAutoFit/>
          </a:bodyPr>
          <a:lstStyle/>
          <a:p>
            <a:r>
              <a:rPr lang="ru-RU" sz="1400" dirty="0"/>
              <a:t>Публикации в изданиях </a:t>
            </a:r>
            <a:r>
              <a:rPr lang="en-GB" sz="1400" dirty="0"/>
              <a:t>Q1-Q2</a:t>
            </a:r>
            <a:endParaRPr lang="en-US" sz="1400" dirty="0"/>
          </a:p>
        </p:txBody>
      </p:sp>
      <p:sp>
        <p:nvSpPr>
          <p:cNvPr id="12" name="TextBox 11">
            <a:extLst>
              <a:ext uri="{FF2B5EF4-FFF2-40B4-BE49-F238E27FC236}">
                <a16:creationId xmlns:a16="http://schemas.microsoft.com/office/drawing/2014/main" id="{24C0C1C3-5B67-43E0-8347-72A902ACD1DB}"/>
              </a:ext>
            </a:extLst>
          </p:cNvPr>
          <p:cNvSpPr txBox="1"/>
          <p:nvPr/>
        </p:nvSpPr>
        <p:spPr>
          <a:xfrm>
            <a:off x="3828158" y="752452"/>
            <a:ext cx="1812547" cy="307777"/>
          </a:xfrm>
          <a:prstGeom prst="rect">
            <a:avLst/>
          </a:prstGeom>
          <a:noFill/>
        </p:spPr>
        <p:txBody>
          <a:bodyPr wrap="none" rtlCol="0">
            <a:spAutoFit/>
          </a:bodyPr>
          <a:lstStyle/>
          <a:p>
            <a:r>
              <a:rPr lang="ru-RU" sz="1400" dirty="0"/>
              <a:t>Список литературы</a:t>
            </a:r>
            <a:endParaRPr lang="en-US" sz="1400" dirty="0"/>
          </a:p>
        </p:txBody>
      </p:sp>
      <p:sp>
        <p:nvSpPr>
          <p:cNvPr id="13" name="TextBox 12">
            <a:extLst>
              <a:ext uri="{FF2B5EF4-FFF2-40B4-BE49-F238E27FC236}">
                <a16:creationId xmlns:a16="http://schemas.microsoft.com/office/drawing/2014/main" id="{2B26409E-B5D8-44DD-9505-0B9528244649}"/>
              </a:ext>
            </a:extLst>
          </p:cNvPr>
          <p:cNvSpPr txBox="1"/>
          <p:nvPr/>
        </p:nvSpPr>
        <p:spPr>
          <a:xfrm>
            <a:off x="7116966" y="752453"/>
            <a:ext cx="1373325" cy="307777"/>
          </a:xfrm>
          <a:prstGeom prst="rect">
            <a:avLst/>
          </a:prstGeom>
          <a:noFill/>
        </p:spPr>
        <p:txBody>
          <a:bodyPr wrap="none" rtlCol="0">
            <a:spAutoFit/>
          </a:bodyPr>
          <a:lstStyle/>
          <a:p>
            <a:r>
              <a:rPr lang="ru-RU" sz="1400" dirty="0"/>
              <a:t>Цитируемость</a:t>
            </a:r>
            <a:endParaRPr lang="en-US" sz="1400" dirty="0"/>
          </a:p>
        </p:txBody>
      </p:sp>
      <p:sp>
        <p:nvSpPr>
          <p:cNvPr id="14" name="TextBox 13">
            <a:extLst>
              <a:ext uri="{FF2B5EF4-FFF2-40B4-BE49-F238E27FC236}">
                <a16:creationId xmlns:a16="http://schemas.microsoft.com/office/drawing/2014/main" id="{FB1682F7-B29A-41D1-B9C3-EF2E8C3EFE1A}"/>
              </a:ext>
            </a:extLst>
          </p:cNvPr>
          <p:cNvSpPr txBox="1"/>
          <p:nvPr/>
        </p:nvSpPr>
        <p:spPr>
          <a:xfrm>
            <a:off x="2664619" y="2733054"/>
            <a:ext cx="482824" cy="276999"/>
          </a:xfrm>
          <a:prstGeom prst="rect">
            <a:avLst/>
          </a:prstGeom>
          <a:noFill/>
        </p:spPr>
        <p:txBody>
          <a:bodyPr wrap="none" rtlCol="0">
            <a:spAutoFit/>
          </a:bodyPr>
          <a:lstStyle/>
          <a:p>
            <a:r>
              <a:rPr lang="ru-RU" sz="1200" dirty="0"/>
              <a:t>3,13</a:t>
            </a:r>
            <a:endParaRPr lang="en-US" sz="1200" dirty="0"/>
          </a:p>
        </p:txBody>
      </p:sp>
      <p:sp>
        <p:nvSpPr>
          <p:cNvPr id="15" name="TextBox 14">
            <a:extLst>
              <a:ext uri="{FF2B5EF4-FFF2-40B4-BE49-F238E27FC236}">
                <a16:creationId xmlns:a16="http://schemas.microsoft.com/office/drawing/2014/main" id="{1CE90F53-E6A2-42E8-A248-E43A3E998F80}"/>
              </a:ext>
            </a:extLst>
          </p:cNvPr>
          <p:cNvSpPr txBox="1"/>
          <p:nvPr/>
        </p:nvSpPr>
        <p:spPr>
          <a:xfrm>
            <a:off x="3828158" y="3047117"/>
            <a:ext cx="482824" cy="276999"/>
          </a:xfrm>
          <a:prstGeom prst="rect">
            <a:avLst/>
          </a:prstGeom>
          <a:noFill/>
        </p:spPr>
        <p:txBody>
          <a:bodyPr wrap="none" rtlCol="0">
            <a:spAutoFit/>
          </a:bodyPr>
          <a:lstStyle/>
          <a:p>
            <a:r>
              <a:rPr lang="ru-RU" sz="1200" dirty="0"/>
              <a:t>2,24</a:t>
            </a:r>
            <a:endParaRPr lang="en-US" sz="1200" dirty="0"/>
          </a:p>
        </p:txBody>
      </p:sp>
      <p:sp>
        <p:nvSpPr>
          <p:cNvPr id="16" name="TextBox 15">
            <a:extLst>
              <a:ext uri="{FF2B5EF4-FFF2-40B4-BE49-F238E27FC236}">
                <a16:creationId xmlns:a16="http://schemas.microsoft.com/office/drawing/2014/main" id="{8EA709A8-9FF8-472A-BC2C-492FB58F886C}"/>
              </a:ext>
            </a:extLst>
          </p:cNvPr>
          <p:cNvSpPr txBox="1"/>
          <p:nvPr/>
        </p:nvSpPr>
        <p:spPr>
          <a:xfrm>
            <a:off x="4995863" y="3345051"/>
            <a:ext cx="482824" cy="276999"/>
          </a:xfrm>
          <a:prstGeom prst="rect">
            <a:avLst/>
          </a:prstGeom>
          <a:noFill/>
        </p:spPr>
        <p:txBody>
          <a:bodyPr wrap="none" rtlCol="0">
            <a:spAutoFit/>
          </a:bodyPr>
          <a:lstStyle/>
          <a:p>
            <a:r>
              <a:rPr lang="ru-RU" sz="1200" dirty="0"/>
              <a:t>1,46</a:t>
            </a:r>
            <a:endParaRPr lang="en-US" sz="1200" dirty="0"/>
          </a:p>
        </p:txBody>
      </p:sp>
      <p:sp>
        <p:nvSpPr>
          <p:cNvPr id="17" name="TextBox 16">
            <a:extLst>
              <a:ext uri="{FF2B5EF4-FFF2-40B4-BE49-F238E27FC236}">
                <a16:creationId xmlns:a16="http://schemas.microsoft.com/office/drawing/2014/main" id="{D1066F60-18F7-4E44-9C7D-E1F2D64C5992}"/>
              </a:ext>
            </a:extLst>
          </p:cNvPr>
          <p:cNvSpPr txBox="1"/>
          <p:nvPr/>
        </p:nvSpPr>
        <p:spPr>
          <a:xfrm>
            <a:off x="6154587" y="3554758"/>
            <a:ext cx="482824" cy="276999"/>
          </a:xfrm>
          <a:prstGeom prst="rect">
            <a:avLst/>
          </a:prstGeom>
          <a:noFill/>
        </p:spPr>
        <p:txBody>
          <a:bodyPr wrap="none" rtlCol="0">
            <a:spAutoFit/>
          </a:bodyPr>
          <a:lstStyle/>
          <a:p>
            <a:r>
              <a:rPr lang="ru-RU" sz="1200" dirty="0"/>
              <a:t>0,98</a:t>
            </a:r>
            <a:endParaRPr lang="en-US" sz="1200" dirty="0"/>
          </a:p>
        </p:txBody>
      </p:sp>
      <p:sp>
        <p:nvSpPr>
          <p:cNvPr id="18" name="Прямоугольник 17">
            <a:extLst>
              <a:ext uri="{FF2B5EF4-FFF2-40B4-BE49-F238E27FC236}">
                <a16:creationId xmlns:a16="http://schemas.microsoft.com/office/drawing/2014/main" id="{A5BFABC6-4897-4835-937A-98C2EEB484A3}"/>
              </a:ext>
            </a:extLst>
          </p:cNvPr>
          <p:cNvSpPr/>
          <p:nvPr/>
        </p:nvSpPr>
        <p:spPr>
          <a:xfrm>
            <a:off x="-1" y="0"/>
            <a:ext cx="7568774" cy="369332"/>
          </a:xfrm>
          <a:prstGeom prst="rect">
            <a:avLst/>
          </a:prstGeom>
        </p:spPr>
        <p:txBody>
          <a:bodyPr wrap="square">
            <a:spAutoFit/>
          </a:bodyPr>
          <a:lstStyle/>
          <a:p>
            <a:r>
              <a:rPr lang="ru-RU" dirty="0">
                <a:solidFill>
                  <a:srgbClr val="FF6C00"/>
                </a:solidFill>
                <a:latin typeface="PTSerif-Regular"/>
              </a:rPr>
              <a:t>Мы помогаем делать исследования российских учёных заметнее</a:t>
            </a:r>
            <a:endParaRPr lang="ru-RU" dirty="0">
              <a:solidFill>
                <a:srgbClr val="FF6C00"/>
              </a:solidFill>
            </a:endParaRPr>
          </a:p>
        </p:txBody>
      </p:sp>
    </p:spTree>
    <p:extLst>
      <p:ext uri="{BB962C8B-B14F-4D97-AF65-F5344CB8AC3E}">
        <p14:creationId xmlns:p14="http://schemas.microsoft.com/office/powerpoint/2010/main" val="218408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E9D6F3AE-881A-4F89-A646-8F71661FBD63}"/>
              </a:ext>
            </a:extLst>
          </p:cNvPr>
          <p:cNvPicPr>
            <a:picLocks noChangeAspect="1"/>
          </p:cNvPicPr>
          <p:nvPr/>
        </p:nvPicPr>
        <p:blipFill>
          <a:blip r:embed="rId3"/>
          <a:stretch>
            <a:fillRect/>
          </a:stretch>
        </p:blipFill>
        <p:spPr>
          <a:xfrm>
            <a:off x="276624" y="452039"/>
            <a:ext cx="7015523" cy="3912883"/>
          </a:xfrm>
          <a:prstGeom prst="rect">
            <a:avLst/>
          </a:prstGeom>
        </p:spPr>
      </p:pic>
      <p:sp>
        <p:nvSpPr>
          <p:cNvPr id="5" name="Прямоугольник 4">
            <a:extLst>
              <a:ext uri="{FF2B5EF4-FFF2-40B4-BE49-F238E27FC236}">
                <a16:creationId xmlns:a16="http://schemas.microsoft.com/office/drawing/2014/main" id="{F153EE35-0DF0-41F6-95BD-F087D5705331}"/>
              </a:ext>
            </a:extLst>
          </p:cNvPr>
          <p:cNvSpPr/>
          <p:nvPr/>
        </p:nvSpPr>
        <p:spPr>
          <a:xfrm>
            <a:off x="-2" y="0"/>
            <a:ext cx="9144002" cy="369332"/>
          </a:xfrm>
          <a:prstGeom prst="rect">
            <a:avLst/>
          </a:prstGeom>
        </p:spPr>
        <p:txBody>
          <a:bodyPr wrap="square">
            <a:spAutoFit/>
          </a:bodyPr>
          <a:lstStyle/>
          <a:p>
            <a:r>
              <a:rPr lang="ru-RU" dirty="0">
                <a:solidFill>
                  <a:srgbClr val="FF6C00"/>
                </a:solidFill>
                <a:latin typeface="PTSerif-Regular"/>
              </a:rPr>
              <a:t>Как </a:t>
            </a:r>
            <a:r>
              <a:rPr lang="ru-RU" u="sng" dirty="0">
                <a:solidFill>
                  <a:srgbClr val="FF6C00"/>
                </a:solidFill>
                <a:latin typeface="PTSerif-Regular"/>
              </a:rPr>
              <a:t>оценить востребованность?</a:t>
            </a:r>
            <a:r>
              <a:rPr lang="ru-RU" dirty="0">
                <a:solidFill>
                  <a:srgbClr val="FF6C00"/>
                </a:solidFill>
                <a:latin typeface="PTSerif-Regular"/>
              </a:rPr>
              <a:t> Статистика запросов доступа к полным текстам</a:t>
            </a:r>
            <a:endParaRPr lang="ru-RU" dirty="0">
              <a:solidFill>
                <a:srgbClr val="FF6C00"/>
              </a:solidFill>
            </a:endParaRPr>
          </a:p>
        </p:txBody>
      </p:sp>
      <p:sp>
        <p:nvSpPr>
          <p:cNvPr id="10" name="Прямоугольник 9">
            <a:extLst>
              <a:ext uri="{FF2B5EF4-FFF2-40B4-BE49-F238E27FC236}">
                <a16:creationId xmlns:a16="http://schemas.microsoft.com/office/drawing/2014/main" id="{3B01C391-E3E3-4882-9DE6-321CA3EE38B3}"/>
              </a:ext>
            </a:extLst>
          </p:cNvPr>
          <p:cNvSpPr/>
          <p:nvPr/>
        </p:nvSpPr>
        <p:spPr>
          <a:xfrm>
            <a:off x="4416397" y="4690859"/>
            <a:ext cx="4134010" cy="230832"/>
          </a:xfrm>
          <a:prstGeom prst="rect">
            <a:avLst/>
          </a:prstGeom>
        </p:spPr>
        <p:txBody>
          <a:bodyPr wrap="square">
            <a:spAutoFit/>
          </a:bodyPr>
          <a:lstStyle/>
          <a:p>
            <a:r>
              <a:rPr lang="ru-RU" sz="900" dirty="0">
                <a:hlinkClick r:id="rId4"/>
              </a:rPr>
              <a:t>https://admintool.elsevier.com/admintool/userAuthentication.url</a:t>
            </a:r>
            <a:r>
              <a:rPr lang="en-GB" sz="900" dirty="0"/>
              <a:t> </a:t>
            </a:r>
            <a:endParaRPr lang="ru-RU" sz="900" dirty="0"/>
          </a:p>
        </p:txBody>
      </p:sp>
      <p:sp>
        <p:nvSpPr>
          <p:cNvPr id="11" name="Прямоугольник 10">
            <a:extLst>
              <a:ext uri="{FF2B5EF4-FFF2-40B4-BE49-F238E27FC236}">
                <a16:creationId xmlns:a16="http://schemas.microsoft.com/office/drawing/2014/main" id="{E509C873-6B00-4A58-B48B-D4707B477ACC}"/>
              </a:ext>
            </a:extLst>
          </p:cNvPr>
          <p:cNvSpPr/>
          <p:nvPr/>
        </p:nvSpPr>
        <p:spPr>
          <a:xfrm>
            <a:off x="4416397" y="4504501"/>
            <a:ext cx="4572000" cy="230832"/>
          </a:xfrm>
          <a:prstGeom prst="rect">
            <a:avLst/>
          </a:prstGeom>
        </p:spPr>
        <p:txBody>
          <a:bodyPr>
            <a:spAutoFit/>
          </a:bodyPr>
          <a:lstStyle/>
          <a:p>
            <a:r>
              <a:rPr lang="ru-RU" sz="900" dirty="0">
                <a:hlinkClick r:id="rId5"/>
              </a:rPr>
              <a:t>https://www.elsevier.com/librarians/product-insights-usage-reports</a:t>
            </a:r>
            <a:r>
              <a:rPr lang="en-GB" sz="900" dirty="0"/>
              <a:t> </a:t>
            </a:r>
            <a:endParaRPr lang="ru-RU" sz="900" dirty="0"/>
          </a:p>
        </p:txBody>
      </p:sp>
      <p:pic>
        <p:nvPicPr>
          <p:cNvPr id="12" name="Рисунок 11">
            <a:extLst>
              <a:ext uri="{FF2B5EF4-FFF2-40B4-BE49-F238E27FC236}">
                <a16:creationId xmlns:a16="http://schemas.microsoft.com/office/drawing/2014/main" id="{A4CB5588-0F8A-4A12-A661-87B1CE78876D}"/>
              </a:ext>
            </a:extLst>
          </p:cNvPr>
          <p:cNvPicPr>
            <a:picLocks noChangeAspect="1"/>
          </p:cNvPicPr>
          <p:nvPr/>
        </p:nvPicPr>
        <p:blipFill>
          <a:blip r:embed="rId6"/>
          <a:stretch>
            <a:fillRect/>
          </a:stretch>
        </p:blipFill>
        <p:spPr>
          <a:xfrm>
            <a:off x="3626404" y="911532"/>
            <a:ext cx="4453358" cy="3050769"/>
          </a:xfrm>
          <a:prstGeom prst="rect">
            <a:avLst/>
          </a:prstGeom>
        </p:spPr>
      </p:pic>
      <p:pic>
        <p:nvPicPr>
          <p:cNvPr id="8" name="Рисунок 7">
            <a:extLst>
              <a:ext uri="{FF2B5EF4-FFF2-40B4-BE49-F238E27FC236}">
                <a16:creationId xmlns:a16="http://schemas.microsoft.com/office/drawing/2014/main" id="{F363BC4F-22AA-45A5-BD84-87975DEF645F}"/>
              </a:ext>
            </a:extLst>
          </p:cNvPr>
          <p:cNvPicPr>
            <a:picLocks noChangeAspect="1"/>
          </p:cNvPicPr>
          <p:nvPr/>
        </p:nvPicPr>
        <p:blipFill>
          <a:blip r:embed="rId7"/>
          <a:stretch>
            <a:fillRect/>
          </a:stretch>
        </p:blipFill>
        <p:spPr>
          <a:xfrm>
            <a:off x="6108806" y="2785668"/>
            <a:ext cx="2366682" cy="1579254"/>
          </a:xfrm>
          <a:prstGeom prst="rect">
            <a:avLst/>
          </a:prstGeom>
          <a:ln>
            <a:noFill/>
          </a:ln>
          <a:effectLst>
            <a:outerShdw blurRad="292100" dist="139700" dir="2700000" algn="tl" rotWithShape="0">
              <a:srgbClr val="333333">
                <a:alpha val="65000"/>
              </a:srgbClr>
            </a:outerShdw>
          </a:effectLst>
        </p:spPr>
      </p:pic>
      <p:sp>
        <p:nvSpPr>
          <p:cNvPr id="13" name="Прямоугольник 12">
            <a:extLst>
              <a:ext uri="{FF2B5EF4-FFF2-40B4-BE49-F238E27FC236}">
                <a16:creationId xmlns:a16="http://schemas.microsoft.com/office/drawing/2014/main" id="{3A1C595B-E5CF-4C5C-AF1D-2500FD2F8EF8}"/>
              </a:ext>
            </a:extLst>
          </p:cNvPr>
          <p:cNvSpPr/>
          <p:nvPr/>
        </p:nvSpPr>
        <p:spPr>
          <a:xfrm>
            <a:off x="4416397" y="4877663"/>
            <a:ext cx="5751499" cy="230832"/>
          </a:xfrm>
          <a:prstGeom prst="rect">
            <a:avLst/>
          </a:prstGeom>
        </p:spPr>
        <p:txBody>
          <a:bodyPr wrap="square">
            <a:spAutoFit/>
          </a:bodyPr>
          <a:lstStyle/>
          <a:p>
            <a:r>
              <a:rPr lang="ru-RU" sz="900" dirty="0">
                <a:hlinkClick r:id="rId8"/>
              </a:rPr>
              <a:t>https://elsevierscience.ru/files/pdf/COUNTER_report_descriptions_Scopus_RUS_final.pdf</a:t>
            </a:r>
            <a:r>
              <a:rPr lang="en-GB" sz="900" dirty="0"/>
              <a:t> </a:t>
            </a:r>
            <a:endParaRPr lang="ru-RU" sz="900" dirty="0"/>
          </a:p>
        </p:txBody>
      </p:sp>
    </p:spTree>
    <p:extLst>
      <p:ext uri="{BB962C8B-B14F-4D97-AF65-F5344CB8AC3E}">
        <p14:creationId xmlns:p14="http://schemas.microsoft.com/office/powerpoint/2010/main" val="91633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391ACEFF-8E57-4F5A-AA0E-4AFB563113AB}"/>
              </a:ext>
            </a:extLst>
          </p:cNvPr>
          <p:cNvPicPr>
            <a:picLocks noChangeAspect="1"/>
          </p:cNvPicPr>
          <p:nvPr/>
        </p:nvPicPr>
        <p:blipFill rotWithShape="1">
          <a:blip r:embed="rId3"/>
          <a:srcRect r="438"/>
          <a:stretch/>
        </p:blipFill>
        <p:spPr>
          <a:xfrm>
            <a:off x="323882" y="1362383"/>
            <a:ext cx="4069449" cy="2418731"/>
          </a:xfrm>
          <a:prstGeom prst="rect">
            <a:avLst/>
          </a:prstGeom>
        </p:spPr>
      </p:pic>
      <p:pic>
        <p:nvPicPr>
          <p:cNvPr id="4" name="Picture 1">
            <a:extLst>
              <a:ext uri="{FF2B5EF4-FFF2-40B4-BE49-F238E27FC236}">
                <a16:creationId xmlns:a16="http://schemas.microsoft.com/office/drawing/2014/main" id="{1DBD4BBF-A61F-4AF2-9571-B66B253DAC25}"/>
              </a:ext>
            </a:extLst>
          </p:cNvPr>
          <p:cNvPicPr>
            <a:picLocks noChangeAspect="1"/>
          </p:cNvPicPr>
          <p:nvPr/>
        </p:nvPicPr>
        <p:blipFill rotWithShape="1">
          <a:blip r:embed="rId4"/>
          <a:srcRect l="204" t="1306" r="276" b="-1306"/>
          <a:stretch/>
        </p:blipFill>
        <p:spPr>
          <a:xfrm>
            <a:off x="4904352" y="1362384"/>
            <a:ext cx="3985545" cy="2418731"/>
          </a:xfrm>
          <a:prstGeom prst="rect">
            <a:avLst/>
          </a:prstGeom>
        </p:spPr>
      </p:pic>
      <p:sp>
        <p:nvSpPr>
          <p:cNvPr id="6" name="Прямоугольник 5">
            <a:extLst>
              <a:ext uri="{FF2B5EF4-FFF2-40B4-BE49-F238E27FC236}">
                <a16:creationId xmlns:a16="http://schemas.microsoft.com/office/drawing/2014/main" id="{36FE9BEE-B2E1-4325-8035-FBAE3EC9917F}"/>
              </a:ext>
            </a:extLst>
          </p:cNvPr>
          <p:cNvSpPr/>
          <p:nvPr/>
        </p:nvSpPr>
        <p:spPr>
          <a:xfrm>
            <a:off x="4904352" y="1054606"/>
            <a:ext cx="3915766" cy="307777"/>
          </a:xfrm>
          <a:prstGeom prst="rect">
            <a:avLst/>
          </a:prstGeom>
        </p:spPr>
        <p:txBody>
          <a:bodyPr wrap="square">
            <a:spAutoFit/>
          </a:bodyPr>
          <a:lstStyle/>
          <a:p>
            <a:r>
              <a:rPr lang="ru-RU" sz="1400" dirty="0"/>
              <a:t>Динамика </a:t>
            </a:r>
            <a:r>
              <a:rPr lang="ru-RU" sz="1400" u="sng" dirty="0"/>
              <a:t>отказов</a:t>
            </a:r>
            <a:r>
              <a:rPr lang="ru-RU" sz="1400" dirty="0"/>
              <a:t> по предметным областям</a:t>
            </a:r>
          </a:p>
        </p:txBody>
      </p:sp>
      <p:sp>
        <p:nvSpPr>
          <p:cNvPr id="7" name="Прямоугольник 6">
            <a:extLst>
              <a:ext uri="{FF2B5EF4-FFF2-40B4-BE49-F238E27FC236}">
                <a16:creationId xmlns:a16="http://schemas.microsoft.com/office/drawing/2014/main" id="{C783B191-1847-4E0D-8F99-7EE72AF547E0}"/>
              </a:ext>
            </a:extLst>
          </p:cNvPr>
          <p:cNvSpPr/>
          <p:nvPr/>
        </p:nvSpPr>
        <p:spPr>
          <a:xfrm>
            <a:off x="323882" y="1054605"/>
            <a:ext cx="4178962" cy="307777"/>
          </a:xfrm>
          <a:prstGeom prst="rect">
            <a:avLst/>
          </a:prstGeom>
        </p:spPr>
        <p:txBody>
          <a:bodyPr wrap="square">
            <a:spAutoFit/>
          </a:bodyPr>
          <a:lstStyle/>
          <a:p>
            <a:r>
              <a:rPr lang="ru-RU" sz="1400" dirty="0"/>
              <a:t>Динамика </a:t>
            </a:r>
            <a:r>
              <a:rPr lang="ru-RU" sz="1400" u="sng" dirty="0"/>
              <a:t>скачиваний</a:t>
            </a:r>
            <a:r>
              <a:rPr lang="ru-RU" sz="1400" dirty="0"/>
              <a:t> по предметным областям</a:t>
            </a:r>
          </a:p>
        </p:txBody>
      </p:sp>
      <p:sp>
        <p:nvSpPr>
          <p:cNvPr id="8" name="Прямоугольник 7">
            <a:extLst>
              <a:ext uri="{FF2B5EF4-FFF2-40B4-BE49-F238E27FC236}">
                <a16:creationId xmlns:a16="http://schemas.microsoft.com/office/drawing/2014/main" id="{613E5F77-5544-4691-BB58-8751D08942AD}"/>
              </a:ext>
            </a:extLst>
          </p:cNvPr>
          <p:cNvSpPr/>
          <p:nvPr/>
        </p:nvSpPr>
        <p:spPr>
          <a:xfrm>
            <a:off x="-2" y="0"/>
            <a:ext cx="9144002" cy="369332"/>
          </a:xfrm>
          <a:prstGeom prst="rect">
            <a:avLst/>
          </a:prstGeom>
        </p:spPr>
        <p:txBody>
          <a:bodyPr wrap="square">
            <a:spAutoFit/>
          </a:bodyPr>
          <a:lstStyle/>
          <a:p>
            <a:r>
              <a:rPr lang="ru-RU" dirty="0">
                <a:solidFill>
                  <a:srgbClr val="FF6C00"/>
                </a:solidFill>
                <a:latin typeface="PTSerif-Regular"/>
              </a:rPr>
              <a:t>Как </a:t>
            </a:r>
            <a:r>
              <a:rPr lang="ru-RU" u="sng" dirty="0">
                <a:solidFill>
                  <a:srgbClr val="FF6C00"/>
                </a:solidFill>
                <a:latin typeface="PTSerif-Regular"/>
              </a:rPr>
              <a:t>оценить востребованность?</a:t>
            </a:r>
            <a:r>
              <a:rPr lang="ru-RU" dirty="0">
                <a:solidFill>
                  <a:srgbClr val="FF6C00"/>
                </a:solidFill>
                <a:latin typeface="PTSerif-Regular"/>
              </a:rPr>
              <a:t> Статистика запросов доступа к полным текстам</a:t>
            </a:r>
            <a:endParaRPr lang="ru-RU" dirty="0">
              <a:solidFill>
                <a:srgbClr val="FF6C00"/>
              </a:solidFill>
            </a:endParaRPr>
          </a:p>
        </p:txBody>
      </p:sp>
      <p:sp>
        <p:nvSpPr>
          <p:cNvPr id="9" name="Прямоугольник 8">
            <a:extLst>
              <a:ext uri="{FF2B5EF4-FFF2-40B4-BE49-F238E27FC236}">
                <a16:creationId xmlns:a16="http://schemas.microsoft.com/office/drawing/2014/main" id="{60965D44-1E62-44C7-A6DE-FD710BFBF2E3}"/>
              </a:ext>
            </a:extLst>
          </p:cNvPr>
          <p:cNvSpPr/>
          <p:nvPr/>
        </p:nvSpPr>
        <p:spPr>
          <a:xfrm>
            <a:off x="8060551" y="681191"/>
            <a:ext cx="829346" cy="307777"/>
          </a:xfrm>
          <a:prstGeom prst="rect">
            <a:avLst/>
          </a:prstGeom>
        </p:spPr>
        <p:txBody>
          <a:bodyPr wrap="square">
            <a:spAutoFit/>
          </a:bodyPr>
          <a:lstStyle/>
          <a:p>
            <a:pPr algn="r"/>
            <a:r>
              <a:rPr lang="ru-RU" sz="1400" i="1" dirty="0">
                <a:solidFill>
                  <a:srgbClr val="FF6C00"/>
                </a:solidFill>
                <a:latin typeface="PTSerif-Regular"/>
              </a:rPr>
              <a:t>Пример</a:t>
            </a:r>
            <a:endParaRPr lang="ru-RU" sz="1400" i="1" dirty="0">
              <a:solidFill>
                <a:srgbClr val="FF6C00"/>
              </a:solidFill>
            </a:endParaRPr>
          </a:p>
        </p:txBody>
      </p:sp>
    </p:spTree>
    <p:extLst>
      <p:ext uri="{BB962C8B-B14F-4D97-AF65-F5344CB8AC3E}">
        <p14:creationId xmlns:p14="http://schemas.microsoft.com/office/powerpoint/2010/main" val="881815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09220D2-F0FD-4348-AC88-437B6BBB576F}"/>
              </a:ext>
            </a:extLst>
          </p:cNvPr>
          <p:cNvPicPr>
            <a:picLocks noChangeAspect="1"/>
          </p:cNvPicPr>
          <p:nvPr/>
        </p:nvPicPr>
        <p:blipFill>
          <a:blip r:embed="rId3"/>
          <a:stretch>
            <a:fillRect/>
          </a:stretch>
        </p:blipFill>
        <p:spPr>
          <a:xfrm>
            <a:off x="141421" y="845642"/>
            <a:ext cx="8718036" cy="3340898"/>
          </a:xfrm>
          <a:prstGeom prst="rect">
            <a:avLst/>
          </a:prstGeom>
        </p:spPr>
      </p:pic>
      <p:sp>
        <p:nvSpPr>
          <p:cNvPr id="4" name="Прямоугольник 3">
            <a:extLst>
              <a:ext uri="{FF2B5EF4-FFF2-40B4-BE49-F238E27FC236}">
                <a16:creationId xmlns:a16="http://schemas.microsoft.com/office/drawing/2014/main" id="{86D9DAA3-D770-463E-A228-0CC7970CD064}"/>
              </a:ext>
            </a:extLst>
          </p:cNvPr>
          <p:cNvSpPr/>
          <p:nvPr/>
        </p:nvSpPr>
        <p:spPr>
          <a:xfrm>
            <a:off x="-2" y="0"/>
            <a:ext cx="9144002" cy="369332"/>
          </a:xfrm>
          <a:prstGeom prst="rect">
            <a:avLst/>
          </a:prstGeom>
        </p:spPr>
        <p:txBody>
          <a:bodyPr wrap="square">
            <a:spAutoFit/>
          </a:bodyPr>
          <a:lstStyle/>
          <a:p>
            <a:r>
              <a:rPr lang="ru-RU" dirty="0">
                <a:solidFill>
                  <a:srgbClr val="FF6C00"/>
                </a:solidFill>
                <a:latin typeface="PTSerif-Regular"/>
              </a:rPr>
              <a:t>Как </a:t>
            </a:r>
            <a:r>
              <a:rPr lang="ru-RU" u="sng" dirty="0">
                <a:solidFill>
                  <a:srgbClr val="FF6C00"/>
                </a:solidFill>
                <a:latin typeface="PTSerif-Regular"/>
              </a:rPr>
              <a:t>оценить востребованность?</a:t>
            </a:r>
            <a:r>
              <a:rPr lang="ru-RU" dirty="0">
                <a:solidFill>
                  <a:srgbClr val="FF6C00"/>
                </a:solidFill>
                <a:latin typeface="PTSerif-Regular"/>
              </a:rPr>
              <a:t> Статистика запросов доступа к полным текстам</a:t>
            </a:r>
            <a:endParaRPr lang="ru-RU" dirty="0">
              <a:solidFill>
                <a:srgbClr val="FF6C00"/>
              </a:solidFill>
            </a:endParaRPr>
          </a:p>
        </p:txBody>
      </p:sp>
      <p:sp>
        <p:nvSpPr>
          <p:cNvPr id="5" name="Прямоугольник 4">
            <a:extLst>
              <a:ext uri="{FF2B5EF4-FFF2-40B4-BE49-F238E27FC236}">
                <a16:creationId xmlns:a16="http://schemas.microsoft.com/office/drawing/2014/main" id="{3CE85DF6-127E-4D3C-AC9A-0C5FDF064C5A}"/>
              </a:ext>
            </a:extLst>
          </p:cNvPr>
          <p:cNvSpPr/>
          <p:nvPr/>
        </p:nvSpPr>
        <p:spPr>
          <a:xfrm>
            <a:off x="8030111" y="526637"/>
            <a:ext cx="829346" cy="307777"/>
          </a:xfrm>
          <a:prstGeom prst="rect">
            <a:avLst/>
          </a:prstGeom>
        </p:spPr>
        <p:txBody>
          <a:bodyPr wrap="square">
            <a:spAutoFit/>
          </a:bodyPr>
          <a:lstStyle/>
          <a:p>
            <a:pPr algn="r"/>
            <a:r>
              <a:rPr lang="ru-RU" sz="1400" i="1" dirty="0">
                <a:solidFill>
                  <a:srgbClr val="FF6C00"/>
                </a:solidFill>
                <a:latin typeface="PTSerif-Regular"/>
              </a:rPr>
              <a:t>Пример</a:t>
            </a:r>
            <a:endParaRPr lang="ru-RU" sz="1400" i="1" dirty="0">
              <a:solidFill>
                <a:srgbClr val="FF6C00"/>
              </a:solidFill>
            </a:endParaRPr>
          </a:p>
        </p:txBody>
      </p:sp>
    </p:spTree>
    <p:extLst>
      <p:ext uri="{BB962C8B-B14F-4D97-AF65-F5344CB8AC3E}">
        <p14:creationId xmlns:p14="http://schemas.microsoft.com/office/powerpoint/2010/main" val="104325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BE0E681-F175-4F56-A88F-FA4BB5BD5B14}"/>
              </a:ext>
            </a:extLst>
          </p:cNvPr>
          <p:cNvPicPr>
            <a:picLocks noChangeAspect="1"/>
          </p:cNvPicPr>
          <p:nvPr/>
        </p:nvPicPr>
        <p:blipFill>
          <a:blip r:embed="rId3"/>
          <a:stretch>
            <a:fillRect/>
          </a:stretch>
        </p:blipFill>
        <p:spPr>
          <a:xfrm>
            <a:off x="273947" y="913494"/>
            <a:ext cx="8596105" cy="3316511"/>
          </a:xfrm>
          <a:prstGeom prst="rect">
            <a:avLst/>
          </a:prstGeom>
        </p:spPr>
      </p:pic>
      <p:sp>
        <p:nvSpPr>
          <p:cNvPr id="4" name="Прямоугольник 3">
            <a:extLst>
              <a:ext uri="{FF2B5EF4-FFF2-40B4-BE49-F238E27FC236}">
                <a16:creationId xmlns:a16="http://schemas.microsoft.com/office/drawing/2014/main" id="{53684E56-1CAE-497C-9796-CC2CF581A461}"/>
              </a:ext>
            </a:extLst>
          </p:cNvPr>
          <p:cNvSpPr/>
          <p:nvPr/>
        </p:nvSpPr>
        <p:spPr>
          <a:xfrm>
            <a:off x="-2" y="0"/>
            <a:ext cx="9144002" cy="369332"/>
          </a:xfrm>
          <a:prstGeom prst="rect">
            <a:avLst/>
          </a:prstGeom>
        </p:spPr>
        <p:txBody>
          <a:bodyPr wrap="square">
            <a:spAutoFit/>
          </a:bodyPr>
          <a:lstStyle/>
          <a:p>
            <a:r>
              <a:rPr lang="ru-RU" dirty="0">
                <a:solidFill>
                  <a:srgbClr val="FF6C00"/>
                </a:solidFill>
                <a:latin typeface="PTSerif-Regular"/>
              </a:rPr>
              <a:t>Как </a:t>
            </a:r>
            <a:r>
              <a:rPr lang="ru-RU" u="sng" dirty="0">
                <a:solidFill>
                  <a:srgbClr val="FF6C00"/>
                </a:solidFill>
                <a:latin typeface="PTSerif-Regular"/>
              </a:rPr>
              <a:t>оценить востребованность?</a:t>
            </a:r>
            <a:r>
              <a:rPr lang="ru-RU" dirty="0">
                <a:solidFill>
                  <a:srgbClr val="FF6C00"/>
                </a:solidFill>
                <a:latin typeface="PTSerif-Regular"/>
              </a:rPr>
              <a:t> Статистика запросов доступа к полным текстам</a:t>
            </a:r>
            <a:endParaRPr lang="ru-RU" dirty="0">
              <a:solidFill>
                <a:srgbClr val="FF6C00"/>
              </a:solidFill>
            </a:endParaRPr>
          </a:p>
        </p:txBody>
      </p:sp>
      <p:sp>
        <p:nvSpPr>
          <p:cNvPr id="5" name="Прямоугольник 4">
            <a:extLst>
              <a:ext uri="{FF2B5EF4-FFF2-40B4-BE49-F238E27FC236}">
                <a16:creationId xmlns:a16="http://schemas.microsoft.com/office/drawing/2014/main" id="{29AEE8A7-185A-42BD-87D6-ADE8F1996C0F}"/>
              </a:ext>
            </a:extLst>
          </p:cNvPr>
          <p:cNvSpPr/>
          <p:nvPr/>
        </p:nvSpPr>
        <p:spPr>
          <a:xfrm>
            <a:off x="8040706" y="550563"/>
            <a:ext cx="829346" cy="307777"/>
          </a:xfrm>
          <a:prstGeom prst="rect">
            <a:avLst/>
          </a:prstGeom>
        </p:spPr>
        <p:txBody>
          <a:bodyPr wrap="square">
            <a:spAutoFit/>
          </a:bodyPr>
          <a:lstStyle/>
          <a:p>
            <a:pPr algn="r"/>
            <a:r>
              <a:rPr lang="ru-RU" sz="1400" i="1" dirty="0">
                <a:solidFill>
                  <a:srgbClr val="FF6C00"/>
                </a:solidFill>
                <a:latin typeface="PTSerif-Regular"/>
              </a:rPr>
              <a:t>Пример</a:t>
            </a:r>
            <a:endParaRPr lang="ru-RU" sz="1400" i="1" dirty="0">
              <a:solidFill>
                <a:srgbClr val="FF6C00"/>
              </a:solidFill>
            </a:endParaRPr>
          </a:p>
        </p:txBody>
      </p:sp>
    </p:spTree>
    <p:extLst>
      <p:ext uri="{BB962C8B-B14F-4D97-AF65-F5344CB8AC3E}">
        <p14:creationId xmlns:p14="http://schemas.microsoft.com/office/powerpoint/2010/main" val="1296123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890B9E32-91D3-473D-B708-727B553DA2B5}"/>
              </a:ext>
            </a:extLst>
          </p:cNvPr>
          <p:cNvGraphicFramePr>
            <a:graphicFrameLocks/>
          </p:cNvGraphicFramePr>
          <p:nvPr>
            <p:extLst>
              <p:ext uri="{D42A27DB-BD31-4B8C-83A1-F6EECF244321}">
                <p14:modId xmlns:p14="http://schemas.microsoft.com/office/powerpoint/2010/main" val="1295419240"/>
              </p:ext>
            </p:extLst>
          </p:nvPr>
        </p:nvGraphicFramePr>
        <p:xfrm>
          <a:off x="255495" y="548649"/>
          <a:ext cx="8633009" cy="3461904"/>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140">
            <a:extLst>
              <a:ext uri="{FF2B5EF4-FFF2-40B4-BE49-F238E27FC236}">
                <a16:creationId xmlns:a16="http://schemas.microsoft.com/office/drawing/2014/main" id="{5A72A4BF-F178-4C8D-B08F-F80028DEF79B}"/>
              </a:ext>
            </a:extLst>
          </p:cNvPr>
          <p:cNvSpPr/>
          <p:nvPr/>
        </p:nvSpPr>
        <p:spPr>
          <a:xfrm>
            <a:off x="6195236" y="4618999"/>
            <a:ext cx="2862187" cy="369332"/>
          </a:xfrm>
          <a:prstGeom prst="rect">
            <a:avLst/>
          </a:prstGeom>
        </p:spPr>
        <p:txBody>
          <a:bodyPr wrap="square">
            <a:spAutoFit/>
          </a:bodyPr>
          <a:lstStyle/>
          <a:p>
            <a:pPr algn="r">
              <a:defRPr/>
            </a:pPr>
            <a:r>
              <a:rPr lang="ru-RU" sz="900" i="1" kern="0" dirty="0">
                <a:solidFill>
                  <a:sysClr val="windowText" lastClr="000000"/>
                </a:solidFill>
              </a:rPr>
              <a:t>Данные за 2018-20</a:t>
            </a:r>
            <a:r>
              <a:rPr lang="en-GB" sz="900" i="1" kern="0" dirty="0">
                <a:solidFill>
                  <a:sysClr val="windowText" lastClr="000000"/>
                </a:solidFill>
              </a:rPr>
              <a:t>2</a:t>
            </a:r>
            <a:r>
              <a:rPr lang="ru-RU" sz="900" i="1" kern="0" dirty="0">
                <a:solidFill>
                  <a:sysClr val="windowText" lastClr="000000"/>
                </a:solidFill>
              </a:rPr>
              <a:t>0</a:t>
            </a:r>
            <a:r>
              <a:rPr lang="en-GB" sz="900" i="1" kern="0" dirty="0">
                <a:solidFill>
                  <a:sysClr val="windowText" lastClr="000000"/>
                </a:solidFill>
              </a:rPr>
              <a:t> </a:t>
            </a:r>
            <a:r>
              <a:rPr lang="ru-RU" sz="900" i="1" kern="0" dirty="0">
                <a:solidFill>
                  <a:sysClr val="windowText" lastClr="000000"/>
                </a:solidFill>
              </a:rPr>
              <a:t>гг.</a:t>
            </a:r>
            <a:r>
              <a:rPr lang="en-GB" sz="900" i="1" kern="0" dirty="0">
                <a:solidFill>
                  <a:sysClr val="windowText" lastClr="000000"/>
                </a:solidFill>
              </a:rPr>
              <a:t> </a:t>
            </a:r>
            <a:r>
              <a:rPr lang="ru-RU" sz="900" i="1" kern="0" dirty="0">
                <a:solidFill>
                  <a:sysClr val="windowText" lastClr="000000"/>
                </a:solidFill>
              </a:rPr>
              <a:t>Источник </a:t>
            </a:r>
            <a:r>
              <a:rPr lang="en-GB" sz="900" i="1" kern="0" dirty="0">
                <a:solidFill>
                  <a:sysClr val="windowText" lastClr="000000"/>
                </a:solidFill>
              </a:rPr>
              <a:t>Tableau ELS</a:t>
            </a:r>
            <a:r>
              <a:rPr lang="en-US" sz="900" i="1" kern="0" dirty="0">
                <a:solidFill>
                  <a:sysClr val="windowText" lastClr="000000"/>
                </a:solidFill>
              </a:rPr>
              <a:t>:</a:t>
            </a:r>
            <a:r>
              <a:rPr lang="ru-RU" sz="900" i="1" kern="0" dirty="0">
                <a:solidFill>
                  <a:sysClr val="windowText" lastClr="000000"/>
                </a:solidFill>
              </a:rPr>
              <a:t> </a:t>
            </a:r>
            <a:r>
              <a:rPr lang="en-US" sz="900" i="1" dirty="0">
                <a:solidFill>
                  <a:srgbClr val="007398"/>
                </a:solidFill>
                <a:hlinkClick r:id="rId3">
                  <a:extLst>
                    <a:ext uri="{A12FA001-AC4F-418D-AE19-62706E023703}">
                      <ahyp:hlinkClr xmlns:ahyp="http://schemas.microsoft.com/office/drawing/2018/hyperlinkcolor" val="tx"/>
                    </a:ext>
                  </a:extLst>
                </a:hlinkClick>
              </a:rPr>
              <a:t>https://tableau.elsevier.com</a:t>
            </a:r>
            <a:endParaRPr lang="en-US" sz="900" b="1" i="1" kern="0" dirty="0">
              <a:solidFill>
                <a:srgbClr val="007398"/>
              </a:solidFill>
            </a:endParaRPr>
          </a:p>
        </p:txBody>
      </p:sp>
      <p:sp>
        <p:nvSpPr>
          <p:cNvPr id="11" name="Прямоугольник 10">
            <a:extLst>
              <a:ext uri="{FF2B5EF4-FFF2-40B4-BE49-F238E27FC236}">
                <a16:creationId xmlns:a16="http://schemas.microsoft.com/office/drawing/2014/main" id="{6833D778-7DB6-40D9-A3D3-F18FD6371167}"/>
              </a:ext>
            </a:extLst>
          </p:cNvPr>
          <p:cNvSpPr/>
          <p:nvPr/>
        </p:nvSpPr>
        <p:spPr>
          <a:xfrm>
            <a:off x="-2" y="0"/>
            <a:ext cx="9144002" cy="369332"/>
          </a:xfrm>
          <a:prstGeom prst="rect">
            <a:avLst/>
          </a:prstGeom>
        </p:spPr>
        <p:txBody>
          <a:bodyPr wrap="square">
            <a:spAutoFit/>
          </a:bodyPr>
          <a:lstStyle/>
          <a:p>
            <a:r>
              <a:rPr lang="ru-RU" dirty="0">
                <a:solidFill>
                  <a:srgbClr val="FF6C00"/>
                </a:solidFill>
                <a:latin typeface="PTSerif-Regular"/>
              </a:rPr>
              <a:t>Общероссийский рост востребованности в классической литературе </a:t>
            </a:r>
            <a:endParaRPr lang="ru-RU" dirty="0">
              <a:solidFill>
                <a:srgbClr val="FF6C00"/>
              </a:solidFill>
            </a:endParaRPr>
          </a:p>
        </p:txBody>
      </p:sp>
    </p:spTree>
    <p:extLst>
      <p:ext uri="{BB962C8B-B14F-4D97-AF65-F5344CB8AC3E}">
        <p14:creationId xmlns:p14="http://schemas.microsoft.com/office/powerpoint/2010/main" val="122792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05E1D0-1A37-4756-9ED3-BDAD59D8A000}"/>
              </a:ext>
            </a:extLst>
          </p:cNvPr>
          <p:cNvPicPr>
            <a:picLocks noChangeAspect="1"/>
          </p:cNvPicPr>
          <p:nvPr/>
        </p:nvPicPr>
        <p:blipFill>
          <a:blip r:embed="rId2"/>
          <a:stretch>
            <a:fillRect/>
          </a:stretch>
        </p:blipFill>
        <p:spPr>
          <a:xfrm>
            <a:off x="301045" y="691553"/>
            <a:ext cx="8541909" cy="3589597"/>
          </a:xfrm>
          <a:prstGeom prst="rect">
            <a:avLst/>
          </a:prstGeom>
        </p:spPr>
      </p:pic>
      <p:sp>
        <p:nvSpPr>
          <p:cNvPr id="9" name="Rectangle 140">
            <a:extLst>
              <a:ext uri="{FF2B5EF4-FFF2-40B4-BE49-F238E27FC236}">
                <a16:creationId xmlns:a16="http://schemas.microsoft.com/office/drawing/2014/main" id="{CFAAE463-ED73-4D5E-929E-C0BCF58037D6}"/>
              </a:ext>
            </a:extLst>
          </p:cNvPr>
          <p:cNvSpPr/>
          <p:nvPr/>
        </p:nvSpPr>
        <p:spPr>
          <a:xfrm>
            <a:off x="5432612" y="4603372"/>
            <a:ext cx="3624812" cy="369332"/>
          </a:xfrm>
          <a:prstGeom prst="rect">
            <a:avLst/>
          </a:prstGeom>
        </p:spPr>
        <p:txBody>
          <a:bodyPr wrap="square">
            <a:spAutoFit/>
          </a:bodyPr>
          <a:lstStyle/>
          <a:p>
            <a:pPr algn="r">
              <a:defRPr/>
            </a:pPr>
            <a:r>
              <a:rPr lang="ru-RU" sz="900" i="1" kern="0" dirty="0">
                <a:solidFill>
                  <a:sysClr val="windowText" lastClr="000000"/>
                </a:solidFill>
              </a:rPr>
              <a:t>Данные за 201</a:t>
            </a:r>
            <a:r>
              <a:rPr lang="en-GB" sz="900" i="1" kern="0" dirty="0">
                <a:solidFill>
                  <a:sysClr val="windowText" lastClr="000000"/>
                </a:solidFill>
              </a:rPr>
              <a:t>8</a:t>
            </a:r>
            <a:r>
              <a:rPr lang="ru-RU" sz="900" i="1" kern="0" dirty="0">
                <a:solidFill>
                  <a:sysClr val="windowText" lastClr="000000"/>
                </a:solidFill>
              </a:rPr>
              <a:t>-202</a:t>
            </a:r>
            <a:r>
              <a:rPr lang="en-GB" sz="900" i="1" kern="0" dirty="0">
                <a:solidFill>
                  <a:sysClr val="windowText" lastClr="000000"/>
                </a:solidFill>
              </a:rPr>
              <a:t>0</a:t>
            </a:r>
            <a:r>
              <a:rPr lang="ru-RU" sz="900" i="1" kern="0" dirty="0">
                <a:solidFill>
                  <a:sysClr val="windowText" lastClr="000000"/>
                </a:solidFill>
              </a:rPr>
              <a:t> гг.</a:t>
            </a:r>
            <a:r>
              <a:rPr lang="en-GB" sz="900" i="1" kern="0" dirty="0">
                <a:solidFill>
                  <a:sysClr val="windowText" lastClr="000000"/>
                </a:solidFill>
              </a:rPr>
              <a:t> </a:t>
            </a:r>
            <a:r>
              <a:rPr lang="ru-RU" sz="900" i="1" kern="0" dirty="0">
                <a:solidFill>
                  <a:sysClr val="windowText" lastClr="000000"/>
                </a:solidFill>
              </a:rPr>
              <a:t>Источник </a:t>
            </a:r>
            <a:r>
              <a:rPr lang="en-GB" sz="900" i="1" kern="0" dirty="0">
                <a:solidFill>
                  <a:sysClr val="windowText" lastClr="000000"/>
                </a:solidFill>
              </a:rPr>
              <a:t>SciVal</a:t>
            </a:r>
            <a:r>
              <a:rPr lang="en-US" sz="900" i="1" kern="0" dirty="0">
                <a:solidFill>
                  <a:sysClr val="windowText" lastClr="000000"/>
                </a:solidFill>
              </a:rPr>
              <a:t>:</a:t>
            </a:r>
            <a:endParaRPr lang="ru-RU" sz="900" i="1" kern="0" dirty="0">
              <a:solidFill>
                <a:sysClr val="windowText" lastClr="000000"/>
              </a:solidFill>
            </a:endParaRPr>
          </a:p>
          <a:p>
            <a:pPr algn="r">
              <a:defRPr/>
            </a:pPr>
            <a:r>
              <a:rPr lang="en-US" sz="900" i="1" u="sng" dirty="0">
                <a:solidFill>
                  <a:srgbClr val="007398"/>
                </a:solidFill>
              </a:rPr>
              <a:t>https://www.scival.com/overview/summary?uri=Country/643</a:t>
            </a:r>
          </a:p>
        </p:txBody>
      </p:sp>
      <p:graphicFrame>
        <p:nvGraphicFramePr>
          <p:cNvPr id="33" name="Таблица 32">
            <a:extLst>
              <a:ext uri="{FF2B5EF4-FFF2-40B4-BE49-F238E27FC236}">
                <a16:creationId xmlns:a16="http://schemas.microsoft.com/office/drawing/2014/main" id="{BC47F8C7-C232-4F50-8098-E8B690BC46E5}"/>
              </a:ext>
            </a:extLst>
          </p:cNvPr>
          <p:cNvGraphicFramePr>
            <a:graphicFrameLocks noGrp="1"/>
          </p:cNvGraphicFramePr>
          <p:nvPr>
            <p:extLst>
              <p:ext uri="{D42A27DB-BD31-4B8C-83A1-F6EECF244321}">
                <p14:modId xmlns:p14="http://schemas.microsoft.com/office/powerpoint/2010/main" val="1579598086"/>
              </p:ext>
            </p:extLst>
          </p:nvPr>
        </p:nvGraphicFramePr>
        <p:xfrm>
          <a:off x="6521510" y="2015521"/>
          <a:ext cx="2321444" cy="368300"/>
        </p:xfrm>
        <a:graphic>
          <a:graphicData uri="http://schemas.openxmlformats.org/drawingml/2006/table">
            <a:tbl>
              <a:tblPr>
                <a:tableStyleId>{ED083AE6-46FA-4A59-8FB0-9F97EB10719F}</a:tableStyleId>
              </a:tblPr>
              <a:tblGrid>
                <a:gridCol w="580361">
                  <a:extLst>
                    <a:ext uri="{9D8B030D-6E8A-4147-A177-3AD203B41FA5}">
                      <a16:colId xmlns:a16="http://schemas.microsoft.com/office/drawing/2014/main" val="2235544663"/>
                    </a:ext>
                  </a:extLst>
                </a:gridCol>
                <a:gridCol w="580361">
                  <a:extLst>
                    <a:ext uri="{9D8B030D-6E8A-4147-A177-3AD203B41FA5}">
                      <a16:colId xmlns:a16="http://schemas.microsoft.com/office/drawing/2014/main" val="1782266471"/>
                    </a:ext>
                  </a:extLst>
                </a:gridCol>
                <a:gridCol w="580361">
                  <a:extLst>
                    <a:ext uri="{9D8B030D-6E8A-4147-A177-3AD203B41FA5}">
                      <a16:colId xmlns:a16="http://schemas.microsoft.com/office/drawing/2014/main" val="196017728"/>
                    </a:ext>
                  </a:extLst>
                </a:gridCol>
                <a:gridCol w="580361">
                  <a:extLst>
                    <a:ext uri="{9D8B030D-6E8A-4147-A177-3AD203B41FA5}">
                      <a16:colId xmlns:a16="http://schemas.microsoft.com/office/drawing/2014/main" val="3027288048"/>
                    </a:ext>
                  </a:extLst>
                </a:gridCol>
              </a:tblGrid>
              <a:tr h="184150">
                <a:tc>
                  <a:txBody>
                    <a:bodyPr/>
                    <a:lstStyle/>
                    <a:p>
                      <a:pPr algn="ctr" fontAlgn="b"/>
                      <a:r>
                        <a:rPr lang="ru-RU" sz="1100" b="0" u="none" strike="noStrike" dirty="0">
                          <a:solidFill>
                            <a:schemeClr val="bg1"/>
                          </a:solidFill>
                          <a:effectLst/>
                        </a:rPr>
                        <a:t>2018</a:t>
                      </a:r>
                      <a:endParaRPr lang="ru-RU" sz="1100" b="0" i="0" u="none" strike="noStrike" dirty="0">
                        <a:solidFill>
                          <a:schemeClr val="bg1"/>
                        </a:solidFill>
                        <a:effectLst/>
                        <a:latin typeface="Arial (Основной текст)"/>
                      </a:endParaRPr>
                    </a:p>
                  </a:txBody>
                  <a:tcPr marL="6350" marR="6350" marT="6350" marB="0" anchor="b">
                    <a:solidFill>
                      <a:schemeClr val="tx2"/>
                    </a:solidFill>
                  </a:tcPr>
                </a:tc>
                <a:tc>
                  <a:txBody>
                    <a:bodyPr/>
                    <a:lstStyle/>
                    <a:p>
                      <a:pPr algn="ctr" fontAlgn="b"/>
                      <a:r>
                        <a:rPr lang="ru-RU" sz="1100" b="0" u="none" strike="noStrike" dirty="0">
                          <a:solidFill>
                            <a:schemeClr val="bg1"/>
                          </a:solidFill>
                          <a:effectLst/>
                        </a:rPr>
                        <a:t>2019</a:t>
                      </a:r>
                      <a:endParaRPr lang="ru-RU" sz="1100" b="0" i="0" u="none" strike="noStrike" dirty="0">
                        <a:solidFill>
                          <a:schemeClr val="bg1"/>
                        </a:solidFill>
                        <a:effectLst/>
                        <a:latin typeface="Arial (Основной текст)"/>
                      </a:endParaRPr>
                    </a:p>
                  </a:txBody>
                  <a:tcPr marL="6350" marR="6350" marT="6350" marB="0" anchor="b">
                    <a:solidFill>
                      <a:schemeClr val="tx2"/>
                    </a:solidFill>
                  </a:tcPr>
                </a:tc>
                <a:tc>
                  <a:txBody>
                    <a:bodyPr/>
                    <a:lstStyle/>
                    <a:p>
                      <a:pPr algn="ctr" fontAlgn="b"/>
                      <a:r>
                        <a:rPr lang="ru-RU" sz="1100" b="0" u="none" strike="noStrike" dirty="0">
                          <a:solidFill>
                            <a:schemeClr val="bg1"/>
                          </a:solidFill>
                          <a:effectLst/>
                        </a:rPr>
                        <a:t>2020</a:t>
                      </a:r>
                      <a:endParaRPr lang="ru-RU" sz="1100" b="0" i="0" u="none" strike="noStrike" dirty="0">
                        <a:solidFill>
                          <a:schemeClr val="bg1"/>
                        </a:solidFill>
                        <a:effectLst/>
                        <a:latin typeface="Arial (Основной текст)"/>
                      </a:endParaRPr>
                    </a:p>
                  </a:txBody>
                  <a:tcPr marL="6350" marR="6350" marT="6350" marB="0" anchor="b">
                    <a:solidFill>
                      <a:schemeClr val="tx2"/>
                    </a:solidFill>
                  </a:tcPr>
                </a:tc>
                <a:tc>
                  <a:txBody>
                    <a:bodyPr/>
                    <a:lstStyle/>
                    <a:p>
                      <a:pPr algn="ctr" fontAlgn="b"/>
                      <a:r>
                        <a:rPr lang="en-GB" sz="1100" b="0" u="none" strike="noStrike" dirty="0">
                          <a:solidFill>
                            <a:schemeClr val="bg1"/>
                          </a:solidFill>
                          <a:effectLst/>
                        </a:rPr>
                        <a:t>World</a:t>
                      </a:r>
                      <a:endParaRPr lang="ru-RU" sz="1100" b="0" i="0" u="none" strike="noStrike" dirty="0">
                        <a:solidFill>
                          <a:schemeClr val="bg1"/>
                        </a:solidFill>
                        <a:effectLst/>
                        <a:latin typeface="Arial (Основной текст)"/>
                      </a:endParaRPr>
                    </a:p>
                  </a:txBody>
                  <a:tcPr marL="6350" marR="6350" marT="6350" marB="0" anchor="b">
                    <a:solidFill>
                      <a:srgbClr val="007398"/>
                    </a:solidFill>
                  </a:tcPr>
                </a:tc>
                <a:extLst>
                  <a:ext uri="{0D108BD9-81ED-4DB2-BD59-A6C34878D82A}">
                    <a16:rowId xmlns:a16="http://schemas.microsoft.com/office/drawing/2014/main" val="2536366409"/>
                  </a:ext>
                </a:extLst>
              </a:tr>
              <a:tr h="184150">
                <a:tc>
                  <a:txBody>
                    <a:bodyPr/>
                    <a:lstStyle/>
                    <a:p>
                      <a:pPr algn="ctr" fontAlgn="b"/>
                      <a:r>
                        <a:rPr lang="ru-RU" sz="1100" b="0" u="none" strike="noStrike" dirty="0">
                          <a:solidFill>
                            <a:srgbClr val="53565A"/>
                          </a:solidFill>
                          <a:effectLst/>
                        </a:rPr>
                        <a:t>0,73</a:t>
                      </a:r>
                      <a:endParaRPr lang="ru-RU" sz="1100" b="0" i="0" u="none" strike="noStrike" dirty="0">
                        <a:solidFill>
                          <a:srgbClr val="53565A"/>
                        </a:solidFill>
                        <a:effectLst/>
                        <a:latin typeface="Arial (Основной текст)"/>
                      </a:endParaRPr>
                    </a:p>
                  </a:txBody>
                  <a:tcPr marL="6350" marR="6350" marT="6350" marB="0" anchor="b"/>
                </a:tc>
                <a:tc>
                  <a:txBody>
                    <a:bodyPr/>
                    <a:lstStyle/>
                    <a:p>
                      <a:pPr algn="ctr" fontAlgn="b"/>
                      <a:r>
                        <a:rPr lang="ru-RU" sz="1100" b="0" u="none" strike="noStrike" dirty="0">
                          <a:solidFill>
                            <a:srgbClr val="53565A"/>
                          </a:solidFill>
                          <a:effectLst/>
                        </a:rPr>
                        <a:t>0,77</a:t>
                      </a:r>
                      <a:endParaRPr lang="ru-RU" sz="1100" b="0" i="0" u="none" strike="noStrike" dirty="0">
                        <a:solidFill>
                          <a:srgbClr val="53565A"/>
                        </a:solidFill>
                        <a:effectLst/>
                        <a:latin typeface="Arial (Основной текст)"/>
                      </a:endParaRPr>
                    </a:p>
                  </a:txBody>
                  <a:tcPr marL="6350" marR="6350" marT="6350" marB="0" anchor="b"/>
                </a:tc>
                <a:tc>
                  <a:txBody>
                    <a:bodyPr/>
                    <a:lstStyle/>
                    <a:p>
                      <a:pPr algn="ctr" fontAlgn="b"/>
                      <a:r>
                        <a:rPr lang="ru-RU" sz="1100" b="0" u="none" strike="noStrike" dirty="0">
                          <a:solidFill>
                            <a:srgbClr val="53565A"/>
                          </a:solidFill>
                          <a:effectLst/>
                        </a:rPr>
                        <a:t>0,79</a:t>
                      </a:r>
                      <a:endParaRPr lang="ru-RU" sz="1100" b="0" i="0" u="none" strike="noStrike" dirty="0">
                        <a:solidFill>
                          <a:srgbClr val="53565A"/>
                        </a:solidFill>
                        <a:effectLst/>
                        <a:latin typeface="Arial (Основной текст)"/>
                      </a:endParaRPr>
                    </a:p>
                  </a:txBody>
                  <a:tcPr marL="6350" marR="6350" marT="6350" marB="0" anchor="b"/>
                </a:tc>
                <a:tc>
                  <a:txBody>
                    <a:bodyPr/>
                    <a:lstStyle/>
                    <a:p>
                      <a:pPr algn="ctr" fontAlgn="b"/>
                      <a:r>
                        <a:rPr lang="en-GB" sz="1100" b="0" u="none" strike="noStrike" dirty="0">
                          <a:solidFill>
                            <a:schemeClr val="bg1"/>
                          </a:solidFill>
                          <a:effectLst/>
                        </a:rPr>
                        <a:t>1,0</a:t>
                      </a:r>
                      <a:endParaRPr lang="ru-RU" sz="1100" b="0" i="0" u="none" strike="noStrike" dirty="0">
                        <a:solidFill>
                          <a:schemeClr val="bg1"/>
                        </a:solidFill>
                        <a:effectLst/>
                        <a:latin typeface="Arial (Основной текст)"/>
                      </a:endParaRPr>
                    </a:p>
                  </a:txBody>
                  <a:tcPr marL="6350" marR="6350" marT="6350" marB="0" anchor="b">
                    <a:solidFill>
                      <a:srgbClr val="007398"/>
                    </a:solidFill>
                  </a:tcPr>
                </a:tc>
                <a:extLst>
                  <a:ext uri="{0D108BD9-81ED-4DB2-BD59-A6C34878D82A}">
                    <a16:rowId xmlns:a16="http://schemas.microsoft.com/office/drawing/2014/main" val="42624745"/>
                  </a:ext>
                </a:extLst>
              </a:tr>
            </a:tbl>
          </a:graphicData>
        </a:graphic>
      </p:graphicFrame>
      <p:graphicFrame>
        <p:nvGraphicFramePr>
          <p:cNvPr id="25" name="Таблица 32">
            <a:extLst>
              <a:ext uri="{FF2B5EF4-FFF2-40B4-BE49-F238E27FC236}">
                <a16:creationId xmlns:a16="http://schemas.microsoft.com/office/drawing/2014/main" id="{1F88B226-1E8A-48B6-B389-E30C36DB6E4D}"/>
              </a:ext>
            </a:extLst>
          </p:cNvPr>
          <p:cNvGraphicFramePr>
            <a:graphicFrameLocks noGrp="1"/>
          </p:cNvGraphicFramePr>
          <p:nvPr>
            <p:extLst>
              <p:ext uri="{D42A27DB-BD31-4B8C-83A1-F6EECF244321}">
                <p14:modId xmlns:p14="http://schemas.microsoft.com/office/powerpoint/2010/main" val="3249498359"/>
              </p:ext>
            </p:extLst>
          </p:nvPr>
        </p:nvGraphicFramePr>
        <p:xfrm>
          <a:off x="1243506" y="2383821"/>
          <a:ext cx="1741083" cy="368300"/>
        </p:xfrm>
        <a:graphic>
          <a:graphicData uri="http://schemas.openxmlformats.org/drawingml/2006/table">
            <a:tbl>
              <a:tblPr>
                <a:tableStyleId>{ED083AE6-46FA-4A59-8FB0-9F97EB10719F}</a:tableStyleId>
              </a:tblPr>
              <a:tblGrid>
                <a:gridCol w="580361">
                  <a:extLst>
                    <a:ext uri="{9D8B030D-6E8A-4147-A177-3AD203B41FA5}">
                      <a16:colId xmlns:a16="http://schemas.microsoft.com/office/drawing/2014/main" val="2235544663"/>
                    </a:ext>
                  </a:extLst>
                </a:gridCol>
                <a:gridCol w="580361">
                  <a:extLst>
                    <a:ext uri="{9D8B030D-6E8A-4147-A177-3AD203B41FA5}">
                      <a16:colId xmlns:a16="http://schemas.microsoft.com/office/drawing/2014/main" val="1782266471"/>
                    </a:ext>
                  </a:extLst>
                </a:gridCol>
                <a:gridCol w="580361">
                  <a:extLst>
                    <a:ext uri="{9D8B030D-6E8A-4147-A177-3AD203B41FA5}">
                      <a16:colId xmlns:a16="http://schemas.microsoft.com/office/drawing/2014/main" val="196017728"/>
                    </a:ext>
                  </a:extLst>
                </a:gridCol>
              </a:tblGrid>
              <a:tr h="184150">
                <a:tc>
                  <a:txBody>
                    <a:bodyPr/>
                    <a:lstStyle/>
                    <a:p>
                      <a:pPr algn="ctr" fontAlgn="b"/>
                      <a:r>
                        <a:rPr lang="ru-RU" sz="1100" b="0" u="none" strike="noStrike" dirty="0">
                          <a:solidFill>
                            <a:schemeClr val="bg1"/>
                          </a:solidFill>
                          <a:effectLst/>
                        </a:rPr>
                        <a:t>2018</a:t>
                      </a:r>
                      <a:endParaRPr lang="ru-RU" sz="1100" b="0" i="0" u="none" strike="noStrike" dirty="0">
                        <a:solidFill>
                          <a:schemeClr val="bg1"/>
                        </a:solidFill>
                        <a:effectLst/>
                        <a:latin typeface="Arial (Основной текст)"/>
                      </a:endParaRPr>
                    </a:p>
                  </a:txBody>
                  <a:tcPr marL="6350" marR="6350" marT="6350" marB="0" anchor="b">
                    <a:solidFill>
                      <a:schemeClr val="tx2"/>
                    </a:solidFill>
                  </a:tcPr>
                </a:tc>
                <a:tc>
                  <a:txBody>
                    <a:bodyPr/>
                    <a:lstStyle/>
                    <a:p>
                      <a:pPr algn="ctr" fontAlgn="b"/>
                      <a:r>
                        <a:rPr lang="ru-RU" sz="1100" b="0" u="none" strike="noStrike" dirty="0">
                          <a:solidFill>
                            <a:schemeClr val="bg1"/>
                          </a:solidFill>
                          <a:effectLst/>
                        </a:rPr>
                        <a:t>2019</a:t>
                      </a:r>
                      <a:endParaRPr lang="ru-RU" sz="1100" b="0" i="0" u="none" strike="noStrike" dirty="0">
                        <a:solidFill>
                          <a:schemeClr val="bg1"/>
                        </a:solidFill>
                        <a:effectLst/>
                        <a:latin typeface="Arial (Основной текст)"/>
                      </a:endParaRPr>
                    </a:p>
                  </a:txBody>
                  <a:tcPr marL="6350" marR="6350" marT="6350" marB="0" anchor="b">
                    <a:solidFill>
                      <a:schemeClr val="tx2"/>
                    </a:solidFill>
                  </a:tcPr>
                </a:tc>
                <a:tc>
                  <a:txBody>
                    <a:bodyPr/>
                    <a:lstStyle/>
                    <a:p>
                      <a:pPr algn="ctr" fontAlgn="b"/>
                      <a:r>
                        <a:rPr lang="ru-RU" sz="1100" b="0" u="none" strike="noStrike" dirty="0">
                          <a:solidFill>
                            <a:schemeClr val="bg1"/>
                          </a:solidFill>
                          <a:effectLst/>
                        </a:rPr>
                        <a:t>2020</a:t>
                      </a:r>
                      <a:endParaRPr lang="ru-RU" sz="1100" b="0" i="0" u="none" strike="noStrike" dirty="0">
                        <a:solidFill>
                          <a:schemeClr val="bg1"/>
                        </a:solidFill>
                        <a:effectLst/>
                        <a:latin typeface="Arial (Основной текст)"/>
                      </a:endParaRPr>
                    </a:p>
                  </a:txBody>
                  <a:tcPr marL="6350" marR="6350" marT="6350" marB="0" anchor="b">
                    <a:solidFill>
                      <a:schemeClr val="tx2"/>
                    </a:solidFill>
                  </a:tcPr>
                </a:tc>
                <a:extLst>
                  <a:ext uri="{0D108BD9-81ED-4DB2-BD59-A6C34878D82A}">
                    <a16:rowId xmlns:a16="http://schemas.microsoft.com/office/drawing/2014/main" val="2536366409"/>
                  </a:ext>
                </a:extLst>
              </a:tr>
              <a:tr h="184150">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ru-RU" sz="1100" u="none" strike="noStrike" dirty="0">
                          <a:solidFill>
                            <a:srgbClr val="53565A"/>
                          </a:solidFill>
                          <a:effectLst/>
                        </a:rPr>
                        <a:t>105</a:t>
                      </a:r>
                      <a:r>
                        <a:rPr lang="en-GB" sz="1100" u="none" strike="noStrike" dirty="0">
                          <a:solidFill>
                            <a:srgbClr val="53565A"/>
                          </a:solidFill>
                          <a:effectLst/>
                        </a:rPr>
                        <a:t>,</a:t>
                      </a:r>
                      <a:r>
                        <a:rPr lang="ru-RU" sz="1100" u="none" strike="noStrike" dirty="0">
                          <a:solidFill>
                            <a:srgbClr val="53565A"/>
                          </a:solidFill>
                          <a:effectLst/>
                        </a:rPr>
                        <a:t>891</a:t>
                      </a:r>
                      <a:endParaRPr lang="ru-RU" sz="1100" b="0" i="0" u="none" strike="noStrike" dirty="0">
                        <a:solidFill>
                          <a:srgbClr val="53565A"/>
                        </a:solidFill>
                        <a:effectLst/>
                        <a:latin typeface="Calibri" panose="020F0502020204030204" pitchFamily="34" charset="0"/>
                      </a:endParaRPr>
                    </a:p>
                  </a:txBody>
                  <a:tcPr marL="6350" marR="6350" marT="635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ru-RU" sz="1100" u="none" strike="noStrike" dirty="0">
                          <a:solidFill>
                            <a:srgbClr val="53565A"/>
                          </a:solidFill>
                          <a:effectLst/>
                        </a:rPr>
                        <a:t>118</a:t>
                      </a:r>
                      <a:r>
                        <a:rPr lang="en-GB" sz="1100" u="none" strike="noStrike" dirty="0">
                          <a:solidFill>
                            <a:srgbClr val="53565A"/>
                          </a:solidFill>
                          <a:effectLst/>
                        </a:rPr>
                        <a:t>,</a:t>
                      </a:r>
                      <a:r>
                        <a:rPr lang="ru-RU" sz="1100" u="none" strike="noStrike" dirty="0">
                          <a:solidFill>
                            <a:srgbClr val="53565A"/>
                          </a:solidFill>
                          <a:effectLst/>
                        </a:rPr>
                        <a:t>733</a:t>
                      </a:r>
                      <a:endParaRPr lang="ru-RU" sz="1100" b="0" i="0" u="none" strike="noStrike" dirty="0">
                        <a:solidFill>
                          <a:srgbClr val="53565A"/>
                        </a:solidFill>
                        <a:effectLst/>
                        <a:latin typeface="Calibri" panose="020F0502020204030204" pitchFamily="34" charset="0"/>
                      </a:endParaRPr>
                    </a:p>
                  </a:txBody>
                  <a:tcPr marL="6350" marR="6350" marT="6350" marB="0" anchor="b"/>
                </a:tc>
                <a:tc>
                  <a:txBody>
                    <a:bodyPr/>
                    <a:lstStyle/>
                    <a:p>
                      <a:pPr algn="ctr" fontAlgn="b"/>
                      <a:r>
                        <a:rPr lang="ru-RU" sz="1100" u="none" strike="noStrike" dirty="0">
                          <a:solidFill>
                            <a:srgbClr val="53565A"/>
                          </a:solidFill>
                          <a:effectLst/>
                        </a:rPr>
                        <a:t>127</a:t>
                      </a:r>
                      <a:r>
                        <a:rPr lang="en-GB" sz="1100" u="none" strike="noStrike" dirty="0">
                          <a:solidFill>
                            <a:srgbClr val="53565A"/>
                          </a:solidFill>
                          <a:effectLst/>
                        </a:rPr>
                        <a:t>,</a:t>
                      </a:r>
                      <a:r>
                        <a:rPr lang="ru-RU" sz="1100" u="none" strike="noStrike" dirty="0">
                          <a:solidFill>
                            <a:srgbClr val="53565A"/>
                          </a:solidFill>
                          <a:effectLst/>
                        </a:rPr>
                        <a:t>003</a:t>
                      </a:r>
                      <a:endParaRPr lang="ru-RU" sz="1100" b="0" i="0" u="none" strike="noStrike" dirty="0">
                        <a:solidFill>
                          <a:srgbClr val="53565A"/>
                        </a:solidFill>
                        <a:effectLst/>
                        <a:latin typeface="Arial (Основной текст)"/>
                      </a:endParaRPr>
                    </a:p>
                  </a:txBody>
                  <a:tcPr marL="6350" marR="6350" marT="6350" marB="0" anchor="b"/>
                </a:tc>
                <a:extLst>
                  <a:ext uri="{0D108BD9-81ED-4DB2-BD59-A6C34878D82A}">
                    <a16:rowId xmlns:a16="http://schemas.microsoft.com/office/drawing/2014/main" val="42624745"/>
                  </a:ext>
                </a:extLst>
              </a:tr>
            </a:tbl>
          </a:graphicData>
        </a:graphic>
      </p:graphicFrame>
      <p:sp>
        <p:nvSpPr>
          <p:cNvPr id="13" name="Прямоугольник 12">
            <a:extLst>
              <a:ext uri="{FF2B5EF4-FFF2-40B4-BE49-F238E27FC236}">
                <a16:creationId xmlns:a16="http://schemas.microsoft.com/office/drawing/2014/main" id="{49840F8E-3F95-4BF5-BBC1-EDE008A548AC}"/>
              </a:ext>
            </a:extLst>
          </p:cNvPr>
          <p:cNvSpPr/>
          <p:nvPr/>
        </p:nvSpPr>
        <p:spPr>
          <a:xfrm>
            <a:off x="-1" y="0"/>
            <a:ext cx="7568774" cy="369332"/>
          </a:xfrm>
          <a:prstGeom prst="rect">
            <a:avLst/>
          </a:prstGeom>
        </p:spPr>
        <p:txBody>
          <a:bodyPr wrap="square">
            <a:spAutoFit/>
          </a:bodyPr>
          <a:lstStyle/>
          <a:p>
            <a:r>
              <a:rPr lang="ru-RU" dirty="0">
                <a:solidFill>
                  <a:srgbClr val="FF6C00"/>
                </a:solidFill>
                <a:latin typeface="PTSerif-Regular"/>
              </a:rPr>
              <a:t>Оценка вклада научных публикаций РФ в мировую науку</a:t>
            </a:r>
            <a:endParaRPr lang="ru-RU" dirty="0">
              <a:solidFill>
                <a:srgbClr val="FF6C00"/>
              </a:solidFill>
            </a:endParaRPr>
          </a:p>
        </p:txBody>
      </p:sp>
    </p:spTree>
    <p:extLst>
      <p:ext uri="{BB962C8B-B14F-4D97-AF65-F5344CB8AC3E}">
        <p14:creationId xmlns:p14="http://schemas.microsoft.com/office/powerpoint/2010/main" val="1612341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153EE35-0DF0-41F6-95BD-F087D5705331}"/>
              </a:ext>
            </a:extLst>
          </p:cNvPr>
          <p:cNvSpPr/>
          <p:nvPr/>
        </p:nvSpPr>
        <p:spPr>
          <a:xfrm>
            <a:off x="-1" y="0"/>
            <a:ext cx="7568774" cy="369332"/>
          </a:xfrm>
          <a:prstGeom prst="rect">
            <a:avLst/>
          </a:prstGeom>
        </p:spPr>
        <p:txBody>
          <a:bodyPr wrap="square">
            <a:spAutoFit/>
          </a:bodyPr>
          <a:lstStyle/>
          <a:p>
            <a:r>
              <a:rPr lang="ru-RU" dirty="0">
                <a:solidFill>
                  <a:srgbClr val="FF6C00"/>
                </a:solidFill>
                <a:latin typeface="PTSerif-Regular"/>
              </a:rPr>
              <a:t>Резюмируя</a:t>
            </a:r>
            <a:endParaRPr lang="ru-RU" dirty="0">
              <a:solidFill>
                <a:srgbClr val="FF6C00"/>
              </a:solidFill>
            </a:endParaRPr>
          </a:p>
        </p:txBody>
      </p:sp>
      <p:sp>
        <p:nvSpPr>
          <p:cNvPr id="4" name="Прямоугольник 3">
            <a:extLst>
              <a:ext uri="{FF2B5EF4-FFF2-40B4-BE49-F238E27FC236}">
                <a16:creationId xmlns:a16="http://schemas.microsoft.com/office/drawing/2014/main" id="{735B4059-7ECD-4341-8041-8CBD4773BA36}"/>
              </a:ext>
            </a:extLst>
          </p:cNvPr>
          <p:cNvSpPr/>
          <p:nvPr/>
        </p:nvSpPr>
        <p:spPr>
          <a:xfrm>
            <a:off x="82603" y="760115"/>
            <a:ext cx="8978793" cy="3693319"/>
          </a:xfrm>
          <a:prstGeom prst="rect">
            <a:avLst/>
          </a:prstGeom>
        </p:spPr>
        <p:txBody>
          <a:bodyPr wrap="square">
            <a:spAutoFit/>
          </a:bodyPr>
          <a:lstStyle/>
          <a:p>
            <a:pPr marL="285750" indent="-285750">
              <a:lnSpc>
                <a:spcPct val="150000"/>
              </a:lnSpc>
              <a:buClr>
                <a:srgbClr val="FF6C00"/>
              </a:buClr>
              <a:buFont typeface="Wingdings" panose="05000000000000000000" pitchFamily="2" charset="2"/>
              <a:buChar char="ü"/>
            </a:pPr>
            <a:r>
              <a:rPr lang="ru-RU" dirty="0">
                <a:solidFill>
                  <a:srgbClr val="676767"/>
                </a:solidFill>
                <a:latin typeface="charter"/>
              </a:rPr>
              <a:t>Эффективное внедрение стратегии </a:t>
            </a:r>
            <a:r>
              <a:rPr lang="ru-RU" i="1" dirty="0">
                <a:solidFill>
                  <a:srgbClr val="676767"/>
                </a:solidFill>
                <a:latin typeface="charter"/>
              </a:rPr>
              <a:t>разумного комплектования фондов</a:t>
            </a:r>
            <a:r>
              <a:rPr lang="en-GB" i="1" dirty="0">
                <a:solidFill>
                  <a:srgbClr val="676767"/>
                </a:solidFill>
                <a:latin typeface="charter"/>
              </a:rPr>
              <a:t> </a:t>
            </a:r>
            <a:r>
              <a:rPr lang="ru-RU" dirty="0">
                <a:solidFill>
                  <a:srgbClr val="676767"/>
                </a:solidFill>
                <a:latin typeface="charter"/>
              </a:rPr>
              <a:t>стало возможным благодаря цифровизации.</a:t>
            </a:r>
          </a:p>
          <a:p>
            <a:pPr marL="285750" indent="-285750">
              <a:lnSpc>
                <a:spcPct val="150000"/>
              </a:lnSpc>
              <a:buClr>
                <a:srgbClr val="FF6C00"/>
              </a:buClr>
              <a:buFont typeface="Wingdings" panose="05000000000000000000" pitchFamily="2" charset="2"/>
              <a:buChar char="ü"/>
            </a:pPr>
            <a:r>
              <a:rPr lang="ru-RU" dirty="0">
                <a:solidFill>
                  <a:srgbClr val="676767"/>
                </a:solidFill>
                <a:latin typeface="charter"/>
              </a:rPr>
              <a:t>Используйте доступные аналитические инструменты по оценке полнотекстовых ресурсов </a:t>
            </a:r>
            <a:r>
              <a:rPr lang="ru-RU" i="1" dirty="0">
                <a:solidFill>
                  <a:srgbClr val="676767"/>
                </a:solidFill>
                <a:latin typeface="charter"/>
              </a:rPr>
              <a:t>в рамках текущей подписки и потребности</a:t>
            </a:r>
            <a:r>
              <a:rPr lang="ru-RU" dirty="0">
                <a:solidFill>
                  <a:srgbClr val="676767"/>
                </a:solidFill>
                <a:latin typeface="charter"/>
              </a:rPr>
              <a:t>.</a:t>
            </a:r>
          </a:p>
          <a:p>
            <a:pPr marL="285750" indent="-285750">
              <a:lnSpc>
                <a:spcPct val="150000"/>
              </a:lnSpc>
              <a:buClr>
                <a:srgbClr val="FF6C00"/>
              </a:buClr>
              <a:buFont typeface="Wingdings" panose="05000000000000000000" pitchFamily="2" charset="2"/>
              <a:buChar char="ü"/>
            </a:pPr>
            <a:r>
              <a:rPr lang="ru-RU" dirty="0">
                <a:solidFill>
                  <a:srgbClr val="676767"/>
                </a:solidFill>
                <a:latin typeface="charter"/>
              </a:rPr>
              <a:t>Принимайте активное участие в формировании и </a:t>
            </a:r>
            <a:r>
              <a:rPr lang="ru-RU" i="1" dirty="0">
                <a:solidFill>
                  <a:srgbClr val="676767"/>
                </a:solidFill>
                <a:latin typeface="charter"/>
              </a:rPr>
              <a:t>реализации научной стратегии</a:t>
            </a:r>
            <a:r>
              <a:rPr lang="ru-RU" dirty="0">
                <a:solidFill>
                  <a:srgbClr val="676767"/>
                </a:solidFill>
                <a:latin typeface="charter"/>
              </a:rPr>
              <a:t> организации, предоставляя объективные данные и анализ трендов.</a:t>
            </a:r>
          </a:p>
          <a:p>
            <a:pPr marL="285750" indent="-285750">
              <a:lnSpc>
                <a:spcPct val="150000"/>
              </a:lnSpc>
              <a:buClr>
                <a:srgbClr val="FF6C00"/>
              </a:buClr>
              <a:buFont typeface="Wingdings" panose="05000000000000000000" pitchFamily="2" charset="2"/>
              <a:buChar char="ü"/>
            </a:pPr>
            <a:r>
              <a:rPr lang="ru-RU" i="1" dirty="0">
                <a:solidFill>
                  <a:srgbClr val="676767"/>
                </a:solidFill>
                <a:latin typeface="charter"/>
              </a:rPr>
              <a:t>Обеспечивайте исследователей аналитикой</a:t>
            </a:r>
            <a:r>
              <a:rPr lang="ru-RU" dirty="0">
                <a:solidFill>
                  <a:srgbClr val="676767"/>
                </a:solidFill>
                <a:latin typeface="charter"/>
              </a:rPr>
              <a:t> о связанных областях знания и ключевых источниках информации.</a:t>
            </a:r>
          </a:p>
          <a:p>
            <a:pPr marL="285750" indent="-285750">
              <a:buFont typeface="Wingdings" panose="05000000000000000000" pitchFamily="2" charset="2"/>
              <a:buChar char="ü"/>
            </a:pPr>
            <a:endParaRPr lang="ru-RU" dirty="0">
              <a:solidFill>
                <a:srgbClr val="676767"/>
              </a:solidFill>
            </a:endParaRPr>
          </a:p>
        </p:txBody>
      </p:sp>
    </p:spTree>
    <p:extLst>
      <p:ext uri="{BB962C8B-B14F-4D97-AF65-F5344CB8AC3E}">
        <p14:creationId xmlns:p14="http://schemas.microsoft.com/office/powerpoint/2010/main" val="589920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B2DC8BDC-F663-44D2-B532-91AD42B24D39}"/>
              </a:ext>
            </a:extLst>
          </p:cNvPr>
          <p:cNvSpPr>
            <a:spLocks noGrp="1"/>
          </p:cNvSpPr>
          <p:nvPr>
            <p:ph type="body" sz="quarter" idx="13"/>
          </p:nvPr>
        </p:nvSpPr>
        <p:spPr/>
        <p:txBody>
          <a:bodyPr/>
          <a:lstStyle/>
          <a:p>
            <a:endParaRPr lang="ru-RU"/>
          </a:p>
        </p:txBody>
      </p:sp>
      <p:sp>
        <p:nvSpPr>
          <p:cNvPr id="4" name="TextBox 3">
            <a:extLst>
              <a:ext uri="{FF2B5EF4-FFF2-40B4-BE49-F238E27FC236}">
                <a16:creationId xmlns:a16="http://schemas.microsoft.com/office/drawing/2014/main" id="{930F89D3-871F-4C70-BC30-EC5DA1CACEC2}"/>
              </a:ext>
            </a:extLst>
          </p:cNvPr>
          <p:cNvSpPr txBox="1"/>
          <p:nvPr/>
        </p:nvSpPr>
        <p:spPr>
          <a:xfrm>
            <a:off x="369870" y="1969951"/>
            <a:ext cx="3441842" cy="1323439"/>
          </a:xfrm>
          <a:prstGeom prst="rect">
            <a:avLst/>
          </a:prstGeom>
          <a:solidFill>
            <a:schemeClr val="bg1"/>
          </a:solidFill>
        </p:spPr>
        <p:txBody>
          <a:bodyPr wrap="square" rtlCol="0">
            <a:spAutoFit/>
          </a:bodyPr>
          <a:lstStyle/>
          <a:p>
            <a:r>
              <a:rPr lang="ru-RU" sz="4000" dirty="0"/>
              <a:t>Благодарю за внимание!</a:t>
            </a:r>
          </a:p>
        </p:txBody>
      </p:sp>
      <p:sp>
        <p:nvSpPr>
          <p:cNvPr id="5" name="Text Placeholder 5"/>
          <p:cNvSpPr>
            <a:spLocks noGrp="1"/>
          </p:cNvSpPr>
          <p:nvPr>
            <p:ph type="body" sz="quarter" idx="14"/>
          </p:nvPr>
        </p:nvSpPr>
        <p:spPr>
          <a:xfrm>
            <a:off x="484253" y="4144980"/>
            <a:ext cx="5112709" cy="448866"/>
          </a:xfrm>
        </p:spPr>
        <p:txBody>
          <a:bodyPr/>
          <a:lstStyle/>
          <a:p>
            <a:r>
              <a:rPr lang="ru-RU" dirty="0"/>
              <a:t>Михайлов Андрей Сергеевич</a:t>
            </a:r>
          </a:p>
          <a:p>
            <a:r>
              <a:rPr lang="en-GB" u="sng" dirty="0" err="1"/>
              <a:t>a.mikhailov@elsevier</a:t>
            </a:r>
            <a:r>
              <a:rPr lang="en-GB" u="sng" dirty="0"/>
              <a:t>.</a:t>
            </a:r>
            <a:r>
              <a:rPr lang="en-US" u="sng" dirty="0"/>
              <a:t>com</a:t>
            </a:r>
            <a:endParaRPr lang="ru-RU" dirty="0"/>
          </a:p>
        </p:txBody>
      </p:sp>
    </p:spTree>
    <p:extLst>
      <p:ext uri="{BB962C8B-B14F-4D97-AF65-F5344CB8AC3E}">
        <p14:creationId xmlns:p14="http://schemas.microsoft.com/office/powerpoint/2010/main" val="460223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a:extLst>
              <a:ext uri="{FF2B5EF4-FFF2-40B4-BE49-F238E27FC236}">
                <a16:creationId xmlns:a16="http://schemas.microsoft.com/office/drawing/2014/main" id="{B0F16A9A-8989-4B78-AF1D-9589A4C05E36}"/>
              </a:ext>
            </a:extLst>
          </p:cNvPr>
          <p:cNvGraphicFramePr>
            <a:graphicFrameLocks/>
          </p:cNvGraphicFramePr>
          <p:nvPr/>
        </p:nvGraphicFramePr>
        <p:xfrm>
          <a:off x="304802" y="507806"/>
          <a:ext cx="8583689" cy="3355053"/>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40">
            <a:extLst>
              <a:ext uri="{FF2B5EF4-FFF2-40B4-BE49-F238E27FC236}">
                <a16:creationId xmlns:a16="http://schemas.microsoft.com/office/drawing/2014/main" id="{1E290B86-AA7F-4549-8144-B8371F5A885D}"/>
              </a:ext>
            </a:extLst>
          </p:cNvPr>
          <p:cNvSpPr/>
          <p:nvPr/>
        </p:nvSpPr>
        <p:spPr>
          <a:xfrm>
            <a:off x="242047" y="3809284"/>
            <a:ext cx="3034553" cy="223310"/>
          </a:xfrm>
          <a:prstGeom prst="rect">
            <a:avLst/>
          </a:prstGeom>
        </p:spPr>
        <p:txBody>
          <a:bodyPr wrap="square">
            <a:spAutoFit/>
          </a:bodyPr>
          <a:lstStyle/>
          <a:p>
            <a:pPr>
              <a:defRPr/>
            </a:pPr>
            <a:r>
              <a:rPr lang="en-GB" sz="800" i="1" kern="0" dirty="0">
                <a:solidFill>
                  <a:schemeClr val="bg1">
                    <a:lumMod val="65000"/>
                  </a:schemeClr>
                </a:solidFill>
              </a:rPr>
              <a:t>*</a:t>
            </a:r>
            <a:r>
              <a:rPr lang="ru-RU" sz="800" i="1" kern="0" dirty="0">
                <a:solidFill>
                  <a:schemeClr val="bg1">
                    <a:lumMod val="65000"/>
                  </a:schemeClr>
                </a:solidFill>
              </a:rPr>
              <a:t>Данные статистики взяты из </a:t>
            </a:r>
            <a:r>
              <a:rPr lang="en-US" sz="800" i="1" kern="0" dirty="0">
                <a:solidFill>
                  <a:schemeClr val="bg1">
                    <a:lumMod val="65000"/>
                  </a:schemeClr>
                </a:solidFill>
              </a:rPr>
              <a:t>COP5_SD_TR_J1</a:t>
            </a:r>
            <a:r>
              <a:rPr lang="ru-RU" sz="800" i="1" kern="0" dirty="0">
                <a:solidFill>
                  <a:schemeClr val="bg1">
                    <a:lumMod val="65000"/>
                  </a:schemeClr>
                </a:solidFill>
              </a:rPr>
              <a:t> отчёта</a:t>
            </a:r>
            <a:endParaRPr lang="en-US" sz="800" b="1" i="1" kern="0" dirty="0">
              <a:solidFill>
                <a:schemeClr val="bg1">
                  <a:lumMod val="65000"/>
                </a:schemeClr>
              </a:solidFill>
            </a:endParaRPr>
          </a:p>
        </p:txBody>
      </p:sp>
      <p:sp>
        <p:nvSpPr>
          <p:cNvPr id="33" name="Rectangle 140">
            <a:extLst>
              <a:ext uri="{FF2B5EF4-FFF2-40B4-BE49-F238E27FC236}">
                <a16:creationId xmlns:a16="http://schemas.microsoft.com/office/drawing/2014/main" id="{5DCC300D-E75A-4958-833D-BCD5DFD074F0}"/>
              </a:ext>
            </a:extLst>
          </p:cNvPr>
          <p:cNvSpPr/>
          <p:nvPr/>
        </p:nvSpPr>
        <p:spPr>
          <a:xfrm>
            <a:off x="6181060" y="4618999"/>
            <a:ext cx="2876364" cy="369332"/>
          </a:xfrm>
          <a:prstGeom prst="rect">
            <a:avLst/>
          </a:prstGeom>
        </p:spPr>
        <p:txBody>
          <a:bodyPr wrap="square">
            <a:spAutoFit/>
          </a:bodyPr>
          <a:lstStyle/>
          <a:p>
            <a:pPr algn="r">
              <a:defRPr/>
            </a:pPr>
            <a:r>
              <a:rPr lang="ru-RU" sz="900" i="1" kern="0" dirty="0">
                <a:solidFill>
                  <a:sysClr val="windowText" lastClr="000000"/>
                </a:solidFill>
              </a:rPr>
              <a:t>Данные за 2018-20</a:t>
            </a:r>
            <a:r>
              <a:rPr lang="en-GB" sz="900" i="1" kern="0" dirty="0">
                <a:solidFill>
                  <a:sysClr val="windowText" lastClr="000000"/>
                </a:solidFill>
              </a:rPr>
              <a:t>2</a:t>
            </a:r>
            <a:r>
              <a:rPr lang="ru-RU" sz="900" i="1" kern="0" dirty="0">
                <a:solidFill>
                  <a:sysClr val="windowText" lastClr="000000"/>
                </a:solidFill>
              </a:rPr>
              <a:t>0</a:t>
            </a:r>
            <a:r>
              <a:rPr lang="en-GB" sz="900" i="1" kern="0" dirty="0">
                <a:solidFill>
                  <a:sysClr val="windowText" lastClr="000000"/>
                </a:solidFill>
              </a:rPr>
              <a:t> </a:t>
            </a:r>
            <a:r>
              <a:rPr lang="ru-RU" sz="900" i="1" kern="0" dirty="0">
                <a:solidFill>
                  <a:sysClr val="windowText" lastClr="000000"/>
                </a:solidFill>
              </a:rPr>
              <a:t>гг.</a:t>
            </a:r>
            <a:r>
              <a:rPr lang="en-GB" sz="900" i="1" kern="0" dirty="0">
                <a:solidFill>
                  <a:sysClr val="windowText" lastClr="000000"/>
                </a:solidFill>
              </a:rPr>
              <a:t> </a:t>
            </a:r>
            <a:r>
              <a:rPr lang="ru-RU" sz="900" i="1" kern="0" dirty="0">
                <a:solidFill>
                  <a:sysClr val="windowText" lastClr="000000"/>
                </a:solidFill>
              </a:rPr>
              <a:t>Источник </a:t>
            </a:r>
            <a:r>
              <a:rPr lang="en-GB" sz="900" i="1" kern="0" dirty="0">
                <a:solidFill>
                  <a:sysClr val="windowText" lastClr="000000"/>
                </a:solidFill>
              </a:rPr>
              <a:t>Tableau ELS</a:t>
            </a:r>
            <a:r>
              <a:rPr lang="en-US" sz="900" i="1" kern="0" dirty="0">
                <a:solidFill>
                  <a:sysClr val="windowText" lastClr="000000"/>
                </a:solidFill>
              </a:rPr>
              <a:t>:</a:t>
            </a:r>
            <a:r>
              <a:rPr lang="ru-RU" sz="900" i="1" kern="0" dirty="0">
                <a:solidFill>
                  <a:sysClr val="windowText" lastClr="000000"/>
                </a:solidFill>
              </a:rPr>
              <a:t> </a:t>
            </a:r>
            <a:r>
              <a:rPr lang="en-US" sz="900" i="1" dirty="0">
                <a:solidFill>
                  <a:srgbClr val="007398"/>
                </a:solidFill>
                <a:hlinkClick r:id="rId3">
                  <a:extLst>
                    <a:ext uri="{A12FA001-AC4F-418D-AE19-62706E023703}">
                      <ahyp:hlinkClr xmlns:ahyp="http://schemas.microsoft.com/office/drawing/2018/hyperlinkcolor" val="tx"/>
                    </a:ext>
                  </a:extLst>
                </a:hlinkClick>
              </a:rPr>
              <a:t>https://tableau.elsevier.com</a:t>
            </a:r>
            <a:endParaRPr lang="en-US" sz="900" b="1" i="1" kern="0" dirty="0">
              <a:solidFill>
                <a:srgbClr val="007398"/>
              </a:solidFill>
            </a:endParaRPr>
          </a:p>
        </p:txBody>
      </p:sp>
      <p:sp>
        <p:nvSpPr>
          <p:cNvPr id="41" name="Rectangle 140">
            <a:extLst>
              <a:ext uri="{FF2B5EF4-FFF2-40B4-BE49-F238E27FC236}">
                <a16:creationId xmlns:a16="http://schemas.microsoft.com/office/drawing/2014/main" id="{96AF198E-36DD-4BA4-B01F-112092B2BD3B}"/>
              </a:ext>
            </a:extLst>
          </p:cNvPr>
          <p:cNvSpPr/>
          <p:nvPr/>
        </p:nvSpPr>
        <p:spPr>
          <a:xfrm>
            <a:off x="6884383" y="3681530"/>
            <a:ext cx="2004108" cy="338554"/>
          </a:xfrm>
          <a:prstGeom prst="rect">
            <a:avLst/>
          </a:prstGeom>
        </p:spPr>
        <p:txBody>
          <a:bodyPr wrap="square">
            <a:spAutoFit/>
          </a:bodyPr>
          <a:lstStyle/>
          <a:p>
            <a:pPr algn="r">
              <a:defRPr/>
            </a:pPr>
            <a:r>
              <a:rPr lang="en-GB" sz="800" i="1" kern="0" dirty="0">
                <a:solidFill>
                  <a:schemeClr val="bg1">
                    <a:lumMod val="65000"/>
                  </a:schemeClr>
                </a:solidFill>
              </a:rPr>
              <a:t>*</a:t>
            </a:r>
            <a:r>
              <a:rPr lang="ru-RU" sz="800" i="1" kern="0" dirty="0">
                <a:solidFill>
                  <a:schemeClr val="bg1">
                    <a:lumMod val="65000"/>
                  </a:schemeClr>
                </a:solidFill>
              </a:rPr>
              <a:t>Отчёты </a:t>
            </a:r>
            <a:r>
              <a:rPr lang="en-US" sz="800" i="1" kern="0" dirty="0">
                <a:solidFill>
                  <a:schemeClr val="bg1">
                    <a:lumMod val="65000"/>
                  </a:schemeClr>
                </a:solidFill>
              </a:rPr>
              <a:t>CO</a:t>
            </a:r>
            <a:r>
              <a:rPr lang="en-GB" sz="800" i="1" kern="0" dirty="0">
                <a:solidFill>
                  <a:schemeClr val="bg1">
                    <a:lumMod val="65000"/>
                  </a:schemeClr>
                </a:solidFill>
              </a:rPr>
              <a:t>UNTER</a:t>
            </a:r>
            <a:r>
              <a:rPr lang="en-US" sz="800" i="1" kern="0" dirty="0">
                <a:solidFill>
                  <a:schemeClr val="bg1">
                    <a:lumMod val="65000"/>
                  </a:schemeClr>
                </a:solidFill>
              </a:rPr>
              <a:t>5</a:t>
            </a:r>
            <a:r>
              <a:rPr lang="ru-RU" sz="800" i="1" kern="0" dirty="0">
                <a:solidFill>
                  <a:schemeClr val="bg1">
                    <a:lumMod val="65000"/>
                  </a:schemeClr>
                </a:solidFill>
              </a:rPr>
              <a:t> в </a:t>
            </a:r>
            <a:r>
              <a:rPr lang="en-GB" sz="800" i="1" kern="0" dirty="0">
                <a:solidFill>
                  <a:schemeClr val="bg1">
                    <a:lumMod val="65000"/>
                  </a:schemeClr>
                </a:solidFill>
              </a:rPr>
              <a:t>Elsevier </a:t>
            </a:r>
            <a:endParaRPr lang="ru-RU" sz="800" i="1" kern="0" dirty="0">
              <a:solidFill>
                <a:schemeClr val="bg1">
                  <a:lumMod val="65000"/>
                </a:schemeClr>
              </a:solidFill>
            </a:endParaRPr>
          </a:p>
          <a:p>
            <a:pPr algn="r">
              <a:defRPr/>
            </a:pPr>
            <a:r>
              <a:rPr lang="ru-RU" sz="800" i="1" kern="0" dirty="0">
                <a:solidFill>
                  <a:schemeClr val="bg1">
                    <a:lumMod val="65000"/>
                  </a:schemeClr>
                </a:solidFill>
              </a:rPr>
              <a:t>были запущены с января 2019 года </a:t>
            </a:r>
            <a:endParaRPr lang="en-US" sz="800" b="1" i="1" kern="0" dirty="0">
              <a:solidFill>
                <a:schemeClr val="bg1">
                  <a:lumMod val="65000"/>
                </a:schemeClr>
              </a:solidFill>
            </a:endParaRPr>
          </a:p>
        </p:txBody>
      </p:sp>
      <p:cxnSp>
        <p:nvCxnSpPr>
          <p:cNvPr id="42" name="Straight Connector 41">
            <a:extLst>
              <a:ext uri="{FF2B5EF4-FFF2-40B4-BE49-F238E27FC236}">
                <a16:creationId xmlns:a16="http://schemas.microsoft.com/office/drawing/2014/main" id="{D32061D7-4216-4157-B8FB-6E3380594F61}"/>
              </a:ext>
            </a:extLst>
          </p:cNvPr>
          <p:cNvCxnSpPr>
            <a:cxnSpLocks/>
          </p:cNvCxnSpPr>
          <p:nvPr/>
        </p:nvCxnSpPr>
        <p:spPr>
          <a:xfrm flipV="1">
            <a:off x="1141582" y="1187859"/>
            <a:ext cx="5419238" cy="1043928"/>
          </a:xfrm>
          <a:prstGeom prst="line">
            <a:avLst/>
          </a:prstGeom>
          <a:ln w="127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a16="http://schemas.microsoft.com/office/drawing/2014/main" id="{1F564F36-87D0-46B1-9B7B-341301F2D971}"/>
              </a:ext>
            </a:extLst>
          </p:cNvPr>
          <p:cNvSpPr/>
          <p:nvPr/>
        </p:nvSpPr>
        <p:spPr>
          <a:xfrm>
            <a:off x="-1" y="0"/>
            <a:ext cx="8944216" cy="369332"/>
          </a:xfrm>
          <a:prstGeom prst="rect">
            <a:avLst/>
          </a:prstGeom>
        </p:spPr>
        <p:txBody>
          <a:bodyPr wrap="square">
            <a:spAutoFit/>
          </a:bodyPr>
          <a:lstStyle/>
          <a:p>
            <a:r>
              <a:rPr lang="ru-RU" dirty="0">
                <a:solidFill>
                  <a:srgbClr val="FF6C00"/>
                </a:solidFill>
                <a:latin typeface="PTSerif-Regular"/>
              </a:rPr>
              <a:t>Анализ использования ScienceDirect ресурсов в России</a:t>
            </a:r>
            <a:endParaRPr lang="ru-RU" dirty="0">
              <a:solidFill>
                <a:srgbClr val="FF6C00"/>
              </a:solidFill>
            </a:endParaRPr>
          </a:p>
        </p:txBody>
      </p:sp>
    </p:spTree>
    <p:extLst>
      <p:ext uri="{BB962C8B-B14F-4D97-AF65-F5344CB8AC3E}">
        <p14:creationId xmlns:p14="http://schemas.microsoft.com/office/powerpoint/2010/main" val="34417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153EE35-0DF0-41F6-95BD-F087D5705331}"/>
              </a:ext>
            </a:extLst>
          </p:cNvPr>
          <p:cNvSpPr/>
          <p:nvPr/>
        </p:nvSpPr>
        <p:spPr>
          <a:xfrm>
            <a:off x="-1" y="0"/>
            <a:ext cx="7568774" cy="369332"/>
          </a:xfrm>
          <a:prstGeom prst="rect">
            <a:avLst/>
          </a:prstGeom>
        </p:spPr>
        <p:txBody>
          <a:bodyPr wrap="square">
            <a:spAutoFit/>
          </a:bodyPr>
          <a:lstStyle/>
          <a:p>
            <a:r>
              <a:rPr lang="ru-RU" dirty="0">
                <a:solidFill>
                  <a:srgbClr val="FF6C00"/>
                </a:solidFill>
                <a:latin typeface="PTSerif-Regular"/>
              </a:rPr>
              <a:t>Структура доклада</a:t>
            </a:r>
            <a:endParaRPr lang="ru-RU" dirty="0">
              <a:solidFill>
                <a:srgbClr val="FF6C00"/>
              </a:solidFill>
            </a:endParaRPr>
          </a:p>
        </p:txBody>
      </p:sp>
      <p:sp>
        <p:nvSpPr>
          <p:cNvPr id="3" name="Прямоугольник 2">
            <a:extLst>
              <a:ext uri="{FF2B5EF4-FFF2-40B4-BE49-F238E27FC236}">
                <a16:creationId xmlns:a16="http://schemas.microsoft.com/office/drawing/2014/main" id="{04FE6DE7-B356-42E5-B694-BCF868E5F658}"/>
              </a:ext>
            </a:extLst>
          </p:cNvPr>
          <p:cNvSpPr/>
          <p:nvPr/>
        </p:nvSpPr>
        <p:spPr>
          <a:xfrm>
            <a:off x="82603" y="1129055"/>
            <a:ext cx="8978793" cy="2031325"/>
          </a:xfrm>
          <a:prstGeom prst="rect">
            <a:avLst/>
          </a:prstGeom>
        </p:spPr>
        <p:txBody>
          <a:bodyPr wrap="square">
            <a:spAutoFit/>
          </a:bodyPr>
          <a:lstStyle/>
          <a:p>
            <a:pPr marL="285750" indent="-285750">
              <a:lnSpc>
                <a:spcPct val="150000"/>
              </a:lnSpc>
              <a:buClr>
                <a:srgbClr val="FF6C00"/>
              </a:buClr>
              <a:buFont typeface="Wingdings" panose="05000000000000000000" pitchFamily="2" charset="2"/>
              <a:buChar char="ü"/>
            </a:pPr>
            <a:r>
              <a:rPr lang="ru-RU" dirty="0">
                <a:solidFill>
                  <a:srgbClr val="676767"/>
                </a:solidFill>
                <a:latin typeface="charter"/>
              </a:rPr>
              <a:t>Что подразумевает стратегия разумного комплектования цифровых библиотечных фондов?</a:t>
            </a:r>
          </a:p>
          <a:p>
            <a:pPr marL="285750" indent="-285750">
              <a:lnSpc>
                <a:spcPct val="150000"/>
              </a:lnSpc>
              <a:buClr>
                <a:srgbClr val="FF6C00"/>
              </a:buClr>
              <a:buFont typeface="Wingdings" panose="05000000000000000000" pitchFamily="2" charset="2"/>
              <a:buChar char="ü"/>
            </a:pPr>
            <a:r>
              <a:rPr lang="ru-RU" dirty="0">
                <a:solidFill>
                  <a:srgbClr val="676767"/>
                </a:solidFill>
                <a:latin typeface="charter"/>
              </a:rPr>
              <a:t>Какие существуют механизмы ее реализации?</a:t>
            </a:r>
          </a:p>
          <a:p>
            <a:pPr marL="285750" indent="-285750">
              <a:lnSpc>
                <a:spcPct val="150000"/>
              </a:lnSpc>
              <a:buClr>
                <a:srgbClr val="FF6C00"/>
              </a:buClr>
              <a:buFont typeface="Wingdings" panose="05000000000000000000" pitchFamily="2" charset="2"/>
              <a:buChar char="ü"/>
            </a:pPr>
            <a:r>
              <a:rPr lang="ru-RU" dirty="0">
                <a:solidFill>
                  <a:srgbClr val="676767"/>
                </a:solidFill>
                <a:latin typeface="charter"/>
              </a:rPr>
              <a:t>Какой набор инструментов существует для данных механизмов?</a:t>
            </a:r>
          </a:p>
          <a:p>
            <a:pPr marL="285750" indent="-285750">
              <a:buFont typeface="Wingdings" panose="05000000000000000000" pitchFamily="2" charset="2"/>
              <a:buChar char="ü"/>
            </a:pPr>
            <a:endParaRPr lang="ru-RU" dirty="0">
              <a:solidFill>
                <a:srgbClr val="676767"/>
              </a:solidFill>
            </a:endParaRPr>
          </a:p>
        </p:txBody>
      </p:sp>
      <p:sp>
        <p:nvSpPr>
          <p:cNvPr id="4" name="Прямоугольник 3">
            <a:extLst>
              <a:ext uri="{FF2B5EF4-FFF2-40B4-BE49-F238E27FC236}">
                <a16:creationId xmlns:a16="http://schemas.microsoft.com/office/drawing/2014/main" id="{63E63E6F-A320-47ED-B016-45E90688678D}"/>
              </a:ext>
            </a:extLst>
          </p:cNvPr>
          <p:cNvSpPr/>
          <p:nvPr/>
        </p:nvSpPr>
        <p:spPr>
          <a:xfrm>
            <a:off x="4703196" y="4522659"/>
            <a:ext cx="4440804" cy="523220"/>
          </a:xfrm>
          <a:prstGeom prst="rect">
            <a:avLst/>
          </a:prstGeom>
        </p:spPr>
        <p:txBody>
          <a:bodyPr wrap="square">
            <a:spAutoFit/>
          </a:bodyPr>
          <a:lstStyle/>
          <a:p>
            <a:r>
              <a:rPr lang="ru-RU" sz="1400" dirty="0"/>
              <a:t>Узнать больше о лучших библиотечных практиках: </a:t>
            </a:r>
            <a:r>
              <a:rPr lang="ru-RU" sz="1400" dirty="0">
                <a:hlinkClick r:id="rId3"/>
              </a:rPr>
              <a:t>https://www.elsevier.com/connect/library-connect</a:t>
            </a:r>
            <a:r>
              <a:rPr lang="ru-RU" sz="1400" dirty="0"/>
              <a:t> </a:t>
            </a:r>
          </a:p>
        </p:txBody>
      </p:sp>
    </p:spTree>
    <p:extLst>
      <p:ext uri="{BB962C8B-B14F-4D97-AF65-F5344CB8AC3E}">
        <p14:creationId xmlns:p14="http://schemas.microsoft.com/office/powerpoint/2010/main" val="546982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153EE35-0DF0-41F6-95BD-F087D5705331}"/>
              </a:ext>
            </a:extLst>
          </p:cNvPr>
          <p:cNvSpPr/>
          <p:nvPr/>
        </p:nvSpPr>
        <p:spPr>
          <a:xfrm>
            <a:off x="-1" y="0"/>
            <a:ext cx="8897496" cy="369332"/>
          </a:xfrm>
          <a:prstGeom prst="rect">
            <a:avLst/>
          </a:prstGeom>
        </p:spPr>
        <p:txBody>
          <a:bodyPr wrap="square">
            <a:spAutoFit/>
          </a:bodyPr>
          <a:lstStyle/>
          <a:p>
            <a:r>
              <a:rPr lang="ru-RU" dirty="0">
                <a:solidFill>
                  <a:srgbClr val="FF6C00"/>
                </a:solidFill>
                <a:latin typeface="PTSerif-Regular"/>
              </a:rPr>
              <a:t>У организации </a:t>
            </a:r>
            <a:r>
              <a:rPr lang="en-GB" dirty="0">
                <a:solidFill>
                  <a:srgbClr val="FF6C00"/>
                </a:solidFill>
                <a:latin typeface="PTSerif-Regular"/>
              </a:rPr>
              <a:t>[</a:t>
            </a:r>
            <a:r>
              <a:rPr lang="ru-RU" dirty="0">
                <a:solidFill>
                  <a:srgbClr val="FF6C00"/>
                </a:solidFill>
                <a:latin typeface="PTSerif-Regular"/>
              </a:rPr>
              <a:t>должны быть</a:t>
            </a:r>
            <a:r>
              <a:rPr lang="en-GB" dirty="0">
                <a:solidFill>
                  <a:srgbClr val="FF6C00"/>
                </a:solidFill>
                <a:latin typeface="PTSerif-Regular"/>
              </a:rPr>
              <a:t>] </a:t>
            </a:r>
            <a:r>
              <a:rPr lang="ru-RU" dirty="0">
                <a:solidFill>
                  <a:srgbClr val="FF6C00"/>
                </a:solidFill>
                <a:latin typeface="PTSerif-Regular"/>
              </a:rPr>
              <a:t>определены приоритетные направления развития</a:t>
            </a:r>
            <a:r>
              <a:rPr lang="en-GB" dirty="0">
                <a:solidFill>
                  <a:srgbClr val="FF6C00"/>
                </a:solidFill>
                <a:latin typeface="PTSerif-Regular"/>
              </a:rPr>
              <a:t>.</a:t>
            </a:r>
            <a:r>
              <a:rPr lang="ru-RU" dirty="0">
                <a:solidFill>
                  <a:srgbClr val="FF6C00"/>
                </a:solidFill>
                <a:latin typeface="PTSerif-Regular"/>
              </a:rPr>
              <a:t> </a:t>
            </a:r>
            <a:endParaRPr lang="ru-RU" dirty="0">
              <a:solidFill>
                <a:srgbClr val="FF6C00"/>
              </a:solidFill>
            </a:endParaRPr>
          </a:p>
        </p:txBody>
      </p:sp>
      <p:pic>
        <p:nvPicPr>
          <p:cNvPr id="6" name="Рисунок 5">
            <a:extLst>
              <a:ext uri="{FF2B5EF4-FFF2-40B4-BE49-F238E27FC236}">
                <a16:creationId xmlns:a16="http://schemas.microsoft.com/office/drawing/2014/main" id="{AC528BCA-046D-41F7-A6B9-6EDEBB716B3A}"/>
              </a:ext>
            </a:extLst>
          </p:cNvPr>
          <p:cNvPicPr>
            <a:picLocks noChangeAspect="1"/>
          </p:cNvPicPr>
          <p:nvPr/>
        </p:nvPicPr>
        <p:blipFill>
          <a:blip r:embed="rId3"/>
          <a:stretch>
            <a:fillRect/>
          </a:stretch>
        </p:blipFill>
        <p:spPr>
          <a:xfrm>
            <a:off x="291994" y="2532636"/>
            <a:ext cx="4029429" cy="1569531"/>
          </a:xfrm>
          <a:prstGeom prst="rect">
            <a:avLst/>
          </a:prstGeom>
        </p:spPr>
      </p:pic>
      <p:sp>
        <p:nvSpPr>
          <p:cNvPr id="3" name="Прямоугольник 2">
            <a:extLst>
              <a:ext uri="{FF2B5EF4-FFF2-40B4-BE49-F238E27FC236}">
                <a16:creationId xmlns:a16="http://schemas.microsoft.com/office/drawing/2014/main" id="{04FE6DE7-B356-42E5-B694-BCF868E5F658}"/>
              </a:ext>
            </a:extLst>
          </p:cNvPr>
          <p:cNvSpPr/>
          <p:nvPr/>
        </p:nvSpPr>
        <p:spPr>
          <a:xfrm>
            <a:off x="82603" y="737310"/>
            <a:ext cx="8978793" cy="369332"/>
          </a:xfrm>
          <a:prstGeom prst="rect">
            <a:avLst/>
          </a:prstGeom>
        </p:spPr>
        <p:txBody>
          <a:bodyPr wrap="square">
            <a:spAutoFit/>
          </a:bodyPr>
          <a:lstStyle/>
          <a:p>
            <a:r>
              <a:rPr lang="ru-RU" dirty="0">
                <a:solidFill>
                  <a:srgbClr val="676767"/>
                </a:solidFill>
              </a:rPr>
              <a:t>В чём ваш фокус, специализация (</a:t>
            </a:r>
            <a:r>
              <a:rPr lang="ru-RU" dirty="0" err="1">
                <a:solidFill>
                  <a:srgbClr val="676767"/>
                </a:solidFill>
              </a:rPr>
              <a:t>major</a:t>
            </a:r>
            <a:r>
              <a:rPr lang="ru-RU" dirty="0">
                <a:solidFill>
                  <a:srgbClr val="676767"/>
                </a:solidFill>
              </a:rPr>
              <a:t>)?</a:t>
            </a:r>
          </a:p>
        </p:txBody>
      </p:sp>
      <p:grpSp>
        <p:nvGrpSpPr>
          <p:cNvPr id="14" name="Группа 13">
            <a:extLst>
              <a:ext uri="{FF2B5EF4-FFF2-40B4-BE49-F238E27FC236}">
                <a16:creationId xmlns:a16="http://schemas.microsoft.com/office/drawing/2014/main" id="{44F874E0-5BB4-4544-9B71-ED83B7E9C374}"/>
              </a:ext>
            </a:extLst>
          </p:cNvPr>
          <p:cNvGrpSpPr/>
          <p:nvPr/>
        </p:nvGrpSpPr>
        <p:grpSpPr>
          <a:xfrm>
            <a:off x="296681" y="2408452"/>
            <a:ext cx="4144690" cy="1896124"/>
            <a:chOff x="296681" y="2408452"/>
            <a:chExt cx="4144690" cy="1896124"/>
          </a:xfrm>
        </p:grpSpPr>
        <p:sp>
          <p:nvSpPr>
            <p:cNvPr id="12" name="Прямоугольник 11">
              <a:extLst>
                <a:ext uri="{FF2B5EF4-FFF2-40B4-BE49-F238E27FC236}">
                  <a16:creationId xmlns:a16="http://schemas.microsoft.com/office/drawing/2014/main" id="{6D11670D-5CCD-427E-822C-A16CF0F63E57}"/>
                </a:ext>
              </a:extLst>
            </p:cNvPr>
            <p:cNvSpPr/>
            <p:nvPr/>
          </p:nvSpPr>
          <p:spPr>
            <a:xfrm>
              <a:off x="296681" y="2408452"/>
              <a:ext cx="4144690" cy="18961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D890E60B-9379-49B1-A185-633D61EB2B6B}"/>
                </a:ext>
              </a:extLst>
            </p:cNvPr>
            <p:cNvPicPr>
              <a:picLocks noChangeAspect="1"/>
            </p:cNvPicPr>
            <p:nvPr/>
          </p:nvPicPr>
          <p:blipFill>
            <a:blip r:embed="rId4"/>
            <a:stretch>
              <a:fillRect/>
            </a:stretch>
          </p:blipFill>
          <p:spPr>
            <a:xfrm>
              <a:off x="1368874" y="2408453"/>
              <a:ext cx="1990930" cy="1896123"/>
            </a:xfrm>
            <a:prstGeom prst="rect">
              <a:avLst/>
            </a:prstGeom>
          </p:spPr>
        </p:pic>
      </p:grpSp>
      <p:grpSp>
        <p:nvGrpSpPr>
          <p:cNvPr id="15" name="Группа 14">
            <a:extLst>
              <a:ext uri="{FF2B5EF4-FFF2-40B4-BE49-F238E27FC236}">
                <a16:creationId xmlns:a16="http://schemas.microsoft.com/office/drawing/2014/main" id="{304C5D38-A6FC-4DD0-B475-7D52DB79A1C7}"/>
              </a:ext>
            </a:extLst>
          </p:cNvPr>
          <p:cNvGrpSpPr/>
          <p:nvPr/>
        </p:nvGrpSpPr>
        <p:grpSpPr>
          <a:xfrm>
            <a:off x="82603" y="2306151"/>
            <a:ext cx="4283003" cy="2100723"/>
            <a:chOff x="158368" y="2309912"/>
            <a:chExt cx="4283003" cy="2100723"/>
          </a:xfrm>
        </p:grpSpPr>
        <p:sp>
          <p:nvSpPr>
            <p:cNvPr id="7" name="Прямоугольник 6">
              <a:extLst>
                <a:ext uri="{FF2B5EF4-FFF2-40B4-BE49-F238E27FC236}">
                  <a16:creationId xmlns:a16="http://schemas.microsoft.com/office/drawing/2014/main" id="{9B717F15-51B6-4D31-BE44-C5D445D3F9F7}"/>
                </a:ext>
              </a:extLst>
            </p:cNvPr>
            <p:cNvSpPr/>
            <p:nvPr/>
          </p:nvSpPr>
          <p:spPr>
            <a:xfrm>
              <a:off x="158368" y="2309912"/>
              <a:ext cx="4283003" cy="21007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a:extLst>
                <a:ext uri="{FF2B5EF4-FFF2-40B4-BE49-F238E27FC236}">
                  <a16:creationId xmlns:a16="http://schemas.microsoft.com/office/drawing/2014/main" id="{C69D10A0-C30B-43AE-8337-AA4CAD1021B5}"/>
                </a:ext>
              </a:extLst>
            </p:cNvPr>
            <p:cNvPicPr>
              <a:picLocks noChangeAspect="1"/>
            </p:cNvPicPr>
            <p:nvPr/>
          </p:nvPicPr>
          <p:blipFill rotWithShape="1">
            <a:blip r:embed="rId5"/>
            <a:srcRect l="2623"/>
            <a:stretch/>
          </p:blipFill>
          <p:spPr>
            <a:xfrm>
              <a:off x="848396" y="2571750"/>
              <a:ext cx="2771220" cy="1634286"/>
            </a:xfrm>
            <a:prstGeom prst="rect">
              <a:avLst/>
            </a:prstGeom>
          </p:spPr>
        </p:pic>
      </p:grpSp>
      <p:pic>
        <p:nvPicPr>
          <p:cNvPr id="17" name="Рисунок 16">
            <a:extLst>
              <a:ext uri="{FF2B5EF4-FFF2-40B4-BE49-F238E27FC236}">
                <a16:creationId xmlns:a16="http://schemas.microsoft.com/office/drawing/2014/main" id="{D5F50D03-69CF-45AE-9728-6B0AA5EDDCC6}"/>
              </a:ext>
            </a:extLst>
          </p:cNvPr>
          <p:cNvPicPr>
            <a:picLocks noChangeAspect="1"/>
          </p:cNvPicPr>
          <p:nvPr/>
        </p:nvPicPr>
        <p:blipFill>
          <a:blip r:embed="rId6"/>
          <a:stretch>
            <a:fillRect/>
          </a:stretch>
        </p:blipFill>
        <p:spPr>
          <a:xfrm>
            <a:off x="946647" y="1749144"/>
            <a:ext cx="2597204" cy="557006"/>
          </a:xfrm>
          <a:prstGeom prst="rect">
            <a:avLst/>
          </a:prstGeom>
        </p:spPr>
      </p:pic>
      <p:pic>
        <p:nvPicPr>
          <p:cNvPr id="18" name="Рисунок 17">
            <a:extLst>
              <a:ext uri="{FF2B5EF4-FFF2-40B4-BE49-F238E27FC236}">
                <a16:creationId xmlns:a16="http://schemas.microsoft.com/office/drawing/2014/main" id="{84125474-806F-4288-936E-4CD1A6D68875}"/>
              </a:ext>
            </a:extLst>
          </p:cNvPr>
          <p:cNvPicPr>
            <a:picLocks noChangeAspect="1"/>
          </p:cNvPicPr>
          <p:nvPr/>
        </p:nvPicPr>
        <p:blipFill>
          <a:blip r:embed="rId7"/>
          <a:stretch>
            <a:fillRect/>
          </a:stretch>
        </p:blipFill>
        <p:spPr>
          <a:xfrm>
            <a:off x="4503683" y="1740527"/>
            <a:ext cx="3652584" cy="565623"/>
          </a:xfrm>
          <a:prstGeom prst="rect">
            <a:avLst/>
          </a:prstGeom>
        </p:spPr>
      </p:pic>
      <p:grpSp>
        <p:nvGrpSpPr>
          <p:cNvPr id="20" name="Группа 19">
            <a:extLst>
              <a:ext uri="{FF2B5EF4-FFF2-40B4-BE49-F238E27FC236}">
                <a16:creationId xmlns:a16="http://schemas.microsoft.com/office/drawing/2014/main" id="{60ADED95-9144-44EC-80A1-30D13F040344}"/>
              </a:ext>
            </a:extLst>
          </p:cNvPr>
          <p:cNvGrpSpPr/>
          <p:nvPr/>
        </p:nvGrpSpPr>
        <p:grpSpPr>
          <a:xfrm>
            <a:off x="3798508" y="2324133"/>
            <a:ext cx="5062933" cy="756936"/>
            <a:chOff x="3784386" y="2559933"/>
            <a:chExt cx="5062933" cy="756936"/>
          </a:xfrm>
        </p:grpSpPr>
        <p:pic>
          <p:nvPicPr>
            <p:cNvPr id="19" name="Рисунок 18">
              <a:extLst>
                <a:ext uri="{FF2B5EF4-FFF2-40B4-BE49-F238E27FC236}">
                  <a16:creationId xmlns:a16="http://schemas.microsoft.com/office/drawing/2014/main" id="{4CE98CC6-2D23-4CF0-9DA3-E8A405D50D0B}"/>
                </a:ext>
              </a:extLst>
            </p:cNvPr>
            <p:cNvPicPr>
              <a:picLocks noChangeAspect="1"/>
            </p:cNvPicPr>
            <p:nvPr/>
          </p:nvPicPr>
          <p:blipFill rotWithShape="1">
            <a:blip r:embed="rId8"/>
            <a:srcRect r="44293"/>
            <a:stretch/>
          </p:blipFill>
          <p:spPr>
            <a:xfrm>
              <a:off x="3784386" y="2567989"/>
              <a:ext cx="3479816" cy="748880"/>
            </a:xfrm>
            <a:prstGeom prst="rect">
              <a:avLst/>
            </a:prstGeom>
          </p:spPr>
        </p:pic>
        <p:pic>
          <p:nvPicPr>
            <p:cNvPr id="22" name="Рисунок 21">
              <a:extLst>
                <a:ext uri="{FF2B5EF4-FFF2-40B4-BE49-F238E27FC236}">
                  <a16:creationId xmlns:a16="http://schemas.microsoft.com/office/drawing/2014/main" id="{B2983F12-2A67-454C-971B-E585B58EC293}"/>
                </a:ext>
              </a:extLst>
            </p:cNvPr>
            <p:cNvPicPr>
              <a:picLocks noChangeAspect="1"/>
            </p:cNvPicPr>
            <p:nvPr/>
          </p:nvPicPr>
          <p:blipFill rotWithShape="1">
            <a:blip r:embed="rId8"/>
            <a:srcRect l="69662" r="4106"/>
            <a:stretch/>
          </p:blipFill>
          <p:spPr>
            <a:xfrm>
              <a:off x="7208729" y="2559933"/>
              <a:ext cx="1638590" cy="748880"/>
            </a:xfrm>
            <a:prstGeom prst="rect">
              <a:avLst/>
            </a:prstGeom>
          </p:spPr>
        </p:pic>
      </p:grpSp>
      <p:pic>
        <p:nvPicPr>
          <p:cNvPr id="24" name="Рисунок 23">
            <a:extLst>
              <a:ext uri="{FF2B5EF4-FFF2-40B4-BE49-F238E27FC236}">
                <a16:creationId xmlns:a16="http://schemas.microsoft.com/office/drawing/2014/main" id="{B585D51C-5867-451A-8E56-DE0ED1867589}"/>
              </a:ext>
            </a:extLst>
          </p:cNvPr>
          <p:cNvPicPr>
            <a:picLocks noChangeAspect="1"/>
          </p:cNvPicPr>
          <p:nvPr/>
        </p:nvPicPr>
        <p:blipFill>
          <a:blip r:embed="rId9"/>
          <a:stretch>
            <a:fillRect/>
          </a:stretch>
        </p:blipFill>
        <p:spPr>
          <a:xfrm>
            <a:off x="4019801" y="3189642"/>
            <a:ext cx="4670194" cy="1713164"/>
          </a:xfrm>
          <a:prstGeom prst="rect">
            <a:avLst/>
          </a:prstGeom>
        </p:spPr>
      </p:pic>
      <p:pic>
        <p:nvPicPr>
          <p:cNvPr id="25" name="Рисунок 24">
            <a:extLst>
              <a:ext uri="{FF2B5EF4-FFF2-40B4-BE49-F238E27FC236}">
                <a16:creationId xmlns:a16="http://schemas.microsoft.com/office/drawing/2014/main" id="{F78DDF03-EA0F-4C0A-B3B4-D5A2691A3535}"/>
              </a:ext>
            </a:extLst>
          </p:cNvPr>
          <p:cNvPicPr>
            <a:picLocks noChangeAspect="1"/>
          </p:cNvPicPr>
          <p:nvPr/>
        </p:nvPicPr>
        <p:blipFill>
          <a:blip r:embed="rId10"/>
          <a:stretch>
            <a:fillRect/>
          </a:stretch>
        </p:blipFill>
        <p:spPr>
          <a:xfrm>
            <a:off x="4019801" y="3205252"/>
            <a:ext cx="4877694" cy="1739369"/>
          </a:xfrm>
          <a:prstGeom prst="rect">
            <a:avLst/>
          </a:prstGeom>
        </p:spPr>
      </p:pic>
      <p:pic>
        <p:nvPicPr>
          <p:cNvPr id="26" name="Рисунок 25">
            <a:extLst>
              <a:ext uri="{FF2B5EF4-FFF2-40B4-BE49-F238E27FC236}">
                <a16:creationId xmlns:a16="http://schemas.microsoft.com/office/drawing/2014/main" id="{A8FE915B-EB14-4BF9-8B88-C88006C69566}"/>
              </a:ext>
            </a:extLst>
          </p:cNvPr>
          <p:cNvPicPr>
            <a:picLocks noChangeAspect="1"/>
          </p:cNvPicPr>
          <p:nvPr/>
        </p:nvPicPr>
        <p:blipFill>
          <a:blip r:embed="rId11"/>
          <a:stretch>
            <a:fillRect/>
          </a:stretch>
        </p:blipFill>
        <p:spPr>
          <a:xfrm>
            <a:off x="4841556" y="3144703"/>
            <a:ext cx="1224920" cy="1760341"/>
          </a:xfrm>
          <a:prstGeom prst="rect">
            <a:avLst/>
          </a:prstGeom>
          <a:ln>
            <a:noFill/>
          </a:ln>
          <a:effectLst>
            <a:outerShdw blurRad="292100" dist="139700" dir="2700000" algn="tl" rotWithShape="0">
              <a:srgbClr val="333333">
                <a:alpha val="65000"/>
              </a:srgbClr>
            </a:outerShdw>
          </a:effectLst>
        </p:spPr>
      </p:pic>
      <p:grpSp>
        <p:nvGrpSpPr>
          <p:cNvPr id="29" name="Группа 28">
            <a:extLst>
              <a:ext uri="{FF2B5EF4-FFF2-40B4-BE49-F238E27FC236}">
                <a16:creationId xmlns:a16="http://schemas.microsoft.com/office/drawing/2014/main" id="{8F2ED8ED-BEA2-4584-84D9-77E645AB4416}"/>
              </a:ext>
            </a:extLst>
          </p:cNvPr>
          <p:cNvGrpSpPr/>
          <p:nvPr/>
        </p:nvGrpSpPr>
        <p:grpSpPr>
          <a:xfrm>
            <a:off x="3644900" y="2387767"/>
            <a:ext cx="5416496" cy="2638372"/>
            <a:chOff x="3644900" y="2387767"/>
            <a:chExt cx="5416496" cy="2638372"/>
          </a:xfrm>
        </p:grpSpPr>
        <p:sp>
          <p:nvSpPr>
            <p:cNvPr id="28" name="Прямоугольник 27">
              <a:extLst>
                <a:ext uri="{FF2B5EF4-FFF2-40B4-BE49-F238E27FC236}">
                  <a16:creationId xmlns:a16="http://schemas.microsoft.com/office/drawing/2014/main" id="{5B6E2EFD-A99D-44A7-825C-87BC43E13E93}"/>
                </a:ext>
              </a:extLst>
            </p:cNvPr>
            <p:cNvSpPr/>
            <p:nvPr/>
          </p:nvSpPr>
          <p:spPr>
            <a:xfrm>
              <a:off x="3644900" y="3672771"/>
              <a:ext cx="5416496" cy="13533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26">
              <a:extLst>
                <a:ext uri="{FF2B5EF4-FFF2-40B4-BE49-F238E27FC236}">
                  <a16:creationId xmlns:a16="http://schemas.microsoft.com/office/drawing/2014/main" id="{0C61D6DE-5FB6-4389-AC0A-3EE3F95D676E}"/>
                </a:ext>
              </a:extLst>
            </p:cNvPr>
            <p:cNvPicPr>
              <a:picLocks noChangeAspect="1"/>
            </p:cNvPicPr>
            <p:nvPr/>
          </p:nvPicPr>
          <p:blipFill>
            <a:blip r:embed="rId12"/>
            <a:stretch>
              <a:fillRect/>
            </a:stretch>
          </p:blipFill>
          <p:spPr>
            <a:xfrm>
              <a:off x="3666447" y="2387767"/>
              <a:ext cx="5327055" cy="1670615"/>
            </a:xfrm>
            <a:prstGeom prst="rect">
              <a:avLst/>
            </a:prstGeom>
          </p:spPr>
        </p:pic>
      </p:grpSp>
    </p:spTree>
    <p:extLst>
      <p:ext uri="{BB962C8B-B14F-4D97-AF65-F5344CB8AC3E}">
        <p14:creationId xmlns:p14="http://schemas.microsoft.com/office/powerpoint/2010/main" val="99680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153EE35-0DF0-41F6-95BD-F087D5705331}"/>
              </a:ext>
            </a:extLst>
          </p:cNvPr>
          <p:cNvSpPr/>
          <p:nvPr/>
        </p:nvSpPr>
        <p:spPr>
          <a:xfrm>
            <a:off x="-2" y="0"/>
            <a:ext cx="9144001" cy="369332"/>
          </a:xfrm>
          <a:prstGeom prst="rect">
            <a:avLst/>
          </a:prstGeom>
        </p:spPr>
        <p:txBody>
          <a:bodyPr wrap="square">
            <a:spAutoFit/>
          </a:bodyPr>
          <a:lstStyle/>
          <a:p>
            <a:r>
              <a:rPr lang="ru-RU" dirty="0">
                <a:solidFill>
                  <a:srgbClr val="FF6C00"/>
                </a:solidFill>
                <a:latin typeface="PTSerif-Regular"/>
              </a:rPr>
              <a:t>Приоритетные направления развития отражены в результатах работы</a:t>
            </a:r>
            <a:r>
              <a:rPr lang="en-GB" dirty="0">
                <a:solidFill>
                  <a:srgbClr val="FF6C00"/>
                </a:solidFill>
                <a:latin typeface="PTSerif-Regular"/>
              </a:rPr>
              <a:t>.</a:t>
            </a:r>
            <a:endParaRPr lang="ru-RU" dirty="0">
              <a:solidFill>
                <a:srgbClr val="FF6C00"/>
              </a:solidFill>
              <a:latin typeface="PTSerif-Regular"/>
            </a:endParaRPr>
          </a:p>
        </p:txBody>
      </p:sp>
      <p:sp>
        <p:nvSpPr>
          <p:cNvPr id="3" name="Прямоугольник 2">
            <a:extLst>
              <a:ext uri="{FF2B5EF4-FFF2-40B4-BE49-F238E27FC236}">
                <a16:creationId xmlns:a16="http://schemas.microsoft.com/office/drawing/2014/main" id="{04FE6DE7-B356-42E5-B694-BCF868E5F658}"/>
              </a:ext>
            </a:extLst>
          </p:cNvPr>
          <p:cNvSpPr/>
          <p:nvPr/>
        </p:nvSpPr>
        <p:spPr>
          <a:xfrm>
            <a:off x="82603" y="674950"/>
            <a:ext cx="8978793" cy="369332"/>
          </a:xfrm>
          <a:prstGeom prst="rect">
            <a:avLst/>
          </a:prstGeom>
        </p:spPr>
        <p:txBody>
          <a:bodyPr wrap="square">
            <a:spAutoFit/>
          </a:bodyPr>
          <a:lstStyle/>
          <a:p>
            <a:r>
              <a:rPr lang="ru-RU" dirty="0">
                <a:solidFill>
                  <a:srgbClr val="676767"/>
                </a:solidFill>
              </a:rPr>
              <a:t>Наукометрия и рейтинги как зеркало достигнутых результатов.</a:t>
            </a:r>
          </a:p>
        </p:txBody>
      </p:sp>
      <p:pic>
        <p:nvPicPr>
          <p:cNvPr id="40" name="Picture 40">
            <a:extLst>
              <a:ext uri="{FF2B5EF4-FFF2-40B4-BE49-F238E27FC236}">
                <a16:creationId xmlns:a16="http://schemas.microsoft.com/office/drawing/2014/main" id="{3528E247-372B-415D-A69B-F7FC70B278DD}"/>
              </a:ext>
            </a:extLst>
          </p:cNvPr>
          <p:cNvPicPr>
            <a:picLocks noChangeAspect="1"/>
          </p:cNvPicPr>
          <p:nvPr/>
        </p:nvPicPr>
        <p:blipFill>
          <a:blip r:embed="rId3">
            <a:clrChange>
              <a:clrFrom>
                <a:srgbClr val="F8F8F8"/>
              </a:clrFrom>
              <a:clrTo>
                <a:srgbClr val="F8F8F8">
                  <a:alpha val="0"/>
                </a:srgbClr>
              </a:clrTo>
            </a:clrChange>
          </a:blip>
          <a:stretch>
            <a:fillRect/>
          </a:stretch>
        </p:blipFill>
        <p:spPr>
          <a:xfrm>
            <a:off x="7001111" y="4695829"/>
            <a:ext cx="1914290" cy="270086"/>
          </a:xfrm>
          <a:prstGeom prst="rect">
            <a:avLst/>
          </a:prstGeom>
        </p:spPr>
      </p:pic>
      <p:sp>
        <p:nvSpPr>
          <p:cNvPr id="41" name="Rectangle 46">
            <a:extLst>
              <a:ext uri="{FF2B5EF4-FFF2-40B4-BE49-F238E27FC236}">
                <a16:creationId xmlns:a16="http://schemas.microsoft.com/office/drawing/2014/main" id="{4723795F-0F62-4CBF-978F-5780F625CF87}"/>
              </a:ext>
            </a:extLst>
          </p:cNvPr>
          <p:cNvSpPr/>
          <p:nvPr/>
        </p:nvSpPr>
        <p:spPr>
          <a:xfrm>
            <a:off x="297576" y="1925542"/>
            <a:ext cx="3486810" cy="338554"/>
          </a:xfrm>
          <a:prstGeom prst="rect">
            <a:avLst/>
          </a:prstGeom>
        </p:spPr>
        <p:txBody>
          <a:bodyPr wrap="square">
            <a:spAutoFit/>
          </a:bodyPr>
          <a:lstStyle/>
          <a:p>
            <a:pPr algn="ctr" fontAlgn="base"/>
            <a:r>
              <a:rPr lang="en-US" sz="1600" dirty="0">
                <a:solidFill>
                  <a:schemeClr val="bg2">
                    <a:lumMod val="10000"/>
                  </a:schemeClr>
                </a:solidFill>
                <a:latin typeface="nexussans"/>
                <a:hlinkClick r:id="rId4">
                  <a:extLst>
                    <a:ext uri="{A12FA001-AC4F-418D-AE19-62706E023703}">
                      <ahyp:hlinkClr xmlns:ahyp="http://schemas.microsoft.com/office/drawing/2018/hyperlinkcolor" val="tx"/>
                    </a:ext>
                  </a:extLst>
                </a:hlinkClick>
              </a:rPr>
              <a:t>QS World University Rankings</a:t>
            </a:r>
            <a:r>
              <a:rPr lang="en-US" sz="1600" dirty="0">
                <a:solidFill>
                  <a:schemeClr val="bg2">
                    <a:lumMod val="10000"/>
                  </a:schemeClr>
                </a:solidFill>
                <a:latin typeface="nexussans"/>
              </a:rPr>
              <a:t> (QS)</a:t>
            </a:r>
            <a:endParaRPr lang="ru-RU" sz="1600" dirty="0">
              <a:solidFill>
                <a:schemeClr val="bg2">
                  <a:lumMod val="10000"/>
                </a:schemeClr>
              </a:solidFill>
              <a:latin typeface="nexussans"/>
            </a:endParaRPr>
          </a:p>
        </p:txBody>
      </p:sp>
      <p:pic>
        <p:nvPicPr>
          <p:cNvPr id="42" name="Picture 4" descr="Картинки по запросу &quot;QS World University Rankings&quot;">
            <a:extLst>
              <a:ext uri="{FF2B5EF4-FFF2-40B4-BE49-F238E27FC236}">
                <a16:creationId xmlns:a16="http://schemas.microsoft.com/office/drawing/2014/main" id="{3DB666CF-8BD0-484B-AAAB-794742E6F6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151" y="1203925"/>
            <a:ext cx="2525659" cy="72161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Картинки по запросу &quot;Times Higher Education&quot;">
            <a:extLst>
              <a:ext uri="{FF2B5EF4-FFF2-40B4-BE49-F238E27FC236}">
                <a16:creationId xmlns:a16="http://schemas.microsoft.com/office/drawing/2014/main" id="{91C7A8C0-6D4B-4C4C-835F-72FF3AE00C9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5716" y="969099"/>
            <a:ext cx="2265600" cy="1191267"/>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9">
            <a:extLst>
              <a:ext uri="{FF2B5EF4-FFF2-40B4-BE49-F238E27FC236}">
                <a16:creationId xmlns:a16="http://schemas.microsoft.com/office/drawing/2014/main" id="{E6120C57-DD95-4512-9BC3-1AA085DE3223}"/>
              </a:ext>
            </a:extLst>
          </p:cNvPr>
          <p:cNvSpPr/>
          <p:nvPr/>
        </p:nvSpPr>
        <p:spPr>
          <a:xfrm>
            <a:off x="4766932" y="1925542"/>
            <a:ext cx="3023168" cy="338554"/>
          </a:xfrm>
          <a:prstGeom prst="rect">
            <a:avLst/>
          </a:prstGeom>
        </p:spPr>
        <p:txBody>
          <a:bodyPr wrap="square">
            <a:spAutoFit/>
          </a:bodyPr>
          <a:lstStyle/>
          <a:p>
            <a:pPr algn="ctr" fontAlgn="base"/>
            <a:r>
              <a:rPr lang="en-US" sz="1600" dirty="0">
                <a:solidFill>
                  <a:schemeClr val="bg2">
                    <a:lumMod val="10000"/>
                  </a:schemeClr>
                </a:solidFill>
                <a:latin typeface="nexussans"/>
                <a:hlinkClick r:id="rId7" tooltip="Times Higher Education">
                  <a:extLst>
                    <a:ext uri="{A12FA001-AC4F-418D-AE19-62706E023703}">
                      <ahyp:hlinkClr xmlns:ahyp="http://schemas.microsoft.com/office/drawing/2018/hyperlinkcolor" val="tx"/>
                    </a:ext>
                  </a:extLst>
                </a:hlinkClick>
              </a:rPr>
              <a:t>Times Higher Education</a:t>
            </a:r>
            <a:r>
              <a:rPr lang="en-US" sz="1600" dirty="0">
                <a:solidFill>
                  <a:schemeClr val="bg2">
                    <a:lumMod val="10000"/>
                  </a:schemeClr>
                </a:solidFill>
                <a:latin typeface="nexussans"/>
              </a:rPr>
              <a:t> (THE)</a:t>
            </a:r>
            <a:endParaRPr lang="ru-RU" sz="1600" dirty="0">
              <a:solidFill>
                <a:schemeClr val="bg2">
                  <a:lumMod val="10000"/>
                </a:schemeClr>
              </a:solidFill>
              <a:latin typeface="nexussans"/>
            </a:endParaRPr>
          </a:p>
        </p:txBody>
      </p:sp>
      <p:pic>
        <p:nvPicPr>
          <p:cNvPr id="45" name="Picture 6" descr="Картинки по запросу &quot;Shanghai Ranking Consultancy&quot;">
            <a:extLst>
              <a:ext uri="{FF2B5EF4-FFF2-40B4-BE49-F238E27FC236}">
                <a16:creationId xmlns:a16="http://schemas.microsoft.com/office/drawing/2014/main" id="{90229902-9B5E-45DC-AD34-6C577EF1CC17}"/>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373" y="2571750"/>
            <a:ext cx="2379082" cy="790828"/>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8">
            <a:extLst>
              <a:ext uri="{FF2B5EF4-FFF2-40B4-BE49-F238E27FC236}">
                <a16:creationId xmlns:a16="http://schemas.microsoft.com/office/drawing/2014/main" id="{8A13D2B3-15CF-4F07-B9AD-A7BB22F6C4EF}"/>
              </a:ext>
            </a:extLst>
          </p:cNvPr>
          <p:cNvSpPr/>
          <p:nvPr/>
        </p:nvSpPr>
        <p:spPr>
          <a:xfrm>
            <a:off x="-1" y="3379633"/>
            <a:ext cx="3441831" cy="584775"/>
          </a:xfrm>
          <a:prstGeom prst="rect">
            <a:avLst/>
          </a:prstGeom>
        </p:spPr>
        <p:txBody>
          <a:bodyPr wrap="square">
            <a:spAutoFit/>
          </a:bodyPr>
          <a:lstStyle/>
          <a:p>
            <a:pPr algn="ctr" fontAlgn="base"/>
            <a:r>
              <a:rPr lang="en-US" sz="1600" dirty="0">
                <a:solidFill>
                  <a:schemeClr val="bg2">
                    <a:lumMod val="10000"/>
                  </a:schemeClr>
                </a:solidFill>
                <a:latin typeface="nexussans"/>
              </a:rPr>
              <a:t>Shanghai Ranking Consultancy</a:t>
            </a:r>
            <a:r>
              <a:rPr lang="en-GB" sz="1600" dirty="0">
                <a:solidFill>
                  <a:schemeClr val="bg2">
                    <a:lumMod val="10000"/>
                  </a:schemeClr>
                </a:solidFill>
                <a:latin typeface="nexussans"/>
              </a:rPr>
              <a:t> (ARWU)</a:t>
            </a:r>
            <a:endParaRPr lang="ru-RU" sz="1600" dirty="0">
              <a:solidFill>
                <a:schemeClr val="bg2">
                  <a:lumMod val="10000"/>
                </a:schemeClr>
              </a:solidFill>
              <a:latin typeface="nexussans"/>
            </a:endParaRPr>
          </a:p>
          <a:p>
            <a:pPr algn="ctr" fontAlgn="base"/>
            <a:r>
              <a:rPr lang="en-GB" sz="1600" dirty="0">
                <a:solidFill>
                  <a:schemeClr val="bg2">
                    <a:lumMod val="10000"/>
                  </a:schemeClr>
                </a:solidFill>
                <a:latin typeface="nexussans"/>
                <a:hlinkClick r:id="rId9">
                  <a:extLst>
                    <a:ext uri="{A12FA001-AC4F-418D-AE19-62706E023703}">
                      <ahyp:hlinkClr xmlns:ahyp="http://schemas.microsoft.com/office/drawing/2018/hyperlinkcolor" val="tx"/>
                    </a:ext>
                  </a:extLst>
                </a:hlinkClick>
              </a:rPr>
              <a:t>Best Chinese Universities Ranking</a:t>
            </a:r>
            <a:endParaRPr lang="en-GB" sz="1600" dirty="0">
              <a:solidFill>
                <a:schemeClr val="bg2">
                  <a:lumMod val="10000"/>
                </a:schemeClr>
              </a:solidFill>
              <a:latin typeface="nexussans"/>
            </a:endParaRPr>
          </a:p>
        </p:txBody>
      </p:sp>
      <p:pic>
        <p:nvPicPr>
          <p:cNvPr id="47" name="Picture 8" descr="Картинки по запросу &quot;Best Arab Region Universities rankings&quot;">
            <a:extLst>
              <a:ext uri="{FF2B5EF4-FFF2-40B4-BE49-F238E27FC236}">
                <a16:creationId xmlns:a16="http://schemas.microsoft.com/office/drawing/2014/main" id="{2F9FDBD8-4380-4EE4-91AE-4B8ED13C8CC6}"/>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1111" y="2569080"/>
            <a:ext cx="882925" cy="787841"/>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10">
            <a:extLst>
              <a:ext uri="{FF2B5EF4-FFF2-40B4-BE49-F238E27FC236}">
                <a16:creationId xmlns:a16="http://schemas.microsoft.com/office/drawing/2014/main" id="{77339CA7-DFD9-4B70-9B6F-DE8D3DA8BB23}"/>
              </a:ext>
            </a:extLst>
          </p:cNvPr>
          <p:cNvSpPr/>
          <p:nvPr/>
        </p:nvSpPr>
        <p:spPr>
          <a:xfrm>
            <a:off x="5761369" y="3359908"/>
            <a:ext cx="3362411" cy="584775"/>
          </a:xfrm>
          <a:prstGeom prst="rect">
            <a:avLst/>
          </a:prstGeom>
        </p:spPr>
        <p:txBody>
          <a:bodyPr wrap="square">
            <a:spAutoFit/>
          </a:bodyPr>
          <a:lstStyle/>
          <a:p>
            <a:pPr algn="ctr" fontAlgn="base"/>
            <a:r>
              <a:rPr lang="en-US" sz="1600" dirty="0">
                <a:solidFill>
                  <a:schemeClr val="bg2">
                    <a:lumMod val="10000"/>
                  </a:schemeClr>
                </a:solidFill>
                <a:latin typeface="nexussans"/>
              </a:rPr>
              <a:t>US News &amp; World Report</a:t>
            </a:r>
            <a:r>
              <a:rPr lang="en-GB" sz="1600" dirty="0">
                <a:solidFill>
                  <a:schemeClr val="bg2">
                    <a:lumMod val="10000"/>
                  </a:schemeClr>
                </a:solidFill>
                <a:latin typeface="nexussans"/>
              </a:rPr>
              <a:t>’</a:t>
            </a:r>
            <a:r>
              <a:rPr lang="en-US" sz="1600" dirty="0">
                <a:solidFill>
                  <a:schemeClr val="bg2">
                    <a:lumMod val="10000"/>
                  </a:schemeClr>
                </a:solidFill>
                <a:latin typeface="nexussans"/>
              </a:rPr>
              <a:t>s</a:t>
            </a:r>
            <a:endParaRPr lang="ru-RU" sz="1600" dirty="0">
              <a:solidFill>
                <a:schemeClr val="bg2">
                  <a:lumMod val="10000"/>
                </a:schemeClr>
              </a:solidFill>
              <a:latin typeface="nexussans"/>
            </a:endParaRPr>
          </a:p>
          <a:p>
            <a:pPr algn="ctr" fontAlgn="base"/>
            <a:r>
              <a:rPr lang="en-US" sz="1600" dirty="0">
                <a:solidFill>
                  <a:schemeClr val="bg2">
                    <a:lumMod val="10000"/>
                  </a:schemeClr>
                </a:solidFill>
                <a:latin typeface="nexussans"/>
                <a:hlinkClick r:id="rId11" tooltip="Best Arab Region Universities rankings">
                  <a:extLst>
                    <a:ext uri="{A12FA001-AC4F-418D-AE19-62706E023703}">
                      <ahyp:hlinkClr xmlns:ahyp="http://schemas.microsoft.com/office/drawing/2018/hyperlinkcolor" val="tx"/>
                    </a:ext>
                  </a:extLst>
                </a:hlinkClick>
              </a:rPr>
              <a:t>Best Arab Region Universities rankings</a:t>
            </a:r>
            <a:endParaRPr lang="ru-RU" sz="1600" dirty="0">
              <a:solidFill>
                <a:schemeClr val="bg2">
                  <a:lumMod val="10000"/>
                </a:schemeClr>
              </a:solidFill>
              <a:latin typeface="nexussans"/>
            </a:endParaRPr>
          </a:p>
        </p:txBody>
      </p:sp>
      <p:pic>
        <p:nvPicPr>
          <p:cNvPr id="49" name="Picture 2" descr="Scimago Institutions Rankings">
            <a:extLst>
              <a:ext uri="{FF2B5EF4-FFF2-40B4-BE49-F238E27FC236}">
                <a16:creationId xmlns:a16="http://schemas.microsoft.com/office/drawing/2014/main" id="{7E88F26E-FE3C-4B34-8808-C79693A7A54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70877" y="2653944"/>
            <a:ext cx="1914290" cy="450922"/>
          </a:xfrm>
          <a:prstGeom prst="rect">
            <a:avLst/>
          </a:prstGeom>
          <a:solidFill>
            <a:schemeClr val="bg1"/>
          </a:solidFill>
          <a:ln>
            <a:solidFill>
              <a:schemeClr val="bg1"/>
            </a:solidFill>
          </a:ln>
        </p:spPr>
      </p:pic>
      <p:sp>
        <p:nvSpPr>
          <p:cNvPr id="50" name="Rectangle 12">
            <a:extLst>
              <a:ext uri="{FF2B5EF4-FFF2-40B4-BE49-F238E27FC236}">
                <a16:creationId xmlns:a16="http://schemas.microsoft.com/office/drawing/2014/main" id="{6BAD0C86-3A1A-4E10-9B6E-2E3B0DBFDAB3}"/>
              </a:ext>
            </a:extLst>
          </p:cNvPr>
          <p:cNvSpPr/>
          <p:nvPr/>
        </p:nvSpPr>
        <p:spPr>
          <a:xfrm>
            <a:off x="3570722" y="3360971"/>
            <a:ext cx="2307355" cy="583712"/>
          </a:xfrm>
          <a:prstGeom prst="rect">
            <a:avLst/>
          </a:prstGeom>
        </p:spPr>
        <p:txBody>
          <a:bodyPr wrap="square">
            <a:spAutoFit/>
          </a:bodyPr>
          <a:lstStyle/>
          <a:p>
            <a:pPr algn="ctr" fontAlgn="base"/>
            <a:r>
              <a:rPr lang="en-US" sz="1600" dirty="0">
                <a:solidFill>
                  <a:schemeClr val="bg2">
                    <a:lumMod val="10000"/>
                  </a:schemeClr>
                </a:solidFill>
                <a:latin typeface="nexussans"/>
                <a:hlinkClick r:id="rId13">
                  <a:extLst>
                    <a:ext uri="{A12FA001-AC4F-418D-AE19-62706E023703}">
                      <ahyp:hlinkClr xmlns:ahyp="http://schemas.microsoft.com/office/drawing/2018/hyperlinkcolor" val="tx"/>
                    </a:ext>
                  </a:extLst>
                </a:hlinkClick>
              </a:rPr>
              <a:t>Scimago Institutions Rankings</a:t>
            </a:r>
            <a:r>
              <a:rPr lang="en-US" sz="1600" dirty="0">
                <a:solidFill>
                  <a:schemeClr val="bg2">
                    <a:lumMod val="10000"/>
                  </a:schemeClr>
                </a:solidFill>
                <a:latin typeface="nexussans"/>
              </a:rPr>
              <a:t> (SIR)</a:t>
            </a:r>
            <a:endParaRPr lang="ru-RU" sz="1600" dirty="0">
              <a:solidFill>
                <a:schemeClr val="bg2">
                  <a:lumMod val="10000"/>
                </a:schemeClr>
              </a:solidFill>
              <a:latin typeface="nexussans"/>
            </a:endParaRPr>
          </a:p>
        </p:txBody>
      </p:sp>
    </p:spTree>
    <p:extLst>
      <p:ext uri="{BB962C8B-B14F-4D97-AF65-F5344CB8AC3E}">
        <p14:creationId xmlns:p14="http://schemas.microsoft.com/office/powerpoint/2010/main" val="83761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arn(inVertical)">
                                      <p:cBhvr>
                                        <p:cTn id="15" dur="500"/>
                                        <p:tgtEl>
                                          <p:spTgt spid="4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arn(inVertical)">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barn(inVertical)">
                                      <p:cBhvr>
                                        <p:cTn id="23" dur="500"/>
                                        <p:tgtEl>
                                          <p:spTgt spid="4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barn(inVertical)">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barn(inVertical)">
                                      <p:cBhvr>
                                        <p:cTn id="31" dur="500"/>
                                        <p:tgtEl>
                                          <p:spTgt spid="4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barn(inVertical)">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par>
                                <p:cTn id="40" presetID="16" presetClass="entr" presetSubtype="21"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arn(inVertical)">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46" grpId="0"/>
      <p:bldP spid="48"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153EE35-0DF0-41F6-95BD-F087D5705331}"/>
              </a:ext>
            </a:extLst>
          </p:cNvPr>
          <p:cNvSpPr/>
          <p:nvPr/>
        </p:nvSpPr>
        <p:spPr>
          <a:xfrm>
            <a:off x="-1" y="0"/>
            <a:ext cx="7568774" cy="369332"/>
          </a:xfrm>
          <a:prstGeom prst="rect">
            <a:avLst/>
          </a:prstGeom>
        </p:spPr>
        <p:txBody>
          <a:bodyPr wrap="square">
            <a:spAutoFit/>
          </a:bodyPr>
          <a:lstStyle/>
          <a:p>
            <a:r>
              <a:rPr lang="ru-RU" dirty="0">
                <a:solidFill>
                  <a:srgbClr val="FF6C00"/>
                </a:solidFill>
                <a:latin typeface="PTSerif-Regular"/>
              </a:rPr>
              <a:t>Приоритетные направления развития – фокусировка на всех этапах</a:t>
            </a:r>
            <a:r>
              <a:rPr lang="en-GB" dirty="0">
                <a:solidFill>
                  <a:srgbClr val="FF6C00"/>
                </a:solidFill>
                <a:latin typeface="PTSerif-Regular"/>
              </a:rPr>
              <a:t>.</a:t>
            </a:r>
            <a:endParaRPr lang="ru-RU" dirty="0">
              <a:solidFill>
                <a:srgbClr val="FF6C00"/>
              </a:solidFill>
              <a:latin typeface="PTSerif-Regular"/>
            </a:endParaRPr>
          </a:p>
        </p:txBody>
      </p:sp>
      <p:sp>
        <p:nvSpPr>
          <p:cNvPr id="3" name="Прямоугольник 2">
            <a:extLst>
              <a:ext uri="{FF2B5EF4-FFF2-40B4-BE49-F238E27FC236}">
                <a16:creationId xmlns:a16="http://schemas.microsoft.com/office/drawing/2014/main" id="{04FE6DE7-B356-42E5-B694-BCF868E5F658}"/>
              </a:ext>
            </a:extLst>
          </p:cNvPr>
          <p:cNvSpPr/>
          <p:nvPr/>
        </p:nvSpPr>
        <p:spPr>
          <a:xfrm>
            <a:off x="82601" y="778382"/>
            <a:ext cx="8978793" cy="1477328"/>
          </a:xfrm>
          <a:prstGeom prst="rect">
            <a:avLst/>
          </a:prstGeom>
        </p:spPr>
        <p:txBody>
          <a:bodyPr wrap="square">
            <a:spAutoFit/>
          </a:bodyPr>
          <a:lstStyle/>
          <a:p>
            <a:pPr algn="just"/>
            <a:r>
              <a:rPr lang="ru-RU" dirty="0">
                <a:solidFill>
                  <a:srgbClr val="676767"/>
                </a:solidFill>
              </a:rPr>
              <a:t>УНИР </a:t>
            </a:r>
            <a:r>
              <a:rPr lang="en-GB" dirty="0">
                <a:solidFill>
                  <a:srgbClr val="676767"/>
                </a:solidFill>
              </a:rPr>
              <a:t>– </a:t>
            </a:r>
            <a:r>
              <a:rPr lang="ru-RU" dirty="0">
                <a:solidFill>
                  <a:srgbClr val="676767"/>
                </a:solidFill>
              </a:rPr>
              <a:t>административная поддержка и контроль: мониторинг результативности, формирование эффективного контракта, создание материальной базы для НИОКР, коммерциализация разработок, …</a:t>
            </a:r>
          </a:p>
          <a:p>
            <a:endParaRPr lang="ru-RU" dirty="0">
              <a:solidFill>
                <a:srgbClr val="676767"/>
              </a:solidFill>
            </a:endParaRPr>
          </a:p>
          <a:p>
            <a:pPr algn="just"/>
            <a:r>
              <a:rPr lang="ru-RU" dirty="0">
                <a:solidFill>
                  <a:srgbClr val="676767"/>
                </a:solidFill>
              </a:rPr>
              <a:t>Роль библиотеки – информационное обеспечение профильными ресурсами.</a:t>
            </a:r>
          </a:p>
        </p:txBody>
      </p:sp>
      <p:sp>
        <p:nvSpPr>
          <p:cNvPr id="16" name="Прямоугольник 15">
            <a:extLst>
              <a:ext uri="{FF2B5EF4-FFF2-40B4-BE49-F238E27FC236}">
                <a16:creationId xmlns:a16="http://schemas.microsoft.com/office/drawing/2014/main" id="{102E8806-E055-40FF-A2AB-7E81A7D399FC}"/>
              </a:ext>
            </a:extLst>
          </p:cNvPr>
          <p:cNvSpPr/>
          <p:nvPr/>
        </p:nvSpPr>
        <p:spPr>
          <a:xfrm>
            <a:off x="-1" y="2352767"/>
            <a:ext cx="8978793" cy="1615827"/>
          </a:xfrm>
          <a:prstGeom prst="rect">
            <a:avLst/>
          </a:prstGeom>
        </p:spPr>
        <p:txBody>
          <a:bodyPr wrap="square">
            <a:spAutoFit/>
          </a:bodyPr>
          <a:lstStyle/>
          <a:p>
            <a:pPr marL="285750" indent="-285750" algn="just">
              <a:lnSpc>
                <a:spcPct val="150000"/>
              </a:lnSpc>
              <a:buClr>
                <a:srgbClr val="FF6C00"/>
              </a:buClr>
              <a:buFont typeface="Wingdings" panose="05000000000000000000" pitchFamily="2" charset="2"/>
              <a:buChar char="ü"/>
            </a:pPr>
            <a:r>
              <a:rPr lang="ru-RU" dirty="0">
                <a:solidFill>
                  <a:srgbClr val="676767"/>
                </a:solidFill>
                <a:latin typeface="charter"/>
              </a:rPr>
              <a:t>Базы данных</a:t>
            </a:r>
            <a:r>
              <a:rPr lang="en-GB" dirty="0">
                <a:solidFill>
                  <a:srgbClr val="676767"/>
                </a:solidFill>
                <a:latin typeface="charter"/>
              </a:rPr>
              <a:t> (Reaxys, Embase, </a:t>
            </a:r>
            <a:r>
              <a:rPr lang="en-GB" dirty="0" err="1">
                <a:solidFill>
                  <a:srgbClr val="676767"/>
                </a:solidFill>
                <a:latin typeface="charter"/>
              </a:rPr>
              <a:t>Knovel</a:t>
            </a:r>
            <a:r>
              <a:rPr lang="en-GB" dirty="0">
                <a:solidFill>
                  <a:srgbClr val="676767"/>
                </a:solidFill>
                <a:latin typeface="charter"/>
              </a:rPr>
              <a:t>, Engineering Village, </a:t>
            </a:r>
            <a:r>
              <a:rPr lang="en-GB" dirty="0" err="1">
                <a:solidFill>
                  <a:srgbClr val="676767"/>
                </a:solidFill>
                <a:latin typeface="charter"/>
              </a:rPr>
              <a:t>Geofacets</a:t>
            </a:r>
            <a:r>
              <a:rPr lang="en-GB" dirty="0">
                <a:solidFill>
                  <a:srgbClr val="676767"/>
                </a:solidFill>
                <a:latin typeface="charter"/>
              </a:rPr>
              <a:t>, …).</a:t>
            </a:r>
            <a:endParaRPr lang="ru-RU" dirty="0">
              <a:solidFill>
                <a:srgbClr val="676767"/>
              </a:solidFill>
              <a:latin typeface="charter"/>
            </a:endParaRPr>
          </a:p>
          <a:p>
            <a:pPr marL="285750" indent="-285750" algn="just">
              <a:lnSpc>
                <a:spcPct val="150000"/>
              </a:lnSpc>
              <a:buClr>
                <a:srgbClr val="FF6C00"/>
              </a:buClr>
              <a:buFont typeface="Wingdings" panose="05000000000000000000" pitchFamily="2" charset="2"/>
              <a:buChar char="ü"/>
            </a:pPr>
            <a:r>
              <a:rPr lang="ru-RU" dirty="0">
                <a:solidFill>
                  <a:srgbClr val="676767"/>
                </a:solidFill>
                <a:latin typeface="charter"/>
              </a:rPr>
              <a:t>Полнотекстовые библиотечные фонды (журналы</a:t>
            </a:r>
            <a:r>
              <a:rPr lang="en-GB" dirty="0">
                <a:solidFill>
                  <a:srgbClr val="676767"/>
                </a:solidFill>
                <a:latin typeface="charter"/>
              </a:rPr>
              <a:t>,</a:t>
            </a:r>
            <a:r>
              <a:rPr lang="ru-RU" dirty="0">
                <a:solidFill>
                  <a:srgbClr val="676767"/>
                </a:solidFill>
                <a:latin typeface="charter"/>
              </a:rPr>
              <a:t> книги, справочники, учебники, …).</a:t>
            </a:r>
          </a:p>
          <a:p>
            <a:pPr marL="285750" indent="-285750">
              <a:lnSpc>
                <a:spcPct val="150000"/>
              </a:lnSpc>
              <a:buClr>
                <a:srgbClr val="FF6C00"/>
              </a:buClr>
              <a:buFont typeface="Wingdings" panose="05000000000000000000" pitchFamily="2" charset="2"/>
              <a:buChar char="ü"/>
            </a:pPr>
            <a:endParaRPr lang="ru-RU" dirty="0">
              <a:solidFill>
                <a:srgbClr val="676767"/>
              </a:solidFill>
              <a:latin typeface="charter"/>
            </a:endParaRPr>
          </a:p>
          <a:p>
            <a:pPr marL="285750" indent="-285750">
              <a:buFont typeface="Wingdings" panose="05000000000000000000" pitchFamily="2" charset="2"/>
              <a:buChar char="ü"/>
            </a:pPr>
            <a:endParaRPr lang="ru-RU" dirty="0">
              <a:solidFill>
                <a:srgbClr val="676767"/>
              </a:solidFill>
            </a:endParaRPr>
          </a:p>
        </p:txBody>
      </p:sp>
      <p:sp>
        <p:nvSpPr>
          <p:cNvPr id="4" name="Прямоугольник 3">
            <a:extLst>
              <a:ext uri="{FF2B5EF4-FFF2-40B4-BE49-F238E27FC236}">
                <a16:creationId xmlns:a16="http://schemas.microsoft.com/office/drawing/2014/main" id="{DDB54C27-9BB2-42E3-B7D6-5C05E9A9B3CF}"/>
              </a:ext>
            </a:extLst>
          </p:cNvPr>
          <p:cNvSpPr/>
          <p:nvPr/>
        </p:nvSpPr>
        <p:spPr>
          <a:xfrm>
            <a:off x="595044" y="3682274"/>
            <a:ext cx="7953909" cy="369332"/>
          </a:xfrm>
          <a:prstGeom prst="rect">
            <a:avLst/>
          </a:prstGeom>
        </p:spPr>
        <p:txBody>
          <a:bodyPr wrap="none">
            <a:spAutoFit/>
          </a:bodyPr>
          <a:lstStyle/>
          <a:p>
            <a:r>
              <a:rPr lang="ru-RU" dirty="0">
                <a:solidFill>
                  <a:srgbClr val="676767"/>
                </a:solidFill>
              </a:rPr>
              <a:t>Приоритезация как способ фокусировки ресурсов и оптимизации затрат.</a:t>
            </a:r>
            <a:endParaRPr lang="ru-RU" dirty="0"/>
          </a:p>
        </p:txBody>
      </p:sp>
      <p:sp>
        <p:nvSpPr>
          <p:cNvPr id="19" name="TextBox 18">
            <a:extLst>
              <a:ext uri="{FF2B5EF4-FFF2-40B4-BE49-F238E27FC236}">
                <a16:creationId xmlns:a16="http://schemas.microsoft.com/office/drawing/2014/main" id="{5F3F5382-50D5-41CD-9690-F3A234546D2C}"/>
              </a:ext>
            </a:extLst>
          </p:cNvPr>
          <p:cNvSpPr txBox="1"/>
          <p:nvPr/>
        </p:nvSpPr>
        <p:spPr>
          <a:xfrm rot="19514737">
            <a:off x="2972361" y="1723143"/>
            <a:ext cx="1184940" cy="584775"/>
          </a:xfrm>
          <a:prstGeom prst="rect">
            <a:avLst/>
          </a:prstGeom>
          <a:solidFill>
            <a:srgbClr val="FFFFFF"/>
          </a:solidFill>
          <a:ln>
            <a:solidFill>
              <a:schemeClr val="tx2"/>
            </a:solidFill>
          </a:ln>
        </p:spPr>
        <p:txBody>
          <a:bodyPr wrap="none" rtlCol="0">
            <a:spAutoFit/>
          </a:bodyPr>
          <a:lstStyle/>
          <a:p>
            <a:r>
              <a:rPr lang="en-GB" sz="3200" b="1" dirty="0">
                <a:solidFill>
                  <a:srgbClr val="FF6C00"/>
                </a:solidFill>
              </a:rPr>
              <a:t>input</a:t>
            </a:r>
            <a:endParaRPr lang="ru-RU" sz="3200" b="1" dirty="0">
              <a:solidFill>
                <a:srgbClr val="FF6C00"/>
              </a:solidFill>
            </a:endParaRPr>
          </a:p>
        </p:txBody>
      </p:sp>
      <p:sp>
        <p:nvSpPr>
          <p:cNvPr id="20" name="TextBox 19">
            <a:extLst>
              <a:ext uri="{FF2B5EF4-FFF2-40B4-BE49-F238E27FC236}">
                <a16:creationId xmlns:a16="http://schemas.microsoft.com/office/drawing/2014/main" id="{44EB01E9-BCCB-417B-8899-6C9D7970633B}"/>
              </a:ext>
            </a:extLst>
          </p:cNvPr>
          <p:cNvSpPr txBox="1"/>
          <p:nvPr/>
        </p:nvSpPr>
        <p:spPr>
          <a:xfrm rot="19514737">
            <a:off x="2070704" y="882701"/>
            <a:ext cx="1457450" cy="584775"/>
          </a:xfrm>
          <a:prstGeom prst="rect">
            <a:avLst/>
          </a:prstGeom>
          <a:solidFill>
            <a:srgbClr val="FFFFFF"/>
          </a:solidFill>
          <a:ln>
            <a:solidFill>
              <a:schemeClr val="tx2"/>
            </a:solidFill>
          </a:ln>
        </p:spPr>
        <p:txBody>
          <a:bodyPr wrap="none" rtlCol="0">
            <a:spAutoFit/>
          </a:bodyPr>
          <a:lstStyle/>
          <a:p>
            <a:r>
              <a:rPr lang="en-GB" sz="3200" b="1" dirty="0">
                <a:solidFill>
                  <a:srgbClr val="FF6C00"/>
                </a:solidFill>
              </a:rPr>
              <a:t>output</a:t>
            </a:r>
            <a:endParaRPr lang="ru-RU" sz="3200" b="1" dirty="0">
              <a:solidFill>
                <a:srgbClr val="FF6C00"/>
              </a:solidFill>
            </a:endParaRPr>
          </a:p>
        </p:txBody>
      </p:sp>
      <p:sp>
        <p:nvSpPr>
          <p:cNvPr id="21" name="Прямоугольник 20">
            <a:extLst>
              <a:ext uri="{FF2B5EF4-FFF2-40B4-BE49-F238E27FC236}">
                <a16:creationId xmlns:a16="http://schemas.microsoft.com/office/drawing/2014/main" id="{1334A6D6-AC80-4B20-8D6A-3ED7B1BC89F7}"/>
              </a:ext>
            </a:extLst>
          </p:cNvPr>
          <p:cNvSpPr/>
          <p:nvPr/>
        </p:nvSpPr>
        <p:spPr>
          <a:xfrm>
            <a:off x="595044" y="3585217"/>
            <a:ext cx="7888998" cy="59838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07355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a:t>Что подразумевает разумная стратегия формирования цифровых библиотечных фондов? </a:t>
            </a:r>
            <a:endParaRPr lang="en-US" sz="2800" dirty="0"/>
          </a:p>
        </p:txBody>
      </p:sp>
    </p:spTree>
    <p:extLst>
      <p:ext uri="{BB962C8B-B14F-4D97-AF65-F5344CB8AC3E}">
        <p14:creationId xmlns:p14="http://schemas.microsoft.com/office/powerpoint/2010/main" val="1453566253"/>
      </p:ext>
    </p:extLst>
  </p:cSld>
  <p:clrMapOvr>
    <a:masterClrMapping/>
  </p:clrMapOvr>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990</Words>
  <Application>Microsoft Office PowerPoint</Application>
  <PresentationFormat>Экран (16:9)</PresentationFormat>
  <Paragraphs>139</Paragraphs>
  <Slides>31</Slides>
  <Notes>26</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31</vt:i4>
      </vt:variant>
    </vt:vector>
  </HeadingPairs>
  <TitlesOfParts>
    <vt:vector size="41" baseType="lpstr">
      <vt:lpstr>Arial</vt:lpstr>
      <vt:lpstr>Arial (Основной текст)</vt:lpstr>
      <vt:lpstr>Arial Unicode MS</vt:lpstr>
      <vt:lpstr>Calibri</vt:lpstr>
      <vt:lpstr>charter</vt:lpstr>
      <vt:lpstr>Courier New</vt:lpstr>
      <vt:lpstr>nexussans</vt:lpstr>
      <vt:lpstr>PTSerif-Regular</vt:lpstr>
      <vt:lpstr>Wingdings</vt:lpstr>
      <vt:lpstr>Elsevier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Что подразумевает разумная стратегия формирования цифровых библиотечных фондов? </vt:lpstr>
      <vt:lpstr>Презентация PowerPoint</vt:lpstr>
      <vt:lpstr>Как оценить эффективность текущих подписок, существующую потребность и зоны роста?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2018-07-23T12:36:44Z</cp:lastPrinted>
  <dcterms:created xsi:type="dcterms:W3CDTF">2018-05-29T20:11:58Z</dcterms:created>
  <dcterms:modified xsi:type="dcterms:W3CDTF">2021-09-15T05:30:26Z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2021-03-11T07:59:46Z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c13b9e47-54e4-4616-8abb-b2c6fc21e062</vt:lpwstr>
  </property>
  <property fmtid="{D5CDD505-2E9C-101B-9397-08002B2CF9AE}" pid="8" name="MSIP_Label_549ac42a-3eb4-4074-b885-aea26bd6241e_ContentBits">
    <vt:lpwstr>0</vt:lpwstr>
  </property>
</Properties>
</file>